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ags/tag38.xml" ContentType="application/vnd.openxmlformats-officedocument.presentationml.tags+xml"/>
  <Override PartName="/ppt/tags/tag56.xml" ContentType="application/vnd.openxmlformats-officedocument.presentationml.tags+xml"/>
  <Override PartName="/ppt/tags/tag67.xml" ContentType="application/vnd.openxmlformats-officedocument.presentationml.tags+xml"/>
  <Override PartName="/ppt/notesSlides/notesSlide16.xml" ContentType="application/vnd.openxmlformats-officedocument.presentationml.notesSlide+xml"/>
  <Override PartName="/ppt/slides/slide10.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63.xml" ContentType="application/vnd.openxmlformats-officedocument.presentationml.tags+xml"/>
  <Override PartName="/ppt/tags/tag74.xml" ContentType="application/vnd.openxmlformats-officedocument.presentationml.tags+xml"/>
  <Override PartName="/ppt/tags/tag34.xml" ContentType="application/vnd.openxmlformats-officedocument.presentationml.tags+xml"/>
  <Override PartName="/ppt/tags/tag52.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Override PartName="/ppt/notesSlides/notesSlide7.xml" ContentType="application/vnd.openxmlformats-officedocument.presentationml.notesSlide+xml"/>
  <Override PartName="/ppt/tags/tag41.xml" ContentType="application/vnd.openxmlformats-officedocument.presentationml.tags+xml"/>
  <Override PartName="/ppt/tags/tag70.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tags/tag3.xml" ContentType="application/vnd.openxmlformats-officedocument.presentationml.tags+xml"/>
  <Override PartName="/ppt/tags/tag39.xml" ContentType="application/vnd.openxmlformats-officedocument.presentationml.tags+xml"/>
  <Override PartName="/ppt/tags/tag59.xml" ContentType="application/vnd.openxmlformats-officedocument.presentationml.tags+xml"/>
  <Override PartName="/ppt/tags/tag68.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57.xml" ContentType="application/vnd.openxmlformats-officedocument.presentationml.tags+xml"/>
  <Override PartName="/ppt/tags/tag66.xml" ContentType="application/vnd.openxmlformats-officedocument.presentationml.tags+xml"/>
  <Override PartName="/ppt/tags/tag75.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55.xml" ContentType="application/vnd.openxmlformats-officedocument.presentationml.tags+xml"/>
  <Override PartName="/ppt/tags/tag64.xml" ContentType="application/vnd.openxmlformats-officedocument.presentationml.tags+xml"/>
  <Override PartName="/ppt/tags/tag73.xml" ContentType="application/vnd.openxmlformats-officedocument.presentationml.tags+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notesSlides/notesSlide8.xml" ContentType="application/vnd.openxmlformats-officedocument.presentationml.notesSlide+xml"/>
  <Override PartName="/ppt/tags/tag33.xml" ContentType="application/vnd.openxmlformats-officedocument.presentationml.tags+xml"/>
  <Override PartName="/ppt/tags/tag44.xml" ContentType="application/vnd.openxmlformats-officedocument.presentationml.tags+xml"/>
  <Override PartName="/ppt/tags/tag53.xml" ContentType="application/vnd.openxmlformats-officedocument.presentationml.tags+xml"/>
  <Override PartName="/ppt/notesSlides/notesSlide11.xml" ContentType="application/vnd.openxmlformats-officedocument.presentationml.notesSlide+xml"/>
  <Override PartName="/ppt/tags/tag62.xml" ContentType="application/vnd.openxmlformats-officedocument.presentationml.tags+xml"/>
  <Override PartName="/ppt/tags/tag71.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tags/tag60.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Override PartName="/ppt/tags/tag58.xml" ContentType="application/vnd.openxmlformats-officedocument.presentationml.tags+xml"/>
  <Override PartName="/ppt/tags/tag69.xml" ContentType="application/vnd.openxmlformats-officedocument.presentationml.tags+xml"/>
  <Default Extension="rels" ContentType="application/vnd.openxmlformats-package.relationships+xml"/>
  <Override PartName="/ppt/tags/tag29.xml" ContentType="application/vnd.openxmlformats-officedocument.presentationml.tags+xml"/>
  <Override PartName="/ppt/tags/tag47.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tags/tag25.xml" ContentType="application/vnd.openxmlformats-officedocument.presentationml.tags+xml"/>
  <Override PartName="/ppt/notesSlides/notesSlide9.xml" ContentType="application/vnd.openxmlformats-officedocument.presentationml.notesSlide+xml"/>
  <Override PartName="/ppt/tags/tag43.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tags/tag32.xml" ContentType="application/vnd.openxmlformats-officedocument.presentationml.tags+xml"/>
  <Override PartName="/ppt/notesSlides/notesSlide10.xml" ContentType="application/vnd.openxmlformats-officedocument.presentationml.notesSlide+xml"/>
  <Override PartName="/ppt/tags/tag50.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1"/>
  </p:notesMasterIdLst>
  <p:handoutMasterIdLst>
    <p:handoutMasterId r:id="rId22"/>
  </p:handoutMasterIdLst>
  <p:sldIdLst>
    <p:sldId id="256" r:id="rId2"/>
    <p:sldId id="287" r:id="rId3"/>
    <p:sldId id="302" r:id="rId4"/>
    <p:sldId id="289" r:id="rId5"/>
    <p:sldId id="306" r:id="rId6"/>
    <p:sldId id="303" r:id="rId7"/>
    <p:sldId id="305" r:id="rId8"/>
    <p:sldId id="291" r:id="rId9"/>
    <p:sldId id="292" r:id="rId10"/>
    <p:sldId id="293" r:id="rId11"/>
    <p:sldId id="294" r:id="rId12"/>
    <p:sldId id="298" r:id="rId13"/>
    <p:sldId id="299" r:id="rId14"/>
    <p:sldId id="300" r:id="rId15"/>
    <p:sldId id="301" r:id="rId16"/>
    <p:sldId id="296" r:id="rId17"/>
    <p:sldId id="304" r:id="rId18"/>
    <p:sldId id="290" r:id="rId19"/>
    <p:sldId id="297" r:id="rId20"/>
  </p:sldIdLst>
  <p:sldSz cx="9144000" cy="6858000" type="screen4x3"/>
  <p:notesSz cx="6934200" cy="92202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119F33"/>
    <a:srgbClr val="FFFF99"/>
    <a:srgbClr val="D6009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83" autoAdjust="0"/>
    <p:restoredTop sz="94660"/>
  </p:normalViewPr>
  <p:slideViewPr>
    <p:cSldViewPr>
      <p:cViewPr varScale="1">
        <p:scale>
          <a:sx n="106" d="100"/>
          <a:sy n="106" d="100"/>
        </p:scale>
        <p:origin x="-30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05121" cy="460400"/>
          </a:xfrm>
          <a:prstGeom prst="rect">
            <a:avLst/>
          </a:prstGeom>
        </p:spPr>
        <p:txBody>
          <a:bodyPr vert="horz" lIns="87316" tIns="43658" rIns="87316" bIns="43658" rtlCol="0"/>
          <a:lstStyle>
            <a:lvl1pPr algn="l">
              <a:defRPr sz="1100"/>
            </a:lvl1pPr>
          </a:lstStyle>
          <a:p>
            <a:endParaRPr lang="en-US"/>
          </a:p>
        </p:txBody>
      </p:sp>
      <p:sp>
        <p:nvSpPr>
          <p:cNvPr id="3" name="Date Placeholder 2"/>
          <p:cNvSpPr>
            <a:spLocks noGrp="1"/>
          </p:cNvSpPr>
          <p:nvPr>
            <p:ph type="dt" sz="quarter" idx="1"/>
          </p:nvPr>
        </p:nvSpPr>
        <p:spPr>
          <a:xfrm>
            <a:off x="3927574" y="1"/>
            <a:ext cx="3005121" cy="460400"/>
          </a:xfrm>
          <a:prstGeom prst="rect">
            <a:avLst/>
          </a:prstGeom>
        </p:spPr>
        <p:txBody>
          <a:bodyPr vert="horz" lIns="87316" tIns="43658" rIns="87316" bIns="43658" rtlCol="0"/>
          <a:lstStyle>
            <a:lvl1pPr algn="r">
              <a:defRPr sz="1100"/>
            </a:lvl1pPr>
          </a:lstStyle>
          <a:p>
            <a:fld id="{52039197-9A5D-4426-8BE1-7E0DB9D27619}" type="datetimeFigureOut">
              <a:rPr lang="en-US" smtClean="0"/>
              <a:pPr/>
              <a:t>8/13/2010</a:t>
            </a:fld>
            <a:endParaRPr lang="en-US"/>
          </a:p>
        </p:txBody>
      </p:sp>
      <p:sp>
        <p:nvSpPr>
          <p:cNvPr id="4" name="Footer Placeholder 3"/>
          <p:cNvSpPr>
            <a:spLocks noGrp="1"/>
          </p:cNvSpPr>
          <p:nvPr>
            <p:ph type="ftr" sz="quarter" idx="2"/>
          </p:nvPr>
        </p:nvSpPr>
        <p:spPr>
          <a:xfrm>
            <a:off x="0" y="8758276"/>
            <a:ext cx="3005121" cy="460400"/>
          </a:xfrm>
          <a:prstGeom prst="rect">
            <a:avLst/>
          </a:prstGeom>
        </p:spPr>
        <p:txBody>
          <a:bodyPr vert="horz" lIns="87316" tIns="43658" rIns="87316" bIns="43658" rtlCol="0" anchor="b"/>
          <a:lstStyle>
            <a:lvl1pPr algn="l">
              <a:defRPr sz="1100"/>
            </a:lvl1pPr>
          </a:lstStyle>
          <a:p>
            <a:endParaRPr lang="en-US"/>
          </a:p>
        </p:txBody>
      </p:sp>
      <p:sp>
        <p:nvSpPr>
          <p:cNvPr id="5" name="Slide Number Placeholder 4"/>
          <p:cNvSpPr>
            <a:spLocks noGrp="1"/>
          </p:cNvSpPr>
          <p:nvPr>
            <p:ph type="sldNum" sz="quarter" idx="3"/>
          </p:nvPr>
        </p:nvSpPr>
        <p:spPr>
          <a:xfrm>
            <a:off x="3927574" y="8758276"/>
            <a:ext cx="3005121" cy="460400"/>
          </a:xfrm>
          <a:prstGeom prst="rect">
            <a:avLst/>
          </a:prstGeom>
        </p:spPr>
        <p:txBody>
          <a:bodyPr vert="horz" lIns="87316" tIns="43658" rIns="87316" bIns="43658" rtlCol="0" anchor="b"/>
          <a:lstStyle>
            <a:lvl1pPr algn="r">
              <a:defRPr sz="1100"/>
            </a:lvl1pPr>
          </a:lstStyle>
          <a:p>
            <a:fld id="{C77A13E8-25B5-4ABF-A87C-CEC207C206B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04820" cy="46101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a:defRPr sz="1200" b="0">
                <a:latin typeface="Arial" pitchFamily="34" charset="0"/>
              </a:defRPr>
            </a:lvl1pPr>
          </a:lstStyle>
          <a:p>
            <a:endParaRPr lang="en-US"/>
          </a:p>
        </p:txBody>
      </p:sp>
      <p:sp>
        <p:nvSpPr>
          <p:cNvPr id="3075" name="Rectangle 3"/>
          <p:cNvSpPr>
            <a:spLocks noGrp="1" noChangeArrowheads="1"/>
          </p:cNvSpPr>
          <p:nvPr>
            <p:ph type="dt" idx="1"/>
          </p:nvPr>
        </p:nvSpPr>
        <p:spPr bwMode="auto">
          <a:xfrm>
            <a:off x="3927775" y="0"/>
            <a:ext cx="3004820" cy="46101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algn="r">
              <a:defRPr sz="1200" b="0">
                <a:latin typeface="Arial" pitchFamily="34" charset="0"/>
              </a:defRPr>
            </a:lvl1pPr>
          </a:lstStyle>
          <a:p>
            <a:endParaRPr lang="en-US"/>
          </a:p>
        </p:txBody>
      </p:sp>
      <p:sp>
        <p:nvSpPr>
          <p:cNvPr id="3076"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93420" y="4379595"/>
            <a:ext cx="5547360" cy="414909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757590"/>
            <a:ext cx="3004820" cy="461010"/>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a:defRPr sz="1200" b="0">
                <a:latin typeface="Arial" pitchFamily="34" charset="0"/>
              </a:defRPr>
            </a:lvl1pPr>
          </a:lstStyle>
          <a:p>
            <a:endParaRPr lang="en-US"/>
          </a:p>
        </p:txBody>
      </p:sp>
      <p:sp>
        <p:nvSpPr>
          <p:cNvPr id="3079" name="Rectangle 7"/>
          <p:cNvSpPr>
            <a:spLocks noGrp="1" noChangeArrowheads="1"/>
          </p:cNvSpPr>
          <p:nvPr>
            <p:ph type="sldNum" sz="quarter" idx="5"/>
          </p:nvPr>
        </p:nvSpPr>
        <p:spPr bwMode="auto">
          <a:xfrm>
            <a:off x="3927775" y="8757590"/>
            <a:ext cx="3004820" cy="461010"/>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algn="r">
              <a:defRPr sz="1200" b="0">
                <a:latin typeface="Arial" pitchFamily="34" charset="0"/>
              </a:defRPr>
            </a:lvl1pPr>
          </a:lstStyle>
          <a:p>
            <a:fld id="{C142CCA2-2949-4325-A78A-A7C3B63D73C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C47610-A579-4DD1-AA62-8EA40B23FA17}"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r>
              <a:rPr lang="en-US" smtClean="0"/>
              <a:t>8/12/2010</a:t>
            </a:r>
            <a:endParaRPr lang="en-US" sz="1600" dirty="0"/>
          </a:p>
        </p:txBody>
      </p:sp>
      <p:sp>
        <p:nvSpPr>
          <p:cNvPr id="17" name="Footer Placeholder 16"/>
          <p:cNvSpPr>
            <a:spLocks noGrp="1"/>
          </p:cNvSpPr>
          <p:nvPr>
            <p:ph type="ftr" sz="quarter" idx="11"/>
          </p:nvPr>
        </p:nvSpPr>
        <p:spPr>
          <a:xfrm>
            <a:off x="2898648" y="6355080"/>
            <a:ext cx="3474720" cy="365760"/>
          </a:xfrm>
        </p:spPr>
        <p:txBody>
          <a:bodyPr/>
          <a:lstStyle/>
          <a:p>
            <a:endParaRPr kumimoji="0"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EA7C8D44-3667-46F6-9772-CC52308E2A7F}" type="slidenum">
              <a:rPr kumimoji="0" lang="en-US" smtClean="0"/>
              <a:pPr/>
              <a:t>‹#›</a:t>
            </a:fld>
            <a:endParaRPr kumimoji="0"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8/12/2010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115C0-909B-4E1C-9E6E-04B3E910359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8/12/2010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82AAE3-B489-4A15-89C7-18993943A37A}"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r>
              <a:rPr lang="en-US" smtClean="0"/>
              <a:t>8/12/2010</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048AC8-D41E-4C7B-8EE3-A52489AA1F05}"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r>
              <a:rPr lang="en-US" smtClean="0"/>
              <a:t>8/12/2010</a:t>
            </a:r>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53883048-0376-4A94-A445-C2F5CD3FC350}"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r>
              <a:rPr lang="en-US" smtClean="0"/>
              <a:t>8/12/2010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EA12F5-03B5-4BEE-BF40-7EC1D15EBEE1}"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r>
              <a:rPr lang="en-US" smtClean="0"/>
              <a:t>8/12/2010</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7FCB40-9664-45B5-BAA8-170CAD353393}"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8/12/2010</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4D69B1-7287-44D7-BAC9-82A718B3128A}"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8/12/2010</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3CE0B5-4587-46C9-88FF-288BD15E3202}"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8/12/2010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D7DB5F-D2ED-41DB-B30F-B019AB82D775}"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8/12/2010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2279E5-AC96-4A1A-8381-1C3686D4000A}"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r>
              <a:rPr lang="en-US" smtClean="0"/>
              <a:t>8/12/2010</a:t>
            </a:r>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3B048AC8-D41E-4C7B-8EE3-A52489AA1F05}"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35.xml"/><Relationship Id="rId7" Type="http://schemas.openxmlformats.org/officeDocument/2006/relationships/tags" Target="../tags/tag39.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tags" Target="../tags/tag38.xml"/><Relationship Id="rId5" Type="http://schemas.openxmlformats.org/officeDocument/2006/relationships/tags" Target="../tags/tag37.xml"/><Relationship Id="rId4" Type="http://schemas.openxmlformats.org/officeDocument/2006/relationships/tags" Target="../tags/tag36.xml"/><Relationship Id="rId9"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8" Type="http://schemas.openxmlformats.org/officeDocument/2006/relationships/tags" Target="../tags/tag47.xml"/><Relationship Id="rId3" Type="http://schemas.openxmlformats.org/officeDocument/2006/relationships/tags" Target="../tags/tag42.xml"/><Relationship Id="rId7" Type="http://schemas.openxmlformats.org/officeDocument/2006/relationships/tags" Target="../tags/tag46.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tags" Target="../tags/tag45.xml"/><Relationship Id="rId5" Type="http://schemas.openxmlformats.org/officeDocument/2006/relationships/tags" Target="../tags/tag44.xml"/><Relationship Id="rId10" Type="http://schemas.openxmlformats.org/officeDocument/2006/relationships/notesSlide" Target="../notesSlides/notesSlide10.xml"/><Relationship Id="rId4" Type="http://schemas.openxmlformats.org/officeDocument/2006/relationships/tags" Target="../tags/tag43.xml"/><Relationship Id="rId9"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tags" Target="../tags/tag55.xml"/><Relationship Id="rId3" Type="http://schemas.openxmlformats.org/officeDocument/2006/relationships/tags" Target="../tags/tag50.xml"/><Relationship Id="rId7" Type="http://schemas.openxmlformats.org/officeDocument/2006/relationships/tags" Target="../tags/tag54.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tags" Target="../tags/tag53.xml"/><Relationship Id="rId11" Type="http://schemas.openxmlformats.org/officeDocument/2006/relationships/notesSlide" Target="../notesSlides/notesSlide11.xml"/><Relationship Id="rId5" Type="http://schemas.openxmlformats.org/officeDocument/2006/relationships/tags" Target="../tags/tag52.xml"/><Relationship Id="rId10" Type="http://schemas.openxmlformats.org/officeDocument/2006/relationships/slideLayout" Target="../slideLayouts/slideLayout2.xml"/><Relationship Id="rId4" Type="http://schemas.openxmlformats.org/officeDocument/2006/relationships/tags" Target="../tags/tag51.xml"/><Relationship Id="rId9" Type="http://schemas.openxmlformats.org/officeDocument/2006/relationships/tags" Target="../tags/tag56.xml"/></Relationships>
</file>

<file path=ppt/slides/_rels/slide14.xml.rels><?xml version="1.0" encoding="UTF-8" standalone="yes"?>
<Relationships xmlns="http://schemas.openxmlformats.org/package/2006/relationships"><Relationship Id="rId8" Type="http://schemas.openxmlformats.org/officeDocument/2006/relationships/tags" Target="../tags/tag64.xml"/><Relationship Id="rId3" Type="http://schemas.openxmlformats.org/officeDocument/2006/relationships/tags" Target="../tags/tag59.xml"/><Relationship Id="rId7" Type="http://schemas.openxmlformats.org/officeDocument/2006/relationships/tags" Target="../tags/tag63.xml"/><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tags" Target="../tags/tag62.xml"/><Relationship Id="rId11" Type="http://schemas.openxmlformats.org/officeDocument/2006/relationships/notesSlide" Target="../notesSlides/notesSlide12.xml"/><Relationship Id="rId5" Type="http://schemas.openxmlformats.org/officeDocument/2006/relationships/tags" Target="../tags/tag61.xml"/><Relationship Id="rId10" Type="http://schemas.openxmlformats.org/officeDocument/2006/relationships/slideLayout" Target="../slideLayouts/slideLayout2.xml"/><Relationship Id="rId4" Type="http://schemas.openxmlformats.org/officeDocument/2006/relationships/tags" Target="../tags/tag60.xml"/><Relationship Id="rId9" Type="http://schemas.openxmlformats.org/officeDocument/2006/relationships/tags" Target="../tags/tag65.xml"/></Relationships>
</file>

<file path=ppt/slides/_rels/slide15.xml.rels><?xml version="1.0" encoding="UTF-8" standalone="yes"?>
<Relationships xmlns="http://schemas.openxmlformats.org/package/2006/relationships"><Relationship Id="rId8" Type="http://schemas.openxmlformats.org/officeDocument/2006/relationships/tags" Target="../tags/tag73.xml"/><Relationship Id="rId3" Type="http://schemas.openxmlformats.org/officeDocument/2006/relationships/tags" Target="../tags/tag68.xml"/><Relationship Id="rId7" Type="http://schemas.openxmlformats.org/officeDocument/2006/relationships/tags" Target="../tags/tag72.xml"/><Relationship Id="rId12" Type="http://schemas.openxmlformats.org/officeDocument/2006/relationships/notesSlide" Target="../notesSlides/notesSlide13.xml"/><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tags" Target="../tags/tag71.xml"/><Relationship Id="rId11" Type="http://schemas.openxmlformats.org/officeDocument/2006/relationships/slideLayout" Target="../slideLayouts/slideLayout2.xml"/><Relationship Id="rId5" Type="http://schemas.openxmlformats.org/officeDocument/2006/relationships/tags" Target="../tags/tag70.xml"/><Relationship Id="rId10" Type="http://schemas.openxmlformats.org/officeDocument/2006/relationships/tags" Target="../tags/tag75.xml"/><Relationship Id="rId4" Type="http://schemas.openxmlformats.org/officeDocument/2006/relationships/tags" Target="../tags/tag69.xml"/><Relationship Id="rId9" Type="http://schemas.openxmlformats.org/officeDocument/2006/relationships/tags" Target="../tags/tag7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 Type="http://schemas.openxmlformats.org/officeDocument/2006/relationships/tags" Target="../tags/tag3.xml"/><Relationship Id="rId21" Type="http://schemas.openxmlformats.org/officeDocument/2006/relationships/tags" Target="../tags/tag21.xml"/><Relationship Id="rId34" Type="http://schemas.openxmlformats.org/officeDocument/2006/relationships/notesSlide" Target="../notesSlides/notesSlide7.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slideLayout" Target="../slideLayouts/slideLayout2.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29" Type="http://schemas.openxmlformats.org/officeDocument/2006/relationships/tags" Target="../tags/tag29.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10" Type="http://schemas.openxmlformats.org/officeDocument/2006/relationships/tags" Target="../tags/tag10.xml"/><Relationship Id="rId19" Type="http://schemas.openxmlformats.org/officeDocument/2006/relationships/tags" Target="../tags/tag19.xml"/><Relationship Id="rId31" Type="http://schemas.openxmlformats.org/officeDocument/2006/relationships/tags" Target="../tags/tag31.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2362200"/>
            <a:ext cx="8305800" cy="1447800"/>
          </a:xfrm>
        </p:spPr>
        <p:txBody>
          <a:bodyPr/>
          <a:lstStyle/>
          <a:p>
            <a:pPr algn="ctr"/>
            <a:r>
              <a:rPr lang="en-US" sz="3200" i="0" dirty="0" smtClean="0"/>
              <a:t>CSE332: Data Abstractions</a:t>
            </a:r>
            <a:br>
              <a:rPr lang="en-US" sz="3200" i="0" dirty="0" smtClean="0"/>
            </a:br>
            <a:r>
              <a:rPr lang="en-US" sz="1400" i="0" dirty="0" smtClean="0"/>
              <a:t/>
            </a:r>
            <a:br>
              <a:rPr lang="en-US" sz="1400" i="0" dirty="0" smtClean="0"/>
            </a:br>
            <a:r>
              <a:rPr lang="en-US" sz="3200" i="0" smtClean="0"/>
              <a:t>Lecture </a:t>
            </a:r>
            <a:r>
              <a:rPr lang="en-US" sz="3200" i="0" smtClean="0"/>
              <a:t>26: </a:t>
            </a:r>
            <a:r>
              <a:rPr lang="en-US" sz="3200" i="0" dirty="0" smtClean="0"/>
              <a:t>Amortized Analysis</a:t>
            </a:r>
            <a:endParaRPr lang="en-US" sz="3200" i="0" dirty="0"/>
          </a:p>
        </p:txBody>
      </p:sp>
      <p:sp>
        <p:nvSpPr>
          <p:cNvPr id="2051" name="Rectangle 3"/>
          <p:cNvSpPr>
            <a:spLocks noGrp="1" noChangeArrowheads="1"/>
          </p:cNvSpPr>
          <p:nvPr>
            <p:ph type="subTitle" idx="1"/>
          </p:nvPr>
        </p:nvSpPr>
        <p:spPr>
          <a:xfrm>
            <a:off x="1295400" y="4572000"/>
            <a:ext cx="6629400" cy="1219200"/>
          </a:xfrm>
        </p:spPr>
        <p:txBody>
          <a:bodyPr/>
          <a:lstStyle/>
          <a:p>
            <a:r>
              <a:rPr lang="en-US" sz="2400" dirty="0" smtClean="0"/>
              <a:t>Tyler Robison</a:t>
            </a:r>
          </a:p>
          <a:p>
            <a:r>
              <a:rPr lang="en-US" sz="2400" dirty="0" smtClean="0"/>
              <a:t>Summer 2010</a:t>
            </a:r>
            <a:endParaRPr lang="en-US" sz="2400" dirty="0"/>
          </a:p>
        </p:txBody>
      </p:sp>
      <p:pic>
        <p:nvPicPr>
          <p:cNvPr id="2052" name="Picture 4" descr="cse_logo_80x133"/>
          <p:cNvPicPr>
            <a:picLocks noChangeAspect="1" noChangeArrowheads="1"/>
          </p:cNvPicPr>
          <p:nvPr/>
        </p:nvPicPr>
        <p:blipFill>
          <a:blip r:embed="rId3" cstate="print"/>
          <a:srcRect/>
          <a:stretch>
            <a:fillRect/>
          </a:stretch>
        </p:blipFill>
        <p:spPr bwMode="auto">
          <a:xfrm>
            <a:off x="381000" y="838200"/>
            <a:ext cx="1905000" cy="1146175"/>
          </a:xfrm>
          <a:prstGeom prst="rect">
            <a:avLst/>
          </a:prstGeom>
          <a:noFill/>
        </p:spPr>
      </p:pic>
      <p:pic>
        <p:nvPicPr>
          <p:cNvPr id="2062" name="Picture 14" descr="WashingtonColorSeal-21-clip"/>
          <p:cNvPicPr>
            <a:picLocks noChangeAspect="1" noChangeArrowheads="1"/>
          </p:cNvPicPr>
          <p:nvPr/>
        </p:nvPicPr>
        <p:blipFill>
          <a:blip r:embed="rId4" cstate="print"/>
          <a:srcRect/>
          <a:stretch>
            <a:fillRect/>
          </a:stretch>
        </p:blipFill>
        <p:spPr bwMode="auto">
          <a:xfrm>
            <a:off x="7086600" y="762000"/>
            <a:ext cx="1371600" cy="1371600"/>
          </a:xfrm>
          <a:prstGeom prst="rect">
            <a:avLst/>
          </a:prstGeom>
          <a:noFill/>
        </p:spPr>
      </p:pic>
      <p:sp>
        <p:nvSpPr>
          <p:cNvPr id="6" name="Slide Number Placeholder 5"/>
          <p:cNvSpPr>
            <a:spLocks noGrp="1"/>
          </p:cNvSpPr>
          <p:nvPr>
            <p:ph type="sldNum" sz="quarter" idx="12"/>
          </p:nvPr>
        </p:nvSpPr>
        <p:spPr/>
        <p:txBody>
          <a:bodyPr/>
          <a:lstStyle/>
          <a:p>
            <a:fld id="{EA7C8D44-3667-46F6-9772-CC52308E2A7F}" type="slidenum">
              <a:rPr kumimoji="0" lang="en-US" smtClean="0"/>
              <a:pPr/>
              <a:t>1</a:t>
            </a:fld>
            <a:endParaRPr kumimoji="0"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doubling? Other approaches</a:t>
            </a:r>
            <a:endParaRPr lang="en-US" dirty="0"/>
          </a:p>
        </p:txBody>
      </p:sp>
      <p:sp>
        <p:nvSpPr>
          <p:cNvPr id="5" name="Slide Number Placeholder 4"/>
          <p:cNvSpPr>
            <a:spLocks noGrp="1"/>
          </p:cNvSpPr>
          <p:nvPr>
            <p:ph type="sldNum" sz="quarter" idx="12"/>
          </p:nvPr>
        </p:nvSpPr>
        <p:spPr/>
        <p:txBody>
          <a:bodyPr/>
          <a:lstStyle/>
          <a:p>
            <a:fld id="{3B048AC8-D41E-4C7B-8EE3-A52489AA1F05}" type="slidenum">
              <a:rPr lang="en-US" smtClean="0"/>
              <a:pPr/>
              <a:t>10</a:t>
            </a:fld>
            <a:endParaRPr lang="en-US"/>
          </a:p>
        </p:txBody>
      </p:sp>
      <p:sp>
        <p:nvSpPr>
          <p:cNvPr id="3" name="Content Placeholder 2"/>
          <p:cNvSpPr>
            <a:spLocks noGrp="1"/>
          </p:cNvSpPr>
          <p:nvPr>
            <p:ph sz="quarter" idx="1"/>
          </p:nvPr>
        </p:nvSpPr>
        <p:spPr>
          <a:xfrm>
            <a:off x="685800" y="1447800"/>
            <a:ext cx="8077200" cy="4648200"/>
          </a:xfrm>
        </p:spPr>
        <p:txBody>
          <a:bodyPr>
            <a:normAutofit fontScale="77500" lnSpcReduction="20000"/>
          </a:bodyPr>
          <a:lstStyle/>
          <a:p>
            <a:r>
              <a:rPr lang="en-US" dirty="0" smtClean="0"/>
              <a:t>If array grows by a constant amount (say 1000), </a:t>
            </a:r>
          </a:p>
          <a:p>
            <a:pPr>
              <a:buNone/>
            </a:pPr>
            <a:r>
              <a:rPr lang="en-US" dirty="0" smtClean="0"/>
              <a:t>	operations are </a:t>
            </a:r>
            <a:r>
              <a:rPr lang="en-US" dirty="0" smtClean="0">
                <a:solidFill>
                  <a:schemeClr val="accent2"/>
                </a:solidFill>
              </a:rPr>
              <a:t>not</a:t>
            </a:r>
            <a:r>
              <a:rPr lang="en-US" dirty="0" smtClean="0"/>
              <a:t>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Every 1000 inserts, we do additional O(n) work copying</a:t>
            </a:r>
          </a:p>
          <a:p>
            <a:pPr lvl="1"/>
            <a:r>
              <a:rPr lang="en-US" dirty="0" smtClean="0"/>
              <a:t>So work per insert is roughly O(1)+O(n/1000) = O(n)</a:t>
            </a:r>
          </a:p>
          <a:p>
            <a:pPr lvl="1"/>
            <a:r>
              <a:rPr lang="en-US" dirty="0" smtClean="0"/>
              <a:t>After </a:t>
            </a:r>
            <a:r>
              <a:rPr lang="en-US" i="1" dirty="0" smtClean="0"/>
              <a:t>O</a:t>
            </a:r>
            <a:r>
              <a:rPr lang="en-US" dirty="0" smtClean="0"/>
              <a:t>(</a:t>
            </a:r>
            <a:r>
              <a:rPr lang="en-US" b="1" dirty="0" smtClean="0">
                <a:latin typeface="Courier New" pitchFamily="49" charset="0"/>
                <a:cs typeface="Courier New" pitchFamily="49" charset="0"/>
              </a:rPr>
              <a:t>M</a:t>
            </a:r>
            <a:r>
              <a:rPr lang="en-US" dirty="0" smtClean="0"/>
              <a:t>) operations, you may have done </a:t>
            </a:r>
            <a:r>
              <a:rPr lang="en-US" dirty="0" smtClean="0">
                <a:sym typeface="Symbol"/>
              </a:rPr>
              <a:t></a:t>
            </a:r>
            <a:r>
              <a:rPr lang="en-US" dirty="0" smtClean="0"/>
              <a:t>(</a:t>
            </a:r>
            <a:r>
              <a:rPr lang="en-US" b="1" dirty="0" smtClean="0">
                <a:latin typeface="Courier New" pitchFamily="49" charset="0"/>
                <a:cs typeface="Courier New" pitchFamily="49" charset="0"/>
              </a:rPr>
              <a:t>M</a:t>
            </a:r>
            <a:r>
              <a:rPr lang="en-US" sz="2400" b="1" baseline="30000" dirty="0" smtClean="0">
                <a:latin typeface="Courier New" pitchFamily="49" charset="0"/>
                <a:cs typeface="Courier New" pitchFamily="49" charset="0"/>
              </a:rPr>
              <a:t>2</a:t>
            </a:r>
            <a:r>
              <a:rPr lang="en-US" dirty="0" smtClean="0"/>
              <a:t>) copies</a:t>
            </a:r>
          </a:p>
          <a:p>
            <a:pPr lvl="1"/>
            <a:endParaRPr lang="en-US" dirty="0" smtClean="0"/>
          </a:p>
          <a:p>
            <a:r>
              <a:rPr lang="en-US" dirty="0" smtClean="0"/>
              <a:t>If array shrinks when 1/2 empty, operations are </a:t>
            </a:r>
            <a:r>
              <a:rPr lang="en-US" dirty="0" smtClean="0">
                <a:solidFill>
                  <a:schemeClr val="accent2"/>
                </a:solidFill>
              </a:rPr>
              <a:t>not</a:t>
            </a:r>
            <a:r>
              <a:rPr lang="en-US" dirty="0" smtClean="0"/>
              <a:t>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why not?</a:t>
            </a:r>
          </a:p>
          <a:p>
            <a:pPr lvl="1"/>
            <a:r>
              <a:rPr lang="en-US" dirty="0" smtClean="0"/>
              <a:t>When just over half full, </a:t>
            </a:r>
            <a:r>
              <a:rPr lang="en-US" b="1" dirty="0" smtClean="0">
                <a:latin typeface="Courier New" pitchFamily="49" charset="0"/>
                <a:cs typeface="Courier New" pitchFamily="49" charset="0"/>
              </a:rPr>
              <a:t>pop</a:t>
            </a:r>
            <a:r>
              <a:rPr lang="en-US" dirty="0" smtClean="0"/>
              <a:t> once and shrink, </a:t>
            </a:r>
            <a:r>
              <a:rPr lang="en-US" b="1" dirty="0" smtClean="0">
                <a:latin typeface="Courier New" pitchFamily="49" charset="0"/>
                <a:cs typeface="Courier New" pitchFamily="49" charset="0"/>
              </a:rPr>
              <a:t>push</a:t>
            </a:r>
            <a:r>
              <a:rPr lang="en-US" dirty="0" smtClean="0"/>
              <a:t> once and grow, </a:t>
            </a:r>
            <a:r>
              <a:rPr lang="en-US" b="1" dirty="0" smtClean="0">
                <a:latin typeface="Courier New" pitchFamily="49" charset="0"/>
                <a:cs typeface="Courier New" pitchFamily="49" charset="0"/>
              </a:rPr>
              <a:t>pop</a:t>
            </a:r>
            <a:r>
              <a:rPr lang="en-US" dirty="0" smtClean="0"/>
              <a:t> once and shrink, …</a:t>
            </a:r>
          </a:p>
          <a:p>
            <a:pPr>
              <a:buNone/>
            </a:pPr>
            <a:endParaRPr lang="en-US" dirty="0" smtClean="0"/>
          </a:p>
          <a:p>
            <a:r>
              <a:rPr lang="en-US" dirty="0" smtClean="0"/>
              <a:t>Guesses for shrinking when ¾ empty?</a:t>
            </a:r>
          </a:p>
          <a:p>
            <a:r>
              <a:rPr lang="en-US" dirty="0" smtClean="0"/>
              <a:t>If array shrinks when ¾ empty, it </a:t>
            </a:r>
            <a:r>
              <a:rPr lang="en-US" dirty="0" smtClean="0">
                <a:solidFill>
                  <a:schemeClr val="accent2"/>
                </a:solidFill>
              </a:rPr>
              <a:t>is</a:t>
            </a:r>
            <a:r>
              <a:rPr lang="en-US" dirty="0" smtClean="0"/>
              <a:t>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Proof is more complicated, but basic idea remains: by the time an expensive operation occurs, many cheap ones occurred</a:t>
            </a:r>
          </a:p>
          <a:p>
            <a:pPr lvl="1"/>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5" name="Slide Number Placeholder 4"/>
          <p:cNvSpPr>
            <a:spLocks noGrp="1"/>
          </p:cNvSpPr>
          <p:nvPr>
            <p:ph type="sldNum" sz="quarter" idx="12"/>
          </p:nvPr>
        </p:nvSpPr>
        <p:spPr/>
        <p:txBody>
          <a:bodyPr/>
          <a:lstStyle/>
          <a:p>
            <a:fld id="{3B048AC8-D41E-4C7B-8EE3-A52489AA1F05}" type="slidenum">
              <a:rPr lang="en-US" smtClean="0"/>
              <a:pPr/>
              <a:t>11</a:t>
            </a:fld>
            <a:endParaRPr lang="en-US"/>
          </a:p>
        </p:txBody>
      </p:sp>
      <p:sp>
        <p:nvSpPr>
          <p:cNvPr id="3" name="Content Placeholder 2"/>
          <p:cNvSpPr>
            <a:spLocks noGrp="1"/>
          </p:cNvSpPr>
          <p:nvPr>
            <p:ph sz="quarter" idx="1"/>
          </p:nvPr>
        </p:nvSpPr>
        <p:spPr>
          <a:xfrm>
            <a:off x="457200" y="1371600"/>
            <a:ext cx="7772400" cy="533400"/>
          </a:xfrm>
        </p:spPr>
        <p:txBody>
          <a:bodyPr>
            <a:normAutofit fontScale="70000" lnSpcReduction="20000"/>
          </a:bodyPr>
          <a:lstStyle/>
          <a:p>
            <a:pPr>
              <a:buNone/>
            </a:pPr>
            <a:r>
              <a:rPr lang="en-US" dirty="0" smtClean="0"/>
              <a:t>A queue implementation using only stacks (as on recent homework)</a:t>
            </a:r>
            <a:endParaRPr lang="en-US" dirty="0"/>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24"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6"/>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7"/>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30"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4"/>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5"/>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3" name="Text Box 16"/>
          <p:cNvSpPr txBox="1">
            <a:spLocks noChangeArrowheads="1"/>
          </p:cNvSpPr>
          <p:nvPr>
            <p:custDataLst>
              <p:tags r:id="rId3"/>
            </p:custDataLst>
          </p:nvPr>
        </p:nvSpPr>
        <p:spPr bwMode="auto">
          <a:xfrm>
            <a:off x="6477000" y="3915251"/>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r>
              <a:rPr lang="en-US" sz="2000" dirty="0" smtClean="0">
                <a:solidFill>
                  <a:schemeClr val="accent2"/>
                </a:solidFill>
              </a:rPr>
              <a:t>C</a:t>
            </a:r>
            <a:endParaRPr lang="en-US" sz="2000" dirty="0">
              <a:solidFill>
                <a:schemeClr val="accent2"/>
              </a:solidFill>
            </a:endParaRPr>
          </a:p>
          <a:p>
            <a:pPr>
              <a:lnSpc>
                <a:spcPct val="100000"/>
              </a:lnSpc>
              <a:spcBef>
                <a:spcPct val="0"/>
              </a:spcBef>
            </a:pPr>
            <a:r>
              <a:rPr lang="en-US" sz="2000" dirty="0" smtClean="0">
                <a:solidFill>
                  <a:schemeClr val="accent2"/>
                </a:solidFill>
              </a:rPr>
              <a:t>B</a:t>
            </a:r>
            <a:endParaRPr lang="en-US" sz="2000" dirty="0">
              <a:solidFill>
                <a:schemeClr val="accent2"/>
              </a:solidFill>
            </a:endParaRPr>
          </a:p>
          <a:p>
            <a:pPr>
              <a:lnSpc>
                <a:spcPct val="100000"/>
              </a:lnSpc>
              <a:spcBef>
                <a:spcPct val="0"/>
              </a:spcBef>
            </a:pPr>
            <a:r>
              <a:rPr lang="en-US" sz="2000" dirty="0" smtClean="0">
                <a:solidFill>
                  <a:schemeClr val="accent2"/>
                </a:solidFill>
              </a:rPr>
              <a:t>A</a:t>
            </a:r>
            <a:endParaRPr lang="en-US" sz="2000" dirty="0">
              <a:solidFill>
                <a:schemeClr val="accent2"/>
              </a:solidFill>
            </a:endParaRPr>
          </a:p>
        </p:txBody>
      </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2121350" cy="400110"/>
          </a:xfrm>
          <a:prstGeom prst="rect">
            <a:avLst/>
          </a:prstGeom>
          <a:noFill/>
        </p:spPr>
        <p:txBody>
          <a:bodyPr wrap="none" rtlCol="0">
            <a:spAutoFit/>
          </a:bodyPr>
          <a:lstStyle/>
          <a:p>
            <a:r>
              <a:rPr lang="en-US" sz="2000" b="0" dirty="0" err="1" smtClean="0">
                <a:latin typeface="+mn-lt"/>
              </a:rPr>
              <a:t>enqueue</a:t>
            </a:r>
            <a:r>
              <a:rPr lang="en-US" sz="2000" b="0" dirty="0" smtClean="0">
                <a:latin typeface="+mn-lt"/>
              </a:rPr>
              <a:t>: A, B, C</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5" name="Slide Number Placeholder 4"/>
          <p:cNvSpPr>
            <a:spLocks noGrp="1"/>
          </p:cNvSpPr>
          <p:nvPr>
            <p:ph type="sldNum" sz="quarter" idx="12"/>
          </p:nvPr>
        </p:nvSpPr>
        <p:spPr/>
        <p:txBody>
          <a:bodyPr/>
          <a:lstStyle/>
          <a:p>
            <a:fld id="{3B048AC8-D41E-4C7B-8EE3-A52489AA1F05}" type="slidenum">
              <a:rPr lang="en-US" smtClean="0"/>
              <a:pPr/>
              <a:t>12</a:t>
            </a:fld>
            <a:endParaRPr lang="en-US"/>
          </a:p>
        </p:txBody>
      </p:sp>
      <p:sp>
        <p:nvSpPr>
          <p:cNvPr id="3" name="Content Placeholder 2"/>
          <p:cNvSpPr>
            <a:spLocks noGrp="1"/>
          </p:cNvSpPr>
          <p:nvPr>
            <p:ph sz="quarter" idx="1"/>
          </p:nvPr>
        </p:nvSpPr>
        <p:spPr>
          <a:xfrm>
            <a:off x="457200" y="1371600"/>
            <a:ext cx="7772400" cy="533400"/>
          </a:xfrm>
        </p:spPr>
        <p:txBody>
          <a:bodyPr>
            <a:normAutofit fontScale="85000" lnSpcReduction="10000"/>
          </a:bodyPr>
          <a:lstStyle/>
          <a:p>
            <a:pPr>
              <a:buNone/>
            </a:pPr>
            <a:r>
              <a:rPr lang="en-US" dirty="0" smtClean="0"/>
              <a:t>A clever and simple queue implementation using only stacks</a:t>
            </a:r>
            <a:endParaRPr lang="en-US" dirty="0"/>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7"/>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8"/>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5"/>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6"/>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183337" cy="400110"/>
          </a:xfrm>
          <a:prstGeom prst="rect">
            <a:avLst/>
          </a:prstGeom>
          <a:noFill/>
        </p:spPr>
        <p:txBody>
          <a:bodyPr wrap="none" rtlCol="0">
            <a:spAutoFit/>
          </a:bodyPr>
          <a:lstStyle/>
          <a:p>
            <a:r>
              <a:rPr lang="en-US" sz="2000" b="0" dirty="0" err="1" smtClean="0">
                <a:latin typeface="+mn-lt"/>
              </a:rPr>
              <a:t>dequeue</a:t>
            </a:r>
            <a:endParaRPr lang="en-US" sz="2000" b="0" dirty="0" smtClean="0">
              <a:latin typeface="+mn-lt"/>
            </a:endParaRPr>
          </a:p>
        </p:txBody>
      </p:sp>
      <p:sp>
        <p:nvSpPr>
          <p:cNvPr id="19" name="Text Box 16"/>
          <p:cNvSpPr txBox="1">
            <a:spLocks noChangeArrowheads="1"/>
          </p:cNvSpPr>
          <p:nvPr>
            <p:custDataLst>
              <p:tags r:id="rId3"/>
            </p:custDataLst>
          </p:nvPr>
        </p:nvSpPr>
        <p:spPr bwMode="auto">
          <a:xfrm>
            <a:off x="7401786" y="3934361"/>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B</a:t>
            </a:r>
          </a:p>
          <a:p>
            <a:pPr>
              <a:lnSpc>
                <a:spcPct val="100000"/>
              </a:lnSpc>
              <a:spcBef>
                <a:spcPct val="0"/>
              </a:spcBef>
            </a:pPr>
            <a:r>
              <a:rPr lang="en-US" sz="2000" dirty="0" smtClean="0">
                <a:solidFill>
                  <a:schemeClr val="accent2"/>
                </a:solidFill>
              </a:rPr>
              <a:t>C</a:t>
            </a:r>
            <a:endParaRPr lang="en-US" sz="2000" dirty="0">
              <a:solidFill>
                <a:schemeClr val="accent2"/>
              </a:solidFill>
            </a:endParaRPr>
          </a:p>
        </p:txBody>
      </p:sp>
      <p:sp>
        <p:nvSpPr>
          <p:cNvPr id="20" name="Text Box 16"/>
          <p:cNvSpPr txBox="1">
            <a:spLocks noChangeArrowheads="1"/>
          </p:cNvSpPr>
          <p:nvPr>
            <p:custDataLst>
              <p:tags r:id="rId4"/>
            </p:custDataLst>
          </p:nvPr>
        </p:nvSpPr>
        <p:spPr bwMode="auto">
          <a:xfrm>
            <a:off x="6477000" y="5181600"/>
            <a:ext cx="1447800" cy="1015663"/>
          </a:xfrm>
          <a:prstGeom prst="rect">
            <a:avLst/>
          </a:prstGeom>
          <a:noFill/>
          <a:ln w="9525">
            <a:noFill/>
            <a:miter lim="800000"/>
            <a:headEnd/>
            <a:tailEnd/>
          </a:ln>
        </p:spPr>
        <p:txBody>
          <a:bodyPr wrap="square">
            <a:spAutoFit/>
          </a:bodyPr>
          <a:lstStyle/>
          <a:p>
            <a:pPr>
              <a:lnSpc>
                <a:spcPct val="100000"/>
              </a:lnSpc>
              <a:spcBef>
                <a:spcPct val="0"/>
              </a:spcBef>
            </a:pPr>
            <a:endParaRPr lang="en-US" sz="2000" dirty="0"/>
          </a:p>
          <a:p>
            <a:pPr>
              <a:lnSpc>
                <a:spcPct val="100000"/>
              </a:lnSpc>
              <a:spcBef>
                <a:spcPct val="0"/>
              </a:spcBef>
            </a:pPr>
            <a:endParaRPr lang="en-US" sz="2000" dirty="0" smtClean="0"/>
          </a:p>
          <a:p>
            <a:pPr>
              <a:lnSpc>
                <a:spcPct val="100000"/>
              </a:lnSpc>
              <a:spcBef>
                <a:spcPct val="0"/>
              </a:spcBef>
            </a:pPr>
            <a:r>
              <a:rPr lang="en-US" sz="2000" dirty="0" smtClean="0"/>
              <a:t>Output: A</a:t>
            </a:r>
            <a:endParaRPr lang="en-US" sz="2000"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5" name="Slide Number Placeholder 4"/>
          <p:cNvSpPr>
            <a:spLocks noGrp="1"/>
          </p:cNvSpPr>
          <p:nvPr>
            <p:ph type="sldNum" sz="quarter" idx="12"/>
          </p:nvPr>
        </p:nvSpPr>
        <p:spPr/>
        <p:txBody>
          <a:bodyPr/>
          <a:lstStyle/>
          <a:p>
            <a:fld id="{3B048AC8-D41E-4C7B-8EE3-A52489AA1F05}" type="slidenum">
              <a:rPr lang="en-US" smtClean="0"/>
              <a:pPr/>
              <a:t>13</a:t>
            </a:fld>
            <a:endParaRPr lang="en-US"/>
          </a:p>
        </p:txBody>
      </p:sp>
      <p:sp>
        <p:nvSpPr>
          <p:cNvPr id="3" name="Content Placeholder 2"/>
          <p:cNvSpPr>
            <a:spLocks noGrp="1"/>
          </p:cNvSpPr>
          <p:nvPr>
            <p:ph sz="quarter" idx="1"/>
          </p:nvPr>
        </p:nvSpPr>
        <p:spPr>
          <a:xfrm>
            <a:off x="457200" y="1371600"/>
            <a:ext cx="7772400" cy="533400"/>
          </a:xfrm>
        </p:spPr>
        <p:txBody>
          <a:bodyPr>
            <a:normAutofit fontScale="85000" lnSpcReduction="10000"/>
          </a:bodyPr>
          <a:lstStyle/>
          <a:p>
            <a:pPr>
              <a:buNone/>
            </a:pPr>
            <a:r>
              <a:rPr lang="en-US" dirty="0" smtClean="0"/>
              <a:t>A clever and simple queue implementation using only stacks</a:t>
            </a:r>
            <a:endParaRPr lang="en-US" dirty="0"/>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8"/>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9"/>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6"/>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7"/>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752403" cy="400110"/>
          </a:xfrm>
          <a:prstGeom prst="rect">
            <a:avLst/>
          </a:prstGeom>
          <a:noFill/>
        </p:spPr>
        <p:txBody>
          <a:bodyPr wrap="none" rtlCol="0">
            <a:spAutoFit/>
          </a:bodyPr>
          <a:lstStyle/>
          <a:p>
            <a:r>
              <a:rPr lang="en-US" sz="2000" b="0" dirty="0" err="1" smtClean="0">
                <a:latin typeface="+mn-lt"/>
              </a:rPr>
              <a:t>enqueue</a:t>
            </a:r>
            <a:r>
              <a:rPr lang="en-US" sz="2000" b="0" dirty="0" smtClean="0">
                <a:latin typeface="+mn-lt"/>
              </a:rPr>
              <a:t> D, E</a:t>
            </a:r>
          </a:p>
        </p:txBody>
      </p:sp>
      <p:sp>
        <p:nvSpPr>
          <p:cNvPr id="19" name="Text Box 16"/>
          <p:cNvSpPr txBox="1">
            <a:spLocks noChangeArrowheads="1"/>
          </p:cNvSpPr>
          <p:nvPr>
            <p:custDataLst>
              <p:tags r:id="rId3"/>
            </p:custDataLst>
          </p:nvPr>
        </p:nvSpPr>
        <p:spPr bwMode="auto">
          <a:xfrm>
            <a:off x="7401786" y="3934361"/>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B</a:t>
            </a:r>
          </a:p>
          <a:p>
            <a:pPr>
              <a:lnSpc>
                <a:spcPct val="100000"/>
              </a:lnSpc>
              <a:spcBef>
                <a:spcPct val="0"/>
              </a:spcBef>
            </a:pPr>
            <a:r>
              <a:rPr lang="en-US" sz="2000" dirty="0" smtClean="0">
                <a:solidFill>
                  <a:schemeClr val="accent2"/>
                </a:solidFill>
              </a:rPr>
              <a:t>C</a:t>
            </a:r>
            <a:endParaRPr lang="en-US" sz="2000" dirty="0">
              <a:solidFill>
                <a:schemeClr val="accent2"/>
              </a:solidFill>
            </a:endParaRPr>
          </a:p>
        </p:txBody>
      </p:sp>
      <p:sp>
        <p:nvSpPr>
          <p:cNvPr id="21" name="Text Box 16"/>
          <p:cNvSpPr txBox="1">
            <a:spLocks noChangeArrowheads="1"/>
          </p:cNvSpPr>
          <p:nvPr>
            <p:custDataLst>
              <p:tags r:id="rId4"/>
            </p:custDataLst>
          </p:nvPr>
        </p:nvSpPr>
        <p:spPr bwMode="auto">
          <a:xfrm>
            <a:off x="6477000" y="3962400"/>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E</a:t>
            </a:r>
          </a:p>
          <a:p>
            <a:pPr>
              <a:lnSpc>
                <a:spcPct val="100000"/>
              </a:lnSpc>
              <a:spcBef>
                <a:spcPct val="0"/>
              </a:spcBef>
            </a:pPr>
            <a:r>
              <a:rPr lang="en-US" sz="2000" dirty="0" smtClean="0">
                <a:solidFill>
                  <a:schemeClr val="accent2"/>
                </a:solidFill>
              </a:rPr>
              <a:t>D</a:t>
            </a:r>
            <a:endParaRPr lang="en-US" sz="2000" dirty="0">
              <a:solidFill>
                <a:schemeClr val="accent2"/>
              </a:solidFill>
            </a:endParaRPr>
          </a:p>
        </p:txBody>
      </p:sp>
      <p:sp>
        <p:nvSpPr>
          <p:cNvPr id="22" name="Text Box 16"/>
          <p:cNvSpPr txBox="1">
            <a:spLocks noChangeArrowheads="1"/>
          </p:cNvSpPr>
          <p:nvPr>
            <p:custDataLst>
              <p:tags r:id="rId5"/>
            </p:custDataLst>
          </p:nvPr>
        </p:nvSpPr>
        <p:spPr bwMode="auto">
          <a:xfrm>
            <a:off x="6477000" y="5181600"/>
            <a:ext cx="1447800" cy="1015663"/>
          </a:xfrm>
          <a:prstGeom prst="rect">
            <a:avLst/>
          </a:prstGeom>
          <a:noFill/>
          <a:ln w="9525">
            <a:noFill/>
            <a:miter lim="800000"/>
            <a:headEnd/>
            <a:tailEnd/>
          </a:ln>
        </p:spPr>
        <p:txBody>
          <a:bodyPr wrap="square">
            <a:spAutoFit/>
          </a:bodyPr>
          <a:lstStyle/>
          <a:p>
            <a:pPr>
              <a:lnSpc>
                <a:spcPct val="100000"/>
              </a:lnSpc>
              <a:spcBef>
                <a:spcPct val="0"/>
              </a:spcBef>
            </a:pPr>
            <a:endParaRPr lang="en-US" sz="2000" dirty="0"/>
          </a:p>
          <a:p>
            <a:pPr>
              <a:lnSpc>
                <a:spcPct val="100000"/>
              </a:lnSpc>
              <a:spcBef>
                <a:spcPct val="0"/>
              </a:spcBef>
            </a:pPr>
            <a:endParaRPr lang="en-US" sz="2000" dirty="0" smtClean="0"/>
          </a:p>
          <a:p>
            <a:pPr>
              <a:lnSpc>
                <a:spcPct val="100000"/>
              </a:lnSpc>
              <a:spcBef>
                <a:spcPct val="0"/>
              </a:spcBef>
            </a:pPr>
            <a:r>
              <a:rPr lang="en-US" sz="2000" dirty="0" smtClean="0"/>
              <a:t>Output: A</a:t>
            </a:r>
            <a:endParaRPr lang="en-US" sz="20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5" name="Slide Number Placeholder 4"/>
          <p:cNvSpPr>
            <a:spLocks noGrp="1"/>
          </p:cNvSpPr>
          <p:nvPr>
            <p:ph type="sldNum" sz="quarter" idx="12"/>
          </p:nvPr>
        </p:nvSpPr>
        <p:spPr/>
        <p:txBody>
          <a:bodyPr/>
          <a:lstStyle/>
          <a:p>
            <a:fld id="{3B048AC8-D41E-4C7B-8EE3-A52489AA1F05}" type="slidenum">
              <a:rPr lang="en-US" smtClean="0"/>
              <a:pPr/>
              <a:t>14</a:t>
            </a:fld>
            <a:endParaRPr lang="en-US"/>
          </a:p>
        </p:txBody>
      </p:sp>
      <p:sp>
        <p:nvSpPr>
          <p:cNvPr id="3" name="Content Placeholder 2"/>
          <p:cNvSpPr>
            <a:spLocks noGrp="1"/>
          </p:cNvSpPr>
          <p:nvPr>
            <p:ph sz="quarter" idx="1"/>
          </p:nvPr>
        </p:nvSpPr>
        <p:spPr>
          <a:xfrm>
            <a:off x="457200" y="1371600"/>
            <a:ext cx="7772400" cy="533400"/>
          </a:xfrm>
        </p:spPr>
        <p:txBody>
          <a:bodyPr>
            <a:normAutofit fontScale="85000" lnSpcReduction="10000"/>
          </a:bodyPr>
          <a:lstStyle/>
          <a:p>
            <a:pPr>
              <a:buNone/>
            </a:pPr>
            <a:r>
              <a:rPr lang="en-US" dirty="0" smtClean="0"/>
              <a:t>A clever and simple queue implementation using only stacks</a:t>
            </a:r>
            <a:endParaRPr lang="en-US" dirty="0"/>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8"/>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9"/>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6"/>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7"/>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838965" cy="400110"/>
          </a:xfrm>
          <a:prstGeom prst="rect">
            <a:avLst/>
          </a:prstGeom>
          <a:noFill/>
        </p:spPr>
        <p:txBody>
          <a:bodyPr wrap="none" rtlCol="0">
            <a:spAutoFit/>
          </a:bodyPr>
          <a:lstStyle/>
          <a:p>
            <a:r>
              <a:rPr lang="en-US" sz="2000" b="0" dirty="0" err="1" smtClean="0">
                <a:latin typeface="+mn-lt"/>
              </a:rPr>
              <a:t>dequeue</a:t>
            </a:r>
            <a:r>
              <a:rPr lang="en-US" sz="2000" b="0" dirty="0" smtClean="0">
                <a:latin typeface="+mn-lt"/>
              </a:rPr>
              <a:t> twice</a:t>
            </a:r>
          </a:p>
        </p:txBody>
      </p:sp>
      <p:sp>
        <p:nvSpPr>
          <p:cNvPr id="19" name="Text Box 16"/>
          <p:cNvSpPr txBox="1">
            <a:spLocks noChangeArrowheads="1"/>
          </p:cNvSpPr>
          <p:nvPr>
            <p:custDataLst>
              <p:tags r:id="rId3"/>
            </p:custDataLst>
          </p:nvPr>
        </p:nvSpPr>
        <p:spPr bwMode="auto">
          <a:xfrm>
            <a:off x="7401786" y="3934361"/>
            <a:ext cx="184731" cy="707886"/>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p:txBody>
      </p:sp>
      <p:sp>
        <p:nvSpPr>
          <p:cNvPr id="21" name="Text Box 16"/>
          <p:cNvSpPr txBox="1">
            <a:spLocks noChangeArrowheads="1"/>
          </p:cNvSpPr>
          <p:nvPr>
            <p:custDataLst>
              <p:tags r:id="rId4"/>
            </p:custDataLst>
          </p:nvPr>
        </p:nvSpPr>
        <p:spPr bwMode="auto">
          <a:xfrm>
            <a:off x="6477000" y="3962400"/>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E</a:t>
            </a:r>
          </a:p>
          <a:p>
            <a:pPr>
              <a:lnSpc>
                <a:spcPct val="100000"/>
              </a:lnSpc>
              <a:spcBef>
                <a:spcPct val="0"/>
              </a:spcBef>
            </a:pPr>
            <a:r>
              <a:rPr lang="en-US" sz="2000" dirty="0" smtClean="0">
                <a:solidFill>
                  <a:schemeClr val="accent2"/>
                </a:solidFill>
              </a:rPr>
              <a:t>D</a:t>
            </a:r>
            <a:endParaRPr lang="en-US" sz="2000" dirty="0">
              <a:solidFill>
                <a:schemeClr val="accent2"/>
              </a:solidFill>
            </a:endParaRPr>
          </a:p>
        </p:txBody>
      </p:sp>
      <p:sp>
        <p:nvSpPr>
          <p:cNvPr id="22" name="Text Box 16"/>
          <p:cNvSpPr txBox="1">
            <a:spLocks noChangeArrowheads="1"/>
          </p:cNvSpPr>
          <p:nvPr>
            <p:custDataLst>
              <p:tags r:id="rId5"/>
            </p:custDataLst>
          </p:nvPr>
        </p:nvSpPr>
        <p:spPr bwMode="auto">
          <a:xfrm>
            <a:off x="6477000" y="5181600"/>
            <a:ext cx="2133600" cy="1015663"/>
          </a:xfrm>
          <a:prstGeom prst="rect">
            <a:avLst/>
          </a:prstGeom>
          <a:noFill/>
          <a:ln w="9525">
            <a:noFill/>
            <a:miter lim="800000"/>
            <a:headEnd/>
            <a:tailEnd/>
          </a:ln>
        </p:spPr>
        <p:txBody>
          <a:bodyPr wrap="square">
            <a:spAutoFit/>
          </a:bodyPr>
          <a:lstStyle/>
          <a:p>
            <a:pPr>
              <a:lnSpc>
                <a:spcPct val="100000"/>
              </a:lnSpc>
              <a:spcBef>
                <a:spcPct val="0"/>
              </a:spcBef>
            </a:pPr>
            <a:endParaRPr lang="en-US" sz="2000" dirty="0"/>
          </a:p>
          <a:p>
            <a:pPr>
              <a:lnSpc>
                <a:spcPct val="100000"/>
              </a:lnSpc>
              <a:spcBef>
                <a:spcPct val="0"/>
              </a:spcBef>
            </a:pPr>
            <a:endParaRPr lang="en-US" sz="2000" dirty="0" smtClean="0"/>
          </a:p>
          <a:p>
            <a:pPr>
              <a:lnSpc>
                <a:spcPct val="100000"/>
              </a:lnSpc>
              <a:spcBef>
                <a:spcPct val="0"/>
              </a:spcBef>
            </a:pPr>
            <a:r>
              <a:rPr lang="en-US" sz="2000" dirty="0" smtClean="0"/>
              <a:t>Output: A, B, C</a:t>
            </a:r>
            <a:endParaRPr lang="en-US" sz="2000"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5" name="Slide Number Placeholder 4"/>
          <p:cNvSpPr>
            <a:spLocks noGrp="1"/>
          </p:cNvSpPr>
          <p:nvPr>
            <p:ph type="sldNum" sz="quarter" idx="12"/>
          </p:nvPr>
        </p:nvSpPr>
        <p:spPr/>
        <p:txBody>
          <a:bodyPr/>
          <a:lstStyle/>
          <a:p>
            <a:fld id="{3B048AC8-D41E-4C7B-8EE3-A52489AA1F05}" type="slidenum">
              <a:rPr lang="en-US" smtClean="0"/>
              <a:pPr/>
              <a:t>15</a:t>
            </a:fld>
            <a:endParaRPr lang="en-US"/>
          </a:p>
        </p:txBody>
      </p:sp>
      <p:sp>
        <p:nvSpPr>
          <p:cNvPr id="3" name="Content Placeholder 2"/>
          <p:cNvSpPr>
            <a:spLocks noGrp="1"/>
          </p:cNvSpPr>
          <p:nvPr>
            <p:ph sz="quarter" idx="1"/>
          </p:nvPr>
        </p:nvSpPr>
        <p:spPr>
          <a:xfrm>
            <a:off x="457200" y="1371600"/>
            <a:ext cx="7772400" cy="533400"/>
          </a:xfrm>
        </p:spPr>
        <p:txBody>
          <a:bodyPr>
            <a:normAutofit fontScale="85000" lnSpcReduction="10000"/>
          </a:bodyPr>
          <a:lstStyle/>
          <a:p>
            <a:pPr>
              <a:buNone/>
            </a:pPr>
            <a:r>
              <a:rPr lang="en-US" dirty="0" smtClean="0"/>
              <a:t>A clever and simple queue implementation using only stacks</a:t>
            </a:r>
            <a:endParaRPr lang="en-US" dirty="0"/>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r>
              <a:rPr lang="en-US" sz="2000" kern="0" dirty="0" smtClean="0">
                <a:latin typeface="Courier New" pitchFamily="49" charset="0"/>
              </a:rPr>
              <a:t>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9"/>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10"/>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7"/>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8"/>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882247" cy="400110"/>
          </a:xfrm>
          <a:prstGeom prst="rect">
            <a:avLst/>
          </a:prstGeom>
          <a:noFill/>
        </p:spPr>
        <p:txBody>
          <a:bodyPr wrap="none" rtlCol="0">
            <a:spAutoFit/>
          </a:bodyPr>
          <a:lstStyle/>
          <a:p>
            <a:r>
              <a:rPr lang="en-US" sz="2000" b="0" dirty="0" err="1" smtClean="0">
                <a:latin typeface="+mn-lt"/>
              </a:rPr>
              <a:t>dequeue</a:t>
            </a:r>
            <a:r>
              <a:rPr lang="en-US" sz="2000" b="0" dirty="0" smtClean="0">
                <a:latin typeface="+mn-lt"/>
              </a:rPr>
              <a:t> again</a:t>
            </a:r>
          </a:p>
        </p:txBody>
      </p:sp>
      <p:sp>
        <p:nvSpPr>
          <p:cNvPr id="19" name="Text Box 16"/>
          <p:cNvSpPr txBox="1">
            <a:spLocks noChangeArrowheads="1"/>
          </p:cNvSpPr>
          <p:nvPr>
            <p:custDataLst>
              <p:tags r:id="rId3"/>
            </p:custDataLst>
          </p:nvPr>
        </p:nvSpPr>
        <p:spPr bwMode="auto">
          <a:xfrm>
            <a:off x="7401786" y="3934361"/>
            <a:ext cx="184731" cy="707886"/>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p:txBody>
      </p:sp>
      <p:sp>
        <p:nvSpPr>
          <p:cNvPr id="21" name="Text Box 16"/>
          <p:cNvSpPr txBox="1">
            <a:spLocks noChangeArrowheads="1"/>
          </p:cNvSpPr>
          <p:nvPr>
            <p:custDataLst>
              <p:tags r:id="rId4"/>
            </p:custDataLst>
          </p:nvPr>
        </p:nvSpPr>
        <p:spPr bwMode="auto">
          <a:xfrm>
            <a:off x="6477000" y="3962400"/>
            <a:ext cx="184731" cy="707886"/>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p:txBody>
      </p:sp>
      <p:sp>
        <p:nvSpPr>
          <p:cNvPr id="22" name="Text Box 16"/>
          <p:cNvSpPr txBox="1">
            <a:spLocks noChangeArrowheads="1"/>
          </p:cNvSpPr>
          <p:nvPr>
            <p:custDataLst>
              <p:tags r:id="rId5"/>
            </p:custDataLst>
          </p:nvPr>
        </p:nvSpPr>
        <p:spPr bwMode="auto">
          <a:xfrm>
            <a:off x="7401786" y="4010561"/>
            <a:ext cx="356188"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E</a:t>
            </a:r>
            <a:endParaRPr lang="en-US" sz="2000" dirty="0">
              <a:solidFill>
                <a:schemeClr val="accent2"/>
              </a:solidFill>
            </a:endParaRPr>
          </a:p>
        </p:txBody>
      </p:sp>
      <p:sp>
        <p:nvSpPr>
          <p:cNvPr id="23" name="Text Box 16"/>
          <p:cNvSpPr txBox="1">
            <a:spLocks noChangeArrowheads="1"/>
          </p:cNvSpPr>
          <p:nvPr>
            <p:custDataLst>
              <p:tags r:id="rId6"/>
            </p:custDataLst>
          </p:nvPr>
        </p:nvSpPr>
        <p:spPr bwMode="auto">
          <a:xfrm>
            <a:off x="6477000" y="5181600"/>
            <a:ext cx="2286000" cy="1015663"/>
          </a:xfrm>
          <a:prstGeom prst="rect">
            <a:avLst/>
          </a:prstGeom>
          <a:noFill/>
          <a:ln w="9525">
            <a:noFill/>
            <a:miter lim="800000"/>
            <a:headEnd/>
            <a:tailEnd/>
          </a:ln>
        </p:spPr>
        <p:txBody>
          <a:bodyPr wrap="square">
            <a:spAutoFit/>
          </a:bodyPr>
          <a:lstStyle/>
          <a:p>
            <a:pPr>
              <a:lnSpc>
                <a:spcPct val="100000"/>
              </a:lnSpc>
              <a:spcBef>
                <a:spcPct val="0"/>
              </a:spcBef>
            </a:pPr>
            <a:endParaRPr lang="en-US" sz="2000" dirty="0"/>
          </a:p>
          <a:p>
            <a:pPr>
              <a:lnSpc>
                <a:spcPct val="100000"/>
              </a:lnSpc>
              <a:spcBef>
                <a:spcPct val="0"/>
              </a:spcBef>
            </a:pPr>
            <a:endParaRPr lang="en-US" sz="2000" dirty="0" smtClean="0"/>
          </a:p>
          <a:p>
            <a:pPr>
              <a:lnSpc>
                <a:spcPct val="100000"/>
              </a:lnSpc>
              <a:spcBef>
                <a:spcPct val="0"/>
              </a:spcBef>
            </a:pPr>
            <a:r>
              <a:rPr lang="en-US" sz="2000" dirty="0" smtClean="0"/>
              <a:t>Output: A, B, C, D</a:t>
            </a:r>
            <a:endParaRPr lang="en-US" sz="2000"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5" name="Slide Number Placeholder 4"/>
          <p:cNvSpPr>
            <a:spLocks noGrp="1"/>
          </p:cNvSpPr>
          <p:nvPr>
            <p:ph type="sldNum" sz="quarter" idx="12"/>
          </p:nvPr>
        </p:nvSpPr>
        <p:spPr/>
        <p:txBody>
          <a:bodyPr/>
          <a:lstStyle/>
          <a:p>
            <a:fld id="{3B048AC8-D41E-4C7B-8EE3-A52489AA1F05}" type="slidenum">
              <a:rPr lang="en-US" smtClean="0"/>
              <a:pPr/>
              <a:t>16</a:t>
            </a:fld>
            <a:endParaRPr lang="en-US" dirty="0"/>
          </a:p>
        </p:txBody>
      </p:sp>
      <p:sp>
        <p:nvSpPr>
          <p:cNvPr id="3" name="Content Placeholder 2"/>
          <p:cNvSpPr>
            <a:spLocks noGrp="1"/>
          </p:cNvSpPr>
          <p:nvPr>
            <p:ph sz="quarter" idx="1"/>
          </p:nvPr>
        </p:nvSpPr>
        <p:spPr>
          <a:xfrm>
            <a:off x="457200" y="1219200"/>
            <a:ext cx="8229600" cy="5181600"/>
          </a:xfrm>
        </p:spPr>
        <p:txBody>
          <a:bodyPr>
            <a:normAutofit fontScale="92500" lnSpcReduction="20000"/>
          </a:bodyPr>
          <a:lstStyle/>
          <a:p>
            <a:r>
              <a:rPr lang="en-US" b="1" dirty="0" err="1" smtClean="0">
                <a:latin typeface="Courier New" pitchFamily="49" charset="0"/>
                <a:cs typeface="Courier New" pitchFamily="49" charset="0"/>
              </a:rPr>
              <a:t>dequeue</a:t>
            </a:r>
            <a:r>
              <a:rPr lang="en-US" dirty="0" smtClean="0"/>
              <a:t> is not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worst-case because </a:t>
            </a:r>
            <a:r>
              <a:rPr lang="en-US" b="1" dirty="0" smtClean="0"/>
              <a:t>out</a:t>
            </a:r>
            <a:r>
              <a:rPr lang="en-US" dirty="0" smtClean="0"/>
              <a:t> might be empty and </a:t>
            </a:r>
            <a:r>
              <a:rPr lang="en-US" b="1" dirty="0" smtClean="0"/>
              <a:t>in</a:t>
            </a:r>
            <a:r>
              <a:rPr lang="en-US" dirty="0" smtClean="0"/>
              <a:t> may have lots of items; need to copy them over in O(n) time</a:t>
            </a:r>
          </a:p>
          <a:p>
            <a:r>
              <a:rPr lang="en-US" dirty="0" smtClean="0"/>
              <a:t>But if the stack operations are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then any sequence of queue operations is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endParaRPr lang="en-US" dirty="0" smtClean="0"/>
          </a:p>
          <a:p>
            <a:pPr lvl="1"/>
            <a:r>
              <a:rPr lang="en-US" dirty="0" smtClean="0"/>
              <a:t>How much total work is done </a:t>
            </a:r>
            <a:r>
              <a:rPr lang="en-US" i="1" dirty="0" smtClean="0"/>
              <a:t>per element?</a:t>
            </a:r>
            <a:endParaRPr lang="en-US" dirty="0" smtClean="0"/>
          </a:p>
          <a:p>
            <a:pPr lvl="2"/>
            <a:r>
              <a:rPr lang="en-US" dirty="0" smtClean="0"/>
              <a:t>1 </a:t>
            </a:r>
            <a:r>
              <a:rPr lang="en-US" b="1" dirty="0" smtClean="0">
                <a:latin typeface="Courier New" pitchFamily="49" charset="0"/>
                <a:cs typeface="Courier New" pitchFamily="49" charset="0"/>
              </a:rPr>
              <a:t>push</a:t>
            </a:r>
            <a:r>
              <a:rPr lang="en-US" dirty="0" smtClean="0"/>
              <a:t> onto </a:t>
            </a:r>
            <a:r>
              <a:rPr lang="en-US" b="1" dirty="0" smtClean="0"/>
              <a:t>in</a:t>
            </a:r>
          </a:p>
          <a:p>
            <a:pPr lvl="2"/>
            <a:r>
              <a:rPr lang="en-US" dirty="0" smtClean="0"/>
              <a:t>1 </a:t>
            </a:r>
            <a:r>
              <a:rPr lang="en-US" b="1" dirty="0" smtClean="0">
                <a:latin typeface="Courier New" pitchFamily="49" charset="0"/>
                <a:cs typeface="Courier New" pitchFamily="49" charset="0"/>
              </a:rPr>
              <a:t>pop</a:t>
            </a:r>
            <a:r>
              <a:rPr lang="en-US" dirty="0" smtClean="0"/>
              <a:t> off of </a:t>
            </a:r>
            <a:r>
              <a:rPr lang="en-US" b="1" dirty="0" smtClean="0"/>
              <a:t>in</a:t>
            </a:r>
          </a:p>
          <a:p>
            <a:pPr lvl="2"/>
            <a:r>
              <a:rPr lang="en-US" dirty="0" smtClean="0"/>
              <a:t>1 </a:t>
            </a:r>
            <a:r>
              <a:rPr lang="en-US" b="1" dirty="0" smtClean="0">
                <a:latin typeface="Courier New" pitchFamily="49" charset="0"/>
                <a:cs typeface="Courier New" pitchFamily="49" charset="0"/>
              </a:rPr>
              <a:t>push</a:t>
            </a:r>
            <a:r>
              <a:rPr lang="en-US" dirty="0" smtClean="0"/>
              <a:t> onto </a:t>
            </a:r>
            <a:r>
              <a:rPr lang="en-US" b="1" dirty="0" smtClean="0"/>
              <a:t>out</a:t>
            </a:r>
          </a:p>
          <a:p>
            <a:pPr lvl="2"/>
            <a:r>
              <a:rPr lang="en-US" dirty="0" smtClean="0"/>
              <a:t>1 </a:t>
            </a:r>
            <a:r>
              <a:rPr lang="en-US" b="1" dirty="0" smtClean="0">
                <a:latin typeface="Courier New" pitchFamily="49" charset="0"/>
                <a:cs typeface="Courier New" pitchFamily="49" charset="0"/>
              </a:rPr>
              <a:t>pop</a:t>
            </a:r>
            <a:r>
              <a:rPr lang="en-US" dirty="0" smtClean="0"/>
              <a:t> off of </a:t>
            </a:r>
            <a:r>
              <a:rPr lang="en-US" b="1" dirty="0" smtClean="0"/>
              <a:t>out</a:t>
            </a:r>
          </a:p>
          <a:p>
            <a:pPr lvl="1"/>
            <a:endParaRPr lang="en-US" b="1" dirty="0" smtClean="0"/>
          </a:p>
          <a:p>
            <a:pPr lvl="1"/>
            <a:r>
              <a:rPr lang="en-US" dirty="0" smtClean="0"/>
              <a:t>So the total work should be 4n; just shifted around</a:t>
            </a:r>
          </a:p>
          <a:p>
            <a:pPr lvl="1"/>
            <a:r>
              <a:rPr lang="en-US" dirty="0" smtClean="0"/>
              <a:t>When you reverse </a:t>
            </a:r>
            <a:r>
              <a:rPr lang="en-US" b="1" dirty="0" smtClean="0">
                <a:latin typeface="Courier New" pitchFamily="49" charset="0"/>
                <a:cs typeface="Courier New" pitchFamily="49" charset="0"/>
              </a:rPr>
              <a:t>n</a:t>
            </a:r>
            <a:r>
              <a:rPr lang="en-US" dirty="0" smtClean="0"/>
              <a:t> elements, there were </a:t>
            </a:r>
            <a:r>
              <a:rPr lang="en-US" b="1" dirty="0" smtClean="0">
                <a:latin typeface="Courier New" pitchFamily="49" charset="0"/>
                <a:cs typeface="Courier New" pitchFamily="49" charset="0"/>
              </a:rPr>
              <a:t>n</a:t>
            </a:r>
            <a:r>
              <a:rPr lang="en-US" dirty="0" smtClean="0"/>
              <a:t> earlier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a:t>
            </a:r>
            <a:r>
              <a:rPr lang="en-US" b="1" dirty="0" err="1" smtClean="0">
                <a:latin typeface="Courier New" pitchFamily="49" charset="0"/>
                <a:cs typeface="Courier New" pitchFamily="49" charset="0"/>
              </a:rPr>
              <a:t>enqueue</a:t>
            </a:r>
            <a:r>
              <a:rPr lang="en-US" dirty="0" smtClean="0"/>
              <a:t> operations you got ‘for cheap’</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Amortized bounds are not limited to array-based data structures</a:t>
            </a:r>
            <a:endParaRPr lang="en-US" dirty="0"/>
          </a:p>
        </p:txBody>
      </p:sp>
      <p:sp>
        <p:nvSpPr>
          <p:cNvPr id="3" name="Slide Number Placeholder 2"/>
          <p:cNvSpPr>
            <a:spLocks noGrp="1"/>
          </p:cNvSpPr>
          <p:nvPr>
            <p:ph type="sldNum" sz="quarter" idx="12"/>
          </p:nvPr>
        </p:nvSpPr>
        <p:spPr/>
        <p:txBody>
          <a:bodyPr/>
          <a:lstStyle/>
          <a:p>
            <a:fld id="{3B048AC8-D41E-4C7B-8EE3-A52489AA1F05}" type="slidenum">
              <a:rPr lang="en-US" smtClean="0"/>
              <a:pPr/>
              <a:t>17</a:t>
            </a:fld>
            <a:endParaRPr lang="en-US"/>
          </a:p>
        </p:txBody>
      </p:sp>
      <p:sp>
        <p:nvSpPr>
          <p:cNvPr id="4" name="Content Placeholder 3"/>
          <p:cNvSpPr>
            <a:spLocks noGrp="1"/>
          </p:cNvSpPr>
          <p:nvPr>
            <p:ph sz="quarter" idx="1"/>
          </p:nvPr>
        </p:nvSpPr>
        <p:spPr>
          <a:xfrm>
            <a:off x="457200" y="1219200"/>
            <a:ext cx="8229600" cy="5181600"/>
          </a:xfrm>
        </p:spPr>
        <p:txBody>
          <a:bodyPr>
            <a:normAutofit/>
          </a:bodyPr>
          <a:lstStyle/>
          <a:p>
            <a:r>
              <a:rPr lang="en-US" dirty="0" smtClean="0"/>
              <a:t>Splay Tree: Another balance BST data structure</a:t>
            </a:r>
          </a:p>
          <a:p>
            <a:pPr lvl="1"/>
            <a:r>
              <a:rPr lang="en-US" dirty="0" smtClean="0"/>
              <a:t>Comparable in many ways to AVL tree</a:t>
            </a:r>
          </a:p>
          <a:p>
            <a:pPr lvl="1"/>
            <a:r>
              <a:rPr lang="en-US" dirty="0" smtClean="0"/>
              <a:t>Covered in 326; tossed out for 332</a:t>
            </a:r>
          </a:p>
          <a:p>
            <a:pPr lvl="1"/>
            <a:r>
              <a:rPr lang="en-US" dirty="0" smtClean="0"/>
              <a:t>Like BST &amp; AVL trees, operations are a function of the height</a:t>
            </a:r>
          </a:p>
          <a:p>
            <a:pPr lvl="1"/>
            <a:r>
              <a:rPr lang="en-US" dirty="0" smtClean="0"/>
              <a:t>Height for splay tree can be O(n)</a:t>
            </a:r>
          </a:p>
          <a:p>
            <a:pPr lvl="1"/>
            <a:r>
              <a:rPr lang="en-US" dirty="0" smtClean="0"/>
              <a:t>Nonetheless, we have O(</a:t>
            </a:r>
            <a:r>
              <a:rPr lang="en-US" dirty="0" err="1" smtClean="0"/>
              <a:t>logn</a:t>
            </a:r>
            <a:r>
              <a:rPr lang="en-US" dirty="0" smtClean="0"/>
              <a:t>) amortized bound on operations</a:t>
            </a:r>
          </a:p>
          <a:p>
            <a:pPr lvl="1"/>
            <a:r>
              <a:rPr lang="en-US" dirty="0" smtClean="0"/>
              <a:t>A single operation may need to work through a O(n) height tree</a:t>
            </a:r>
          </a:p>
          <a:p>
            <a:pPr lvl="2"/>
            <a:r>
              <a:rPr lang="en-US" i="1" dirty="0" smtClean="0"/>
              <a:t>But</a:t>
            </a:r>
            <a:r>
              <a:rPr lang="en-US" dirty="0" smtClean="0"/>
              <a:t> splay tree operations (even lookups) shift around the tree – a worst-case tree of height O(n) is guaranteed to be ‘fixed’ over the course of sufficiently many operations</a:t>
            </a:r>
            <a:endParaRPr lang="en-US"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Amortized useful?</a:t>
            </a:r>
            <a:endParaRPr lang="en-US" dirty="0"/>
          </a:p>
        </p:txBody>
      </p:sp>
      <p:sp>
        <p:nvSpPr>
          <p:cNvPr id="5" name="Slide Number Placeholder 4"/>
          <p:cNvSpPr>
            <a:spLocks noGrp="1"/>
          </p:cNvSpPr>
          <p:nvPr>
            <p:ph type="sldNum" sz="quarter" idx="12"/>
          </p:nvPr>
        </p:nvSpPr>
        <p:spPr/>
        <p:txBody>
          <a:bodyPr/>
          <a:lstStyle/>
          <a:p>
            <a:fld id="{3B048AC8-D41E-4C7B-8EE3-A52489AA1F05}" type="slidenum">
              <a:rPr lang="en-US" smtClean="0"/>
              <a:pPr/>
              <a:t>18</a:t>
            </a:fld>
            <a:endParaRPr lang="en-US"/>
          </a:p>
        </p:txBody>
      </p:sp>
      <p:sp>
        <p:nvSpPr>
          <p:cNvPr id="3" name="Content Placeholder 2"/>
          <p:cNvSpPr>
            <a:spLocks noGrp="1"/>
          </p:cNvSpPr>
          <p:nvPr>
            <p:ph sz="quarter" idx="1"/>
          </p:nvPr>
        </p:nvSpPr>
        <p:spPr/>
        <p:txBody>
          <a:bodyPr>
            <a:normAutofit fontScale="92500" lnSpcReduction="20000"/>
          </a:bodyPr>
          <a:lstStyle/>
          <a:p>
            <a:r>
              <a:rPr lang="en-US" dirty="0" smtClean="0"/>
              <a:t>When the average per operation is all we care about (i.e., sum over all operations), amortized is perfectly fine</a:t>
            </a:r>
          </a:p>
          <a:p>
            <a:pPr lvl="1"/>
            <a:r>
              <a:rPr lang="en-US" dirty="0" smtClean="0"/>
              <a:t>This is the usual situation</a:t>
            </a:r>
          </a:p>
          <a:p>
            <a:endParaRPr lang="en-US" dirty="0" smtClean="0"/>
          </a:p>
          <a:p>
            <a:r>
              <a:rPr lang="en-US" dirty="0" smtClean="0"/>
              <a:t>If we need every operation to finish quickly, amortized bounds are too weak</a:t>
            </a:r>
          </a:p>
          <a:p>
            <a:pPr lvl="1"/>
            <a:r>
              <a:rPr lang="en-US" dirty="0" smtClean="0"/>
              <a:t>In a concurrent setting</a:t>
            </a:r>
          </a:p>
          <a:p>
            <a:pPr lvl="1"/>
            <a:r>
              <a:rPr lang="en-US" dirty="0" smtClean="0"/>
              <a:t>Time-critical real-time applications</a:t>
            </a:r>
          </a:p>
          <a:p>
            <a:endParaRPr lang="en-US" dirty="0" smtClean="0"/>
          </a:p>
          <a:p>
            <a:r>
              <a:rPr lang="en-US" dirty="0" smtClean="0"/>
              <a:t>While amortized analysis is about averages, we are averaging cost-per-operation on worst-case input</a:t>
            </a:r>
          </a:p>
          <a:p>
            <a:pPr lvl="1"/>
            <a:r>
              <a:rPr lang="en-US" dirty="0" smtClean="0"/>
              <a:t>Contrast: Average-case analysis is about averages across possible inputs.  Example: if all initial permutations of an array are equally likely, then </a:t>
            </a:r>
            <a:r>
              <a:rPr lang="en-US" dirty="0" err="1" smtClean="0"/>
              <a:t>quicksort</a:t>
            </a:r>
            <a:r>
              <a:rPr lang="en-US" dirty="0" smtClean="0"/>
              <a:t> is </a:t>
            </a:r>
            <a:r>
              <a:rPr lang="en-US" i="1" dirty="0" smtClean="0"/>
              <a:t>O</a:t>
            </a:r>
            <a:r>
              <a:rPr lang="en-US" dirty="0" smtClean="0"/>
              <a:t>(</a:t>
            </a:r>
            <a:r>
              <a:rPr lang="en-US" b="1" dirty="0" smtClean="0">
                <a:latin typeface="Courier New" pitchFamily="49" charset="0"/>
                <a:cs typeface="Courier New" pitchFamily="49" charset="0"/>
              </a:rPr>
              <a:t>n</a:t>
            </a:r>
            <a:r>
              <a:rPr lang="en-US" sz="800" b="1" dirty="0" smtClean="0">
                <a:latin typeface="Courier New" pitchFamily="49" charset="0"/>
                <a:cs typeface="Courier New" pitchFamily="49" charset="0"/>
              </a:rPr>
              <a:t> </a:t>
            </a:r>
            <a:r>
              <a:rPr lang="en-US" b="1" dirty="0" smtClean="0">
                <a:latin typeface="Courier New" pitchFamily="49" charset="0"/>
                <a:cs typeface="Courier New" pitchFamily="49" charset="0"/>
              </a:rPr>
              <a:t>log n</a:t>
            </a:r>
            <a:r>
              <a:rPr lang="en-US" dirty="0" smtClean="0"/>
              <a:t>) on average even though on some inputs it is </a:t>
            </a:r>
            <a:r>
              <a:rPr lang="en-US" i="1" dirty="0" smtClean="0"/>
              <a:t>O</a:t>
            </a:r>
            <a:r>
              <a:rPr lang="en-US" dirty="0" smtClean="0"/>
              <a:t>(</a:t>
            </a:r>
            <a:r>
              <a:rPr lang="en-US" b="1" dirty="0" smtClean="0">
                <a:latin typeface="Courier New" pitchFamily="49" charset="0"/>
                <a:cs typeface="Courier New" pitchFamily="49" charset="0"/>
              </a:rPr>
              <a:t>n</a:t>
            </a:r>
            <a:r>
              <a:rPr lang="en-US" sz="2400" b="1" baseline="30000" dirty="0" smtClean="0">
                <a:latin typeface="Courier New" pitchFamily="49" charset="0"/>
                <a:cs typeface="Courier New" pitchFamily="49" charset="0"/>
              </a:rPr>
              <a:t>2</a:t>
            </a:r>
            <a:r>
              <a:rPr lang="en-US" dirty="0" smtClean="0"/>
              <a:t>))</a:t>
            </a:r>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always so simple</a:t>
            </a:r>
            <a:endParaRPr lang="en-US" dirty="0"/>
          </a:p>
        </p:txBody>
      </p:sp>
      <p:sp>
        <p:nvSpPr>
          <p:cNvPr id="5" name="Slide Number Placeholder 4"/>
          <p:cNvSpPr>
            <a:spLocks noGrp="1"/>
          </p:cNvSpPr>
          <p:nvPr>
            <p:ph type="sldNum" sz="quarter" idx="12"/>
          </p:nvPr>
        </p:nvSpPr>
        <p:spPr/>
        <p:txBody>
          <a:bodyPr/>
          <a:lstStyle/>
          <a:p>
            <a:fld id="{3B048AC8-D41E-4C7B-8EE3-A52489AA1F05}" type="slidenum">
              <a:rPr lang="en-US" smtClean="0"/>
              <a:pPr/>
              <a:t>19</a:t>
            </a:fld>
            <a:endParaRPr lang="en-US"/>
          </a:p>
        </p:txBody>
      </p:sp>
      <p:sp>
        <p:nvSpPr>
          <p:cNvPr id="3" name="Content Placeholder 2"/>
          <p:cNvSpPr>
            <a:spLocks noGrp="1"/>
          </p:cNvSpPr>
          <p:nvPr>
            <p:ph sz="quarter" idx="1"/>
          </p:nvPr>
        </p:nvSpPr>
        <p:spPr>
          <a:xfrm>
            <a:off x="685800" y="1600200"/>
            <a:ext cx="7772400" cy="4648200"/>
          </a:xfrm>
        </p:spPr>
        <p:txBody>
          <a:bodyPr>
            <a:normAutofit lnSpcReduction="10000"/>
          </a:bodyPr>
          <a:lstStyle/>
          <a:p>
            <a:r>
              <a:rPr lang="en-US" dirty="0" smtClean="0"/>
              <a:t>Proofs for amortized bounds can be much more complicated</a:t>
            </a:r>
          </a:p>
          <a:p>
            <a:pPr>
              <a:buNone/>
            </a:pPr>
            <a:endParaRPr lang="en-US" sz="1000" dirty="0" smtClean="0"/>
          </a:p>
          <a:p>
            <a:r>
              <a:rPr lang="en-US" dirty="0" smtClean="0"/>
              <a:t>For more complicated examples, the proofs need much more sophisticated invariants and “potential functions” to describe how earlier cheap operations build up “energy” or “money” to “pay for” later expensive operations</a:t>
            </a:r>
          </a:p>
          <a:p>
            <a:pPr lvl="1"/>
            <a:r>
              <a:rPr lang="en-US" dirty="0" smtClean="0"/>
              <a:t>See Chapter 11</a:t>
            </a:r>
          </a:p>
          <a:p>
            <a:pPr lvl="1"/>
            <a:endParaRPr lang="en-US" sz="1000" dirty="0" smtClean="0"/>
          </a:p>
          <a:p>
            <a:r>
              <a:rPr lang="en-US" dirty="0" smtClean="0"/>
              <a:t>But complicated </a:t>
            </a:r>
            <a:r>
              <a:rPr lang="en-US" i="1" dirty="0" smtClean="0"/>
              <a:t>proofs</a:t>
            </a:r>
            <a:r>
              <a:rPr lang="en-US" dirty="0" smtClean="0"/>
              <a:t> have nothing to do with the code!</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Amortized Analysis </a:t>
            </a:r>
            <a:endParaRPr lang="en-US" dirty="0"/>
          </a:p>
        </p:txBody>
      </p:sp>
      <p:sp>
        <p:nvSpPr>
          <p:cNvPr id="5" name="Slide Number Placeholder 4"/>
          <p:cNvSpPr>
            <a:spLocks noGrp="1"/>
          </p:cNvSpPr>
          <p:nvPr>
            <p:ph type="sldNum" sz="quarter" idx="12"/>
          </p:nvPr>
        </p:nvSpPr>
        <p:spPr/>
        <p:txBody>
          <a:bodyPr/>
          <a:lstStyle/>
          <a:p>
            <a:fld id="{3B048AC8-D41E-4C7B-8EE3-A52489AA1F05}" type="slidenum">
              <a:rPr lang="en-US" smtClean="0"/>
              <a:pPr/>
              <a:t>2</a:t>
            </a:fld>
            <a:endParaRPr lang="en-US"/>
          </a:p>
        </p:txBody>
      </p:sp>
      <p:sp>
        <p:nvSpPr>
          <p:cNvPr id="3" name="Content Placeholder 2"/>
          <p:cNvSpPr>
            <a:spLocks noGrp="1"/>
          </p:cNvSpPr>
          <p:nvPr>
            <p:ph sz="quarter" idx="1"/>
          </p:nvPr>
        </p:nvSpPr>
        <p:spPr>
          <a:xfrm>
            <a:off x="685800" y="1219200"/>
            <a:ext cx="8077200" cy="5029200"/>
          </a:xfrm>
        </p:spPr>
        <p:txBody>
          <a:bodyPr>
            <a:normAutofit lnSpcReduction="10000"/>
          </a:bodyPr>
          <a:lstStyle/>
          <a:p>
            <a:r>
              <a:rPr lang="en-US" dirty="0" smtClean="0"/>
              <a:t>Recall our plain-old stack implemented as an array that doubles its size if it runs out of room</a:t>
            </a:r>
          </a:p>
          <a:p>
            <a:pPr lvl="1"/>
            <a:r>
              <a:rPr lang="en-US" dirty="0" smtClean="0"/>
              <a:t>How can we claim </a:t>
            </a:r>
            <a:r>
              <a:rPr lang="en-US" b="1" dirty="0" smtClean="0">
                <a:latin typeface="Courier New" pitchFamily="49" charset="0"/>
                <a:cs typeface="Courier New" pitchFamily="49" charset="0"/>
              </a:rPr>
              <a:t>push</a:t>
            </a:r>
            <a:r>
              <a:rPr lang="en-US" dirty="0" smtClean="0"/>
              <a:t> is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2"/>
            <a:r>
              <a:rPr lang="en-US" dirty="0" smtClean="0"/>
              <a:t>Sure, most calls will take O(1), but </a:t>
            </a:r>
            <a:r>
              <a:rPr lang="en-US" i="1" dirty="0" smtClean="0"/>
              <a:t>some</a:t>
            </a:r>
            <a:r>
              <a:rPr lang="en-US" dirty="0" smtClean="0"/>
              <a:t> will take O(n) to resize</a:t>
            </a:r>
          </a:p>
          <a:p>
            <a:pPr lvl="1"/>
            <a:r>
              <a:rPr lang="en-US" dirty="0" smtClean="0"/>
              <a:t>We </a:t>
            </a:r>
            <a:r>
              <a:rPr lang="en-US" i="1" dirty="0" smtClean="0"/>
              <a:t>can’t</a:t>
            </a:r>
            <a:r>
              <a:rPr lang="en-US" dirty="0" smtClean="0"/>
              <a:t> claim O(1) as guaranteed run-time, but we </a:t>
            </a:r>
            <a:r>
              <a:rPr lang="en-US" i="1" dirty="0" smtClean="0"/>
              <a:t>can</a:t>
            </a:r>
            <a:r>
              <a:rPr lang="en-US" dirty="0" smtClean="0"/>
              <a:t> claim it’s an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a:t>
            </a:r>
            <a:r>
              <a:rPr lang="en-US" b="1" i="1" dirty="0" smtClean="0">
                <a:solidFill>
                  <a:schemeClr val="tx1"/>
                </a:solidFill>
              </a:rPr>
              <a:t>amortized bound</a:t>
            </a:r>
          </a:p>
          <a:p>
            <a:pPr lvl="2"/>
            <a:r>
              <a:rPr lang="en-US" dirty="0" smtClean="0"/>
              <a:t>(Very) rough idea: Resizing won’t happen ‘very often’</a:t>
            </a:r>
          </a:p>
          <a:p>
            <a:pPr lvl="1"/>
            <a:r>
              <a:rPr lang="en-US" b="1" dirty="0" smtClean="0">
                <a:solidFill>
                  <a:schemeClr val="tx1"/>
                </a:solidFill>
              </a:rPr>
              <a:t>Amortized bounds</a:t>
            </a:r>
            <a:r>
              <a:rPr lang="en-US" dirty="0" smtClean="0">
                <a:solidFill>
                  <a:schemeClr val="tx1"/>
                </a:solidFill>
              </a:rPr>
              <a:t> are </a:t>
            </a:r>
            <a:r>
              <a:rPr lang="en-US" i="1" dirty="0" smtClean="0">
                <a:solidFill>
                  <a:schemeClr val="tx1"/>
                </a:solidFill>
              </a:rPr>
              <a:t>not</a:t>
            </a:r>
            <a:r>
              <a:rPr lang="en-US" dirty="0" smtClean="0">
                <a:solidFill>
                  <a:schemeClr val="tx1"/>
                </a:solidFill>
              </a:rPr>
              <a:t> a handy-wave concept though</a:t>
            </a:r>
          </a:p>
          <a:p>
            <a:pPr lvl="2"/>
            <a:r>
              <a:rPr lang="en-US" dirty="0" smtClean="0">
                <a:solidFill>
                  <a:schemeClr val="tx1"/>
                </a:solidFill>
              </a:rPr>
              <a:t>It’s a provable bound for the running time, not necessarily for every operation, but over some sequence of operations</a:t>
            </a:r>
          </a:p>
          <a:p>
            <a:pPr lvl="2"/>
            <a:r>
              <a:rPr lang="en-US" dirty="0" smtClean="0"/>
              <a:t>Don’t</a:t>
            </a:r>
            <a:r>
              <a:rPr lang="en-US" dirty="0" smtClean="0">
                <a:solidFill>
                  <a:schemeClr val="tx1"/>
                </a:solidFill>
              </a:rPr>
              <a:t> use amortized to mean ‘we don’t really expect it to happen much’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Amortized Analysis </a:t>
            </a:r>
            <a:endParaRPr lang="en-US" dirty="0"/>
          </a:p>
        </p:txBody>
      </p:sp>
      <p:sp>
        <p:nvSpPr>
          <p:cNvPr id="5" name="Slide Number Placeholder 4"/>
          <p:cNvSpPr>
            <a:spLocks noGrp="1"/>
          </p:cNvSpPr>
          <p:nvPr>
            <p:ph type="sldNum" sz="quarter" idx="12"/>
          </p:nvPr>
        </p:nvSpPr>
        <p:spPr/>
        <p:txBody>
          <a:bodyPr/>
          <a:lstStyle/>
          <a:p>
            <a:fld id="{3B048AC8-D41E-4C7B-8EE3-A52489AA1F05}" type="slidenum">
              <a:rPr lang="en-US" smtClean="0"/>
              <a:pPr/>
              <a:t>3</a:t>
            </a:fld>
            <a:endParaRPr lang="en-US"/>
          </a:p>
        </p:txBody>
      </p:sp>
      <p:sp>
        <p:nvSpPr>
          <p:cNvPr id="3" name="Content Placeholder 2"/>
          <p:cNvSpPr>
            <a:spLocks noGrp="1"/>
          </p:cNvSpPr>
          <p:nvPr>
            <p:ph sz="quarter" idx="1"/>
          </p:nvPr>
        </p:nvSpPr>
        <p:spPr>
          <a:xfrm>
            <a:off x="685800" y="1219200"/>
            <a:ext cx="8077200" cy="4876800"/>
          </a:xfrm>
        </p:spPr>
        <p:txBody>
          <a:bodyPr>
            <a:normAutofit/>
          </a:bodyPr>
          <a:lstStyle/>
          <a:p>
            <a:r>
              <a:rPr lang="en-US" dirty="0" smtClean="0"/>
              <a:t>This lecture:</a:t>
            </a:r>
          </a:p>
          <a:p>
            <a:pPr lvl="1"/>
            <a:r>
              <a:rPr lang="en-US" dirty="0" smtClean="0"/>
              <a:t>What does amortized mean?</a:t>
            </a:r>
          </a:p>
          <a:p>
            <a:pPr lvl="1"/>
            <a:r>
              <a:rPr lang="en-US" dirty="0" smtClean="0"/>
              <a:t>How can we prove an amortized bound?</a:t>
            </a:r>
          </a:p>
          <a:p>
            <a:endParaRPr lang="en-US" sz="1000" dirty="0" smtClean="0"/>
          </a:p>
          <a:p>
            <a:endParaRPr lang="en-US" sz="1000" dirty="0" smtClean="0"/>
          </a:p>
          <a:p>
            <a:pPr>
              <a:buNone/>
            </a:pPr>
            <a:r>
              <a:rPr lang="en-US" dirty="0" smtClean="0"/>
              <a:t>Will do a couple simple examples </a:t>
            </a:r>
          </a:p>
          <a:p>
            <a:pPr lvl="1"/>
            <a:r>
              <a:rPr lang="en-US" dirty="0" smtClean="0"/>
              <a:t>The text has more complicated examples and proof techniques</a:t>
            </a:r>
          </a:p>
          <a:p>
            <a:pPr lvl="1"/>
            <a:r>
              <a:rPr lang="en-US" dirty="0" smtClean="0"/>
              <a:t>The </a:t>
            </a:r>
            <a:r>
              <a:rPr lang="en-US" i="1" dirty="0" smtClean="0"/>
              <a:t>idea</a:t>
            </a:r>
            <a:r>
              <a:rPr lang="en-US" dirty="0" smtClean="0"/>
              <a:t> of how amortized describes average cost is essential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Amortized Complexity</a:t>
            </a:r>
            <a:endParaRPr lang="en-US" dirty="0"/>
          </a:p>
        </p:txBody>
      </p:sp>
      <p:sp>
        <p:nvSpPr>
          <p:cNvPr id="5" name="Slide Number Placeholder 4"/>
          <p:cNvSpPr>
            <a:spLocks noGrp="1"/>
          </p:cNvSpPr>
          <p:nvPr>
            <p:ph type="sldNum" sz="quarter" idx="12"/>
          </p:nvPr>
        </p:nvSpPr>
        <p:spPr/>
        <p:txBody>
          <a:bodyPr/>
          <a:lstStyle/>
          <a:p>
            <a:fld id="{3B048AC8-D41E-4C7B-8EE3-A52489AA1F05}" type="slidenum">
              <a:rPr lang="en-US" smtClean="0"/>
              <a:pPr/>
              <a:t>4</a:t>
            </a:fld>
            <a:endParaRPr lang="en-US"/>
          </a:p>
        </p:txBody>
      </p:sp>
      <p:sp>
        <p:nvSpPr>
          <p:cNvPr id="3" name="Content Placeholder 2"/>
          <p:cNvSpPr>
            <a:spLocks noGrp="1"/>
          </p:cNvSpPr>
          <p:nvPr>
            <p:ph sz="quarter" idx="1"/>
          </p:nvPr>
        </p:nvSpPr>
        <p:spPr>
          <a:xfrm>
            <a:off x="685800" y="1219200"/>
            <a:ext cx="8153400" cy="5105400"/>
          </a:xfrm>
        </p:spPr>
        <p:txBody>
          <a:bodyPr>
            <a:normAutofit/>
          </a:bodyPr>
          <a:lstStyle/>
          <a:p>
            <a:pPr algn="ctr">
              <a:buNone/>
            </a:pPr>
            <a:r>
              <a:rPr lang="en-US" dirty="0" smtClean="0">
                <a:solidFill>
                  <a:schemeClr val="accent2"/>
                </a:solidFill>
              </a:rPr>
              <a:t>If a sequence of </a:t>
            </a:r>
            <a:r>
              <a:rPr lang="en-US" b="1" dirty="0" smtClean="0">
                <a:solidFill>
                  <a:schemeClr val="accent2"/>
                </a:solidFill>
                <a:latin typeface="Courier New" pitchFamily="49" charset="0"/>
                <a:cs typeface="Courier New" pitchFamily="49" charset="0"/>
              </a:rPr>
              <a:t>M</a:t>
            </a:r>
            <a:r>
              <a:rPr lang="en-US" dirty="0" smtClean="0">
                <a:solidFill>
                  <a:schemeClr val="accent2"/>
                </a:solidFill>
              </a:rPr>
              <a:t> operations takes </a:t>
            </a:r>
            <a:r>
              <a:rPr lang="en-US" i="1" dirty="0" smtClean="0">
                <a:solidFill>
                  <a:schemeClr val="accent2"/>
                </a:solidFill>
              </a:rPr>
              <a:t>O</a:t>
            </a:r>
            <a:r>
              <a:rPr lang="en-US" dirty="0" smtClean="0">
                <a:solidFill>
                  <a:schemeClr val="accent2"/>
                </a:solidFill>
              </a:rPr>
              <a:t>(</a:t>
            </a:r>
            <a:r>
              <a:rPr lang="en-US" b="1" dirty="0" smtClean="0">
                <a:solidFill>
                  <a:schemeClr val="accent2"/>
                </a:solidFill>
                <a:latin typeface="Courier New" pitchFamily="49" charset="0"/>
                <a:cs typeface="Courier New" pitchFamily="49" charset="0"/>
              </a:rPr>
              <a:t>M</a:t>
            </a:r>
            <a:r>
              <a:rPr lang="en-US" sz="800" b="1" dirty="0" smtClean="0">
                <a:solidFill>
                  <a:schemeClr val="accent2"/>
                </a:solidFill>
                <a:latin typeface="Courier New" pitchFamily="49" charset="0"/>
                <a:cs typeface="Courier New" pitchFamily="49" charset="0"/>
              </a:rPr>
              <a:t>  </a:t>
            </a:r>
            <a:r>
              <a:rPr lang="en-US" b="1" dirty="0" smtClean="0">
                <a:solidFill>
                  <a:schemeClr val="accent2"/>
                </a:solidFill>
                <a:latin typeface="Courier New" pitchFamily="49" charset="0"/>
                <a:cs typeface="Courier New" pitchFamily="49" charset="0"/>
              </a:rPr>
              <a:t>f(n)</a:t>
            </a:r>
            <a:r>
              <a:rPr lang="en-US" dirty="0" smtClean="0">
                <a:solidFill>
                  <a:schemeClr val="accent2"/>
                </a:solidFill>
              </a:rPr>
              <a:t>) time, </a:t>
            </a:r>
          </a:p>
          <a:p>
            <a:pPr algn="ctr">
              <a:buNone/>
            </a:pPr>
            <a:r>
              <a:rPr lang="en-US" dirty="0" smtClean="0">
                <a:solidFill>
                  <a:schemeClr val="accent2"/>
                </a:solidFill>
              </a:rPr>
              <a:t>we say the amortized runtime is </a:t>
            </a:r>
            <a:r>
              <a:rPr lang="en-US" i="1" dirty="0" smtClean="0">
                <a:solidFill>
                  <a:schemeClr val="accent2"/>
                </a:solidFill>
              </a:rPr>
              <a:t>O</a:t>
            </a:r>
            <a:r>
              <a:rPr lang="en-US" dirty="0" smtClean="0">
                <a:solidFill>
                  <a:schemeClr val="accent2"/>
                </a:solidFill>
              </a:rPr>
              <a:t>(</a:t>
            </a:r>
            <a:r>
              <a:rPr lang="en-US" b="1" dirty="0" smtClean="0">
                <a:solidFill>
                  <a:schemeClr val="accent2"/>
                </a:solidFill>
                <a:latin typeface="Courier New" pitchFamily="49" charset="0"/>
                <a:cs typeface="Courier New" pitchFamily="49" charset="0"/>
              </a:rPr>
              <a:t>f(n)</a:t>
            </a:r>
            <a:r>
              <a:rPr lang="en-US" dirty="0" smtClean="0">
                <a:solidFill>
                  <a:schemeClr val="accent2"/>
                </a:solidFill>
              </a:rPr>
              <a:t>)</a:t>
            </a:r>
          </a:p>
          <a:p>
            <a:pPr algn="ctr">
              <a:buNone/>
            </a:pPr>
            <a:endParaRPr lang="en-US" sz="1000" dirty="0" smtClean="0"/>
          </a:p>
          <a:p>
            <a:r>
              <a:rPr lang="en-US" dirty="0" smtClean="0"/>
              <a:t>The worst case time per operation can be larger than </a:t>
            </a:r>
            <a:r>
              <a:rPr lang="en-US" b="1" dirty="0" smtClean="0">
                <a:latin typeface="Courier New" pitchFamily="49" charset="0"/>
                <a:cs typeface="Courier New" pitchFamily="49" charset="0"/>
              </a:rPr>
              <a:t>f(n)</a:t>
            </a:r>
          </a:p>
          <a:p>
            <a:pPr lvl="1"/>
            <a:r>
              <a:rPr lang="en-US" dirty="0" smtClean="0"/>
              <a:t>For example, maybe </a:t>
            </a:r>
            <a:r>
              <a:rPr lang="en-US" b="1" dirty="0" smtClean="0">
                <a:latin typeface="Courier New" pitchFamily="49" charset="0"/>
                <a:cs typeface="Courier New" pitchFamily="49" charset="0"/>
              </a:rPr>
              <a:t>f(n)=1</a:t>
            </a:r>
            <a:r>
              <a:rPr lang="en-US" dirty="0" smtClean="0"/>
              <a:t>, but the worst-case is </a:t>
            </a:r>
            <a:r>
              <a:rPr lang="en-US" b="1" dirty="0" smtClean="0">
                <a:latin typeface="Courier New" pitchFamily="49" charset="0"/>
                <a:cs typeface="Courier New" pitchFamily="49" charset="0"/>
              </a:rPr>
              <a:t>n</a:t>
            </a:r>
            <a:endParaRPr lang="en-US" sz="1000" dirty="0" smtClean="0"/>
          </a:p>
          <a:p>
            <a:r>
              <a:rPr lang="en-US" dirty="0" smtClean="0"/>
              <a:t>But the worst-case for </a:t>
            </a:r>
            <a:r>
              <a:rPr lang="en-US" i="1" dirty="0" smtClean="0"/>
              <a:t>any</a:t>
            </a:r>
            <a:r>
              <a:rPr lang="en-US" dirty="0" smtClean="0"/>
              <a:t> sequence of </a:t>
            </a:r>
            <a:r>
              <a:rPr lang="en-US" b="1" dirty="0" smtClean="0">
                <a:latin typeface="Courier New" pitchFamily="49" charset="0"/>
                <a:cs typeface="Courier New" pitchFamily="49" charset="0"/>
              </a:rPr>
              <a:t>M</a:t>
            </a:r>
            <a:r>
              <a:rPr lang="en-US" dirty="0" smtClean="0"/>
              <a:t> operations is </a:t>
            </a:r>
            <a:r>
              <a:rPr lang="en-US" i="1" dirty="0" smtClean="0"/>
              <a:t>O</a:t>
            </a:r>
            <a:r>
              <a:rPr lang="en-US" dirty="0" smtClean="0"/>
              <a:t>(</a:t>
            </a:r>
            <a:r>
              <a:rPr lang="en-US" b="1" dirty="0" smtClean="0">
                <a:latin typeface="Courier New" pitchFamily="49" charset="0"/>
                <a:cs typeface="Courier New" pitchFamily="49" charset="0"/>
              </a:rPr>
              <a:t>M</a:t>
            </a:r>
            <a:r>
              <a:rPr lang="en-US" sz="800" b="1" dirty="0" smtClean="0">
                <a:latin typeface="Courier New" pitchFamily="49" charset="0"/>
                <a:cs typeface="Courier New" pitchFamily="49" charset="0"/>
              </a:rPr>
              <a:t>  </a:t>
            </a:r>
            <a:r>
              <a:rPr lang="en-US" b="1" dirty="0" smtClean="0">
                <a:latin typeface="Courier New" pitchFamily="49" charset="0"/>
                <a:cs typeface="Courier New" pitchFamily="49" charset="0"/>
              </a:rPr>
              <a:t>f(n)</a:t>
            </a:r>
            <a:r>
              <a:rPr lang="en-US" dirty="0" smtClean="0"/>
              <a:t>)</a:t>
            </a:r>
          </a:p>
          <a:p>
            <a:pPr lvl="1"/>
            <a:r>
              <a:rPr lang="en-US" dirty="0" smtClean="0"/>
              <a:t>Best case could, of course, be better</a:t>
            </a:r>
            <a:endParaRPr lang="en-US" sz="1000" dirty="0" smtClean="0"/>
          </a:p>
          <a:p>
            <a:r>
              <a:rPr lang="en-US" dirty="0" smtClean="0"/>
              <a:t>Amortized guarantee ensures the average time per operation for any sequence is </a:t>
            </a:r>
            <a:r>
              <a:rPr lang="en-US" i="1" dirty="0" smtClean="0"/>
              <a:t>O</a:t>
            </a:r>
            <a:r>
              <a:rPr lang="en-US" dirty="0" smtClean="0"/>
              <a:t>(</a:t>
            </a:r>
            <a:r>
              <a:rPr lang="en-US" b="1" dirty="0" smtClean="0">
                <a:latin typeface="Courier New" pitchFamily="49" charset="0"/>
                <a:cs typeface="Courier New" pitchFamily="49" charset="0"/>
              </a:rPr>
              <a:t>f(n)</a:t>
            </a:r>
            <a:r>
              <a:rPr lang="en-US" dirty="0" smtClean="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Amortized Complexity</a:t>
            </a:r>
            <a:endParaRPr lang="en-US" dirty="0"/>
          </a:p>
        </p:txBody>
      </p:sp>
      <p:sp>
        <p:nvSpPr>
          <p:cNvPr id="5" name="Slide Number Placeholder 4"/>
          <p:cNvSpPr>
            <a:spLocks noGrp="1"/>
          </p:cNvSpPr>
          <p:nvPr>
            <p:ph type="sldNum" sz="quarter" idx="12"/>
          </p:nvPr>
        </p:nvSpPr>
        <p:spPr/>
        <p:txBody>
          <a:bodyPr/>
          <a:lstStyle/>
          <a:p>
            <a:fld id="{3B048AC8-D41E-4C7B-8EE3-A52489AA1F05}" type="slidenum">
              <a:rPr lang="en-US" smtClean="0"/>
              <a:pPr/>
              <a:t>5</a:t>
            </a:fld>
            <a:endParaRPr lang="en-US"/>
          </a:p>
        </p:txBody>
      </p:sp>
      <p:sp>
        <p:nvSpPr>
          <p:cNvPr id="3" name="Content Placeholder 2"/>
          <p:cNvSpPr>
            <a:spLocks noGrp="1"/>
          </p:cNvSpPr>
          <p:nvPr>
            <p:ph sz="quarter" idx="1"/>
          </p:nvPr>
        </p:nvSpPr>
        <p:spPr>
          <a:xfrm>
            <a:off x="685800" y="1219200"/>
            <a:ext cx="8153400" cy="5105400"/>
          </a:xfrm>
        </p:spPr>
        <p:txBody>
          <a:bodyPr>
            <a:normAutofit lnSpcReduction="10000"/>
          </a:bodyPr>
          <a:lstStyle/>
          <a:p>
            <a:pPr algn="ctr">
              <a:buNone/>
            </a:pPr>
            <a:r>
              <a:rPr lang="en-US" dirty="0" smtClean="0">
                <a:solidFill>
                  <a:schemeClr val="accent2"/>
                </a:solidFill>
              </a:rPr>
              <a:t>If a sequence of </a:t>
            </a:r>
            <a:r>
              <a:rPr lang="en-US" b="1" dirty="0" smtClean="0">
                <a:solidFill>
                  <a:schemeClr val="accent2"/>
                </a:solidFill>
                <a:latin typeface="Courier New" pitchFamily="49" charset="0"/>
                <a:cs typeface="Courier New" pitchFamily="49" charset="0"/>
              </a:rPr>
              <a:t>M</a:t>
            </a:r>
            <a:r>
              <a:rPr lang="en-US" dirty="0" smtClean="0">
                <a:solidFill>
                  <a:schemeClr val="accent2"/>
                </a:solidFill>
              </a:rPr>
              <a:t> operations takes </a:t>
            </a:r>
            <a:r>
              <a:rPr lang="en-US" i="1" dirty="0" smtClean="0">
                <a:solidFill>
                  <a:schemeClr val="accent2"/>
                </a:solidFill>
              </a:rPr>
              <a:t>O</a:t>
            </a:r>
            <a:r>
              <a:rPr lang="en-US" dirty="0" smtClean="0">
                <a:solidFill>
                  <a:schemeClr val="accent2"/>
                </a:solidFill>
              </a:rPr>
              <a:t>(</a:t>
            </a:r>
            <a:r>
              <a:rPr lang="en-US" b="1" dirty="0" smtClean="0">
                <a:solidFill>
                  <a:schemeClr val="accent2"/>
                </a:solidFill>
                <a:latin typeface="Courier New" pitchFamily="49" charset="0"/>
                <a:cs typeface="Courier New" pitchFamily="49" charset="0"/>
              </a:rPr>
              <a:t>M</a:t>
            </a:r>
            <a:r>
              <a:rPr lang="en-US" sz="800" b="1" dirty="0" smtClean="0">
                <a:solidFill>
                  <a:schemeClr val="accent2"/>
                </a:solidFill>
                <a:latin typeface="Courier New" pitchFamily="49" charset="0"/>
                <a:cs typeface="Courier New" pitchFamily="49" charset="0"/>
              </a:rPr>
              <a:t>  </a:t>
            </a:r>
            <a:r>
              <a:rPr lang="en-US" b="1" dirty="0" smtClean="0">
                <a:solidFill>
                  <a:schemeClr val="accent2"/>
                </a:solidFill>
                <a:latin typeface="Courier New" pitchFamily="49" charset="0"/>
                <a:cs typeface="Courier New" pitchFamily="49" charset="0"/>
              </a:rPr>
              <a:t>f(n)</a:t>
            </a:r>
            <a:r>
              <a:rPr lang="en-US" dirty="0" smtClean="0">
                <a:solidFill>
                  <a:schemeClr val="accent2"/>
                </a:solidFill>
              </a:rPr>
              <a:t>) time, </a:t>
            </a:r>
          </a:p>
          <a:p>
            <a:pPr algn="ctr">
              <a:buNone/>
            </a:pPr>
            <a:r>
              <a:rPr lang="en-US" dirty="0" smtClean="0">
                <a:solidFill>
                  <a:schemeClr val="accent2"/>
                </a:solidFill>
              </a:rPr>
              <a:t>we say the amortized runtime is </a:t>
            </a:r>
            <a:r>
              <a:rPr lang="en-US" i="1" dirty="0" smtClean="0">
                <a:solidFill>
                  <a:schemeClr val="accent2"/>
                </a:solidFill>
              </a:rPr>
              <a:t>O</a:t>
            </a:r>
            <a:r>
              <a:rPr lang="en-US" dirty="0" smtClean="0">
                <a:solidFill>
                  <a:schemeClr val="accent2"/>
                </a:solidFill>
              </a:rPr>
              <a:t>(</a:t>
            </a:r>
            <a:r>
              <a:rPr lang="en-US" b="1" dirty="0" smtClean="0">
                <a:solidFill>
                  <a:schemeClr val="accent2"/>
                </a:solidFill>
                <a:latin typeface="Courier New" pitchFamily="49" charset="0"/>
                <a:cs typeface="Courier New" pitchFamily="49" charset="0"/>
              </a:rPr>
              <a:t>f(n)</a:t>
            </a:r>
            <a:r>
              <a:rPr lang="en-US" dirty="0" smtClean="0">
                <a:solidFill>
                  <a:schemeClr val="accent2"/>
                </a:solidFill>
              </a:rPr>
              <a:t>)</a:t>
            </a:r>
          </a:p>
          <a:p>
            <a:pPr algn="ctr">
              <a:buNone/>
            </a:pPr>
            <a:endParaRPr lang="en-US" sz="1000" dirty="0" smtClean="0"/>
          </a:p>
          <a:p>
            <a:r>
              <a:rPr lang="en-US" dirty="0" smtClean="0"/>
              <a:t>Another way to think about it: If </a:t>
            </a:r>
            <a:r>
              <a:rPr lang="en-US" i="1" dirty="0" smtClean="0"/>
              <a:t>every possible sequence</a:t>
            </a:r>
            <a:r>
              <a:rPr lang="en-US" dirty="0" smtClean="0"/>
              <a:t> of M operations runs in O(M*f(n)) time, we have an amortized bound of O(f(n))</a:t>
            </a:r>
          </a:p>
          <a:p>
            <a:r>
              <a:rPr lang="en-US" dirty="0" smtClean="0"/>
              <a:t>A good way to convince yourself that an amortized bound does or does not hold:  Try to come up with a worst-possible sequence of operations</a:t>
            </a:r>
          </a:p>
          <a:p>
            <a:pPr lvl="1"/>
            <a:r>
              <a:rPr lang="en-US" dirty="0" smtClean="0"/>
              <a:t>Ex: Do BST inserts have an amortized bound </a:t>
            </a:r>
            <a:r>
              <a:rPr lang="en-US" smtClean="0"/>
              <a:t>of O(logM</a:t>
            </a:r>
            <a:r>
              <a:rPr lang="en-US" dirty="0" smtClean="0"/>
              <a:t>)?</a:t>
            </a:r>
          </a:p>
          <a:p>
            <a:pPr lvl="1"/>
            <a:r>
              <a:rPr lang="en-US" dirty="0" smtClean="0"/>
              <a:t> We can come up with a sequence of M inserts that takes O(M</a:t>
            </a:r>
            <a:r>
              <a:rPr lang="en-US" baseline="30000" dirty="0" smtClean="0"/>
              <a:t>2</a:t>
            </a:r>
            <a:r>
              <a:rPr lang="en-US" dirty="0" smtClean="0"/>
              <a:t>) time (M in-order inserts); so, no – O(</a:t>
            </a:r>
            <a:r>
              <a:rPr lang="en-US" dirty="0" err="1" smtClean="0"/>
              <a:t>MlogM</a:t>
            </a:r>
            <a:r>
              <a:rPr lang="en-US" dirty="0" smtClean="0"/>
              <a:t>) is not an amortized bound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Amortized != Average Case</a:t>
            </a:r>
            <a:endParaRPr lang="en-US" dirty="0"/>
          </a:p>
        </p:txBody>
      </p:sp>
      <p:sp>
        <p:nvSpPr>
          <p:cNvPr id="3" name="Slide Number Placeholder 2"/>
          <p:cNvSpPr>
            <a:spLocks noGrp="1"/>
          </p:cNvSpPr>
          <p:nvPr>
            <p:ph type="sldNum" sz="quarter" idx="12"/>
          </p:nvPr>
        </p:nvSpPr>
        <p:spPr/>
        <p:txBody>
          <a:bodyPr/>
          <a:lstStyle/>
          <a:p>
            <a:fld id="{3B048AC8-D41E-4C7B-8EE3-A52489AA1F05}" type="slidenum">
              <a:rPr lang="en-US" smtClean="0"/>
              <a:pPr/>
              <a:t>6</a:t>
            </a:fld>
            <a:endParaRPr lang="en-US"/>
          </a:p>
        </p:txBody>
      </p:sp>
      <p:sp>
        <p:nvSpPr>
          <p:cNvPr id="4" name="Content Placeholder 3"/>
          <p:cNvSpPr>
            <a:spLocks noGrp="1"/>
          </p:cNvSpPr>
          <p:nvPr>
            <p:ph sz="quarter" idx="1"/>
          </p:nvPr>
        </p:nvSpPr>
        <p:spPr>
          <a:xfrm>
            <a:off x="457200" y="1219200"/>
            <a:ext cx="8229600" cy="5181600"/>
          </a:xfrm>
        </p:spPr>
        <p:txBody>
          <a:bodyPr>
            <a:normAutofit lnSpcReduction="10000"/>
          </a:bodyPr>
          <a:lstStyle/>
          <a:p>
            <a:r>
              <a:rPr lang="en-US" dirty="0" smtClean="0"/>
              <a:t>The ‘average case’ is generally probabilistic</a:t>
            </a:r>
          </a:p>
          <a:p>
            <a:pPr lvl="1"/>
            <a:r>
              <a:rPr lang="en-US" dirty="0" smtClean="0"/>
              <a:t>What data/series of operations are we </a:t>
            </a:r>
            <a:r>
              <a:rPr lang="en-US" i="1" dirty="0" smtClean="0"/>
              <a:t>most likely</a:t>
            </a:r>
            <a:r>
              <a:rPr lang="en-US" dirty="0" smtClean="0"/>
              <a:t> to see?</a:t>
            </a:r>
          </a:p>
          <a:p>
            <a:pPr lvl="1"/>
            <a:r>
              <a:rPr lang="en-US" dirty="0" smtClean="0"/>
              <a:t>Ex: Average case for insertion in BST is O(</a:t>
            </a:r>
            <a:r>
              <a:rPr lang="en-US" dirty="0" err="1" smtClean="0"/>
              <a:t>logn</a:t>
            </a:r>
            <a:r>
              <a:rPr lang="en-US" dirty="0" smtClean="0"/>
              <a:t>); worst case O(n)</a:t>
            </a:r>
          </a:p>
          <a:p>
            <a:pPr lvl="1"/>
            <a:r>
              <a:rPr lang="en-US" dirty="0" smtClean="0"/>
              <a:t>For ‘expected’ data, operations take about O(</a:t>
            </a:r>
            <a:r>
              <a:rPr lang="en-US" dirty="0" err="1" smtClean="0"/>
              <a:t>logn</a:t>
            </a:r>
            <a:r>
              <a:rPr lang="en-US" dirty="0" smtClean="0"/>
              <a:t>) each</a:t>
            </a:r>
          </a:p>
          <a:p>
            <a:pPr lvl="1"/>
            <a:r>
              <a:rPr lang="en-US" dirty="0" smtClean="0"/>
              <a:t>We could come up with a huge # of operations performed in a row that each have O(n) time</a:t>
            </a:r>
          </a:p>
          <a:p>
            <a:pPr lvl="1"/>
            <a:r>
              <a:rPr lang="en-US" dirty="0" smtClean="0"/>
              <a:t>O(</a:t>
            </a:r>
            <a:r>
              <a:rPr lang="en-US" dirty="0" err="1" smtClean="0"/>
              <a:t>logn</a:t>
            </a:r>
            <a:r>
              <a:rPr lang="en-US" dirty="0" smtClean="0"/>
              <a:t>) is </a:t>
            </a:r>
            <a:r>
              <a:rPr lang="en-US" i="1" dirty="0" smtClean="0"/>
              <a:t>not</a:t>
            </a:r>
            <a:r>
              <a:rPr lang="en-US" dirty="0" smtClean="0"/>
              <a:t> an amortized bound for BST operations</a:t>
            </a:r>
          </a:p>
          <a:p>
            <a:r>
              <a:rPr lang="en-US" dirty="0" smtClean="0"/>
              <a:t>Amortized bounds are not probabilistic</a:t>
            </a:r>
          </a:p>
          <a:p>
            <a:pPr lvl="1"/>
            <a:r>
              <a:rPr lang="en-US" dirty="0" smtClean="0"/>
              <a:t>It’s not ‘we expect …’; it’s ‘we are guaranteed ...’</a:t>
            </a:r>
          </a:p>
          <a:p>
            <a:pPr lvl="1"/>
            <a:r>
              <a:rPr lang="en-US" dirty="0" smtClean="0"/>
              <a:t>If the amortized bound is O(</a:t>
            </a:r>
            <a:r>
              <a:rPr lang="en-US" dirty="0" err="1" smtClean="0"/>
              <a:t>logn</a:t>
            </a:r>
            <a:r>
              <a:rPr lang="en-US" dirty="0" smtClean="0"/>
              <a:t>), then there </a:t>
            </a:r>
            <a:r>
              <a:rPr lang="en-US" b="1" i="1" dirty="0" smtClean="0"/>
              <a:t>does not exist</a:t>
            </a:r>
            <a:r>
              <a:rPr lang="en-US" dirty="0" smtClean="0"/>
              <a:t> a long series of operations whose average cost is greater than O(</a:t>
            </a:r>
            <a:r>
              <a:rPr lang="en-US" dirty="0" err="1" smtClean="0"/>
              <a:t>logn</a:t>
            </a:r>
            <a:r>
              <a:rPr lang="en-US"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Amortized != Average Case Example</a:t>
            </a:r>
            <a:endParaRPr lang="en-US" dirty="0"/>
          </a:p>
        </p:txBody>
      </p:sp>
      <p:sp>
        <p:nvSpPr>
          <p:cNvPr id="3" name="Slide Number Placeholder 2"/>
          <p:cNvSpPr>
            <a:spLocks noGrp="1"/>
          </p:cNvSpPr>
          <p:nvPr>
            <p:ph type="sldNum" sz="quarter" idx="12"/>
          </p:nvPr>
        </p:nvSpPr>
        <p:spPr/>
        <p:txBody>
          <a:bodyPr/>
          <a:lstStyle/>
          <a:p>
            <a:fld id="{3B048AC8-D41E-4C7B-8EE3-A52489AA1F05}" type="slidenum">
              <a:rPr lang="en-US" smtClean="0"/>
              <a:pPr/>
              <a:t>7</a:t>
            </a:fld>
            <a:endParaRPr lang="en-US"/>
          </a:p>
        </p:txBody>
      </p:sp>
      <p:sp>
        <p:nvSpPr>
          <p:cNvPr id="4" name="Content Placeholder 3"/>
          <p:cNvSpPr>
            <a:spLocks noGrp="1"/>
          </p:cNvSpPr>
          <p:nvPr>
            <p:ph sz="quarter" idx="1"/>
          </p:nvPr>
        </p:nvSpPr>
        <p:spPr/>
        <p:txBody>
          <a:bodyPr/>
          <a:lstStyle/>
          <a:p>
            <a:r>
              <a:rPr lang="en-US" dirty="0" smtClean="0"/>
              <a:t>Consider a </a:t>
            </a:r>
            <a:r>
              <a:rPr lang="en-US" dirty="0" err="1" smtClean="0"/>
              <a:t>hashtable</a:t>
            </a:r>
            <a:r>
              <a:rPr lang="en-US" dirty="0" smtClean="0"/>
              <a:t> using separate chaining</a:t>
            </a:r>
          </a:p>
          <a:p>
            <a:r>
              <a:rPr lang="en-US" dirty="0" smtClean="0"/>
              <a:t>We generally expect O(1) time lookups; why not O(1) amortized?</a:t>
            </a:r>
          </a:p>
          <a:p>
            <a:pPr lvl="1"/>
            <a:r>
              <a:rPr lang="en-US" dirty="0" smtClean="0"/>
              <a:t>Imagine a worst-case where all n elements are in one bucket</a:t>
            </a:r>
          </a:p>
          <a:p>
            <a:pPr lvl="1"/>
            <a:r>
              <a:rPr lang="en-US" dirty="0" smtClean="0"/>
              <a:t>Lookup one will likely take n/2 time</a:t>
            </a:r>
          </a:p>
          <a:p>
            <a:pPr lvl="1"/>
            <a:r>
              <a:rPr lang="en-US" dirty="0" smtClean="0"/>
              <a:t>Because we can concoct this worst-case scenario, it can’t be an amortized bound</a:t>
            </a:r>
          </a:p>
          <a:p>
            <a:r>
              <a:rPr lang="en-US" dirty="0" smtClean="0"/>
              <a:t>But the expected case is O(1) because of the expected distribution keys to different buckets (given a decent hash function, prime table size, etc.)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 Resizing stack</a:t>
            </a:r>
            <a:endParaRPr lang="en-US" dirty="0"/>
          </a:p>
        </p:txBody>
      </p:sp>
      <p:sp>
        <p:nvSpPr>
          <p:cNvPr id="5" name="Slide Number Placeholder 4"/>
          <p:cNvSpPr>
            <a:spLocks noGrp="1"/>
          </p:cNvSpPr>
          <p:nvPr>
            <p:ph type="sldNum" sz="quarter" idx="12"/>
          </p:nvPr>
        </p:nvSpPr>
        <p:spPr/>
        <p:txBody>
          <a:bodyPr/>
          <a:lstStyle/>
          <a:p>
            <a:fld id="{3B048AC8-D41E-4C7B-8EE3-A52489AA1F05}" type="slidenum">
              <a:rPr lang="en-US" smtClean="0"/>
              <a:pPr/>
              <a:t>8</a:t>
            </a:fld>
            <a:endParaRPr lang="en-US"/>
          </a:p>
        </p:txBody>
      </p:sp>
      <p:sp>
        <p:nvSpPr>
          <p:cNvPr id="3" name="Content Placeholder 2"/>
          <p:cNvSpPr>
            <a:spLocks noGrp="1"/>
          </p:cNvSpPr>
          <p:nvPr>
            <p:ph sz="quarter" idx="1"/>
          </p:nvPr>
        </p:nvSpPr>
        <p:spPr>
          <a:xfrm>
            <a:off x="685800" y="1600200"/>
            <a:ext cx="8153400" cy="4495800"/>
          </a:xfrm>
        </p:spPr>
        <p:txBody>
          <a:bodyPr>
            <a:normAutofit fontScale="85000" lnSpcReduction="20000"/>
          </a:bodyPr>
          <a:lstStyle/>
          <a:p>
            <a:pPr>
              <a:buNone/>
            </a:pPr>
            <a:r>
              <a:rPr lang="en-US" dirty="0" smtClean="0"/>
              <a:t>From lecture 1: A stack implemented with an array where we double the size of the array if it becomes full</a:t>
            </a:r>
          </a:p>
          <a:p>
            <a:endParaRPr lang="en-US" dirty="0" smtClean="0"/>
          </a:p>
          <a:p>
            <a:pPr>
              <a:buNone/>
            </a:pPr>
            <a:r>
              <a:rPr lang="en-US" dirty="0" smtClean="0"/>
              <a:t>Claim: Any sequence of </a:t>
            </a:r>
            <a:r>
              <a:rPr lang="en-US" b="1" dirty="0" smtClean="0">
                <a:latin typeface="Courier New" pitchFamily="49" charset="0"/>
                <a:cs typeface="Courier New" pitchFamily="49" charset="0"/>
              </a:rPr>
              <a:t>push</a:t>
            </a:r>
            <a:r>
              <a:rPr lang="en-US" dirty="0" smtClean="0"/>
              <a:t>/</a:t>
            </a:r>
            <a:r>
              <a:rPr lang="en-US" b="1" dirty="0" smtClean="0">
                <a:latin typeface="Courier New" pitchFamily="49" charset="0"/>
                <a:cs typeface="Courier New" pitchFamily="49" charset="0"/>
              </a:rPr>
              <a:t>pop</a:t>
            </a:r>
            <a:r>
              <a:rPr lang="en-US" dirty="0" smtClean="0"/>
              <a:t>/</a:t>
            </a:r>
            <a:r>
              <a:rPr lang="en-US" b="1" dirty="0" err="1" smtClean="0">
                <a:latin typeface="Courier New" pitchFamily="49" charset="0"/>
                <a:cs typeface="Courier New" pitchFamily="49" charset="0"/>
              </a:rPr>
              <a:t>isEmpty</a:t>
            </a:r>
            <a:r>
              <a:rPr lang="en-US" dirty="0" smtClean="0"/>
              <a:t> is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a:buNone/>
            </a:pPr>
            <a:r>
              <a:rPr lang="en-US" dirty="0" smtClean="0"/>
              <a:t>	Though resizing, when it occurs, will take O(n)</a:t>
            </a:r>
          </a:p>
          <a:p>
            <a:pPr>
              <a:buNone/>
            </a:pPr>
            <a:endParaRPr lang="en-US" dirty="0" smtClean="0"/>
          </a:p>
          <a:p>
            <a:pPr>
              <a:buNone/>
            </a:pPr>
            <a:r>
              <a:rPr lang="en-US" dirty="0" smtClean="0"/>
              <a:t>Need to show any sequence of </a:t>
            </a:r>
            <a:r>
              <a:rPr lang="en-US" b="1" dirty="0" smtClean="0">
                <a:latin typeface="Courier New" pitchFamily="49" charset="0"/>
                <a:cs typeface="Courier New" pitchFamily="49" charset="0"/>
              </a:rPr>
              <a:t>M</a:t>
            </a:r>
            <a:r>
              <a:rPr lang="en-US" dirty="0" smtClean="0"/>
              <a:t> operations takes time </a:t>
            </a:r>
            <a:r>
              <a:rPr lang="en-US" i="1" dirty="0" smtClean="0"/>
              <a:t>O</a:t>
            </a:r>
            <a:r>
              <a:rPr lang="en-US" dirty="0" smtClean="0"/>
              <a:t>(</a:t>
            </a:r>
            <a:r>
              <a:rPr lang="en-US" b="1" dirty="0" smtClean="0">
                <a:latin typeface="Courier New" pitchFamily="49" charset="0"/>
                <a:cs typeface="Courier New" pitchFamily="49" charset="0"/>
              </a:rPr>
              <a:t>M</a:t>
            </a:r>
            <a:r>
              <a:rPr lang="en-US" dirty="0" smtClean="0"/>
              <a:t>)</a:t>
            </a:r>
          </a:p>
          <a:p>
            <a:pPr lvl="1"/>
            <a:r>
              <a:rPr lang="en-US" dirty="0" smtClean="0"/>
              <a:t>Recall the non-resizing work is </a:t>
            </a:r>
            <a:r>
              <a:rPr lang="en-US" i="1" dirty="0" smtClean="0"/>
              <a:t>O</a:t>
            </a:r>
            <a:r>
              <a:rPr lang="en-US" dirty="0" smtClean="0"/>
              <a:t>(</a:t>
            </a:r>
            <a:r>
              <a:rPr lang="en-US" b="1" dirty="0" smtClean="0">
                <a:latin typeface="Courier New" pitchFamily="49" charset="0"/>
                <a:cs typeface="Courier New" pitchFamily="49" charset="0"/>
              </a:rPr>
              <a:t>M</a:t>
            </a:r>
            <a:r>
              <a:rPr lang="en-US" dirty="0" smtClean="0"/>
              <a:t>) (i.e., </a:t>
            </a:r>
            <a:r>
              <a:rPr lang="en-US" b="1" dirty="0" smtClean="0">
                <a:latin typeface="Courier New" pitchFamily="49" charset="0"/>
                <a:cs typeface="Courier New" pitchFamily="49" charset="0"/>
              </a:rPr>
              <a:t>M*</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Need to show that resizing work is also </a:t>
            </a:r>
            <a:r>
              <a:rPr lang="en-US" i="1" dirty="0" smtClean="0"/>
              <a:t>O</a:t>
            </a:r>
            <a:r>
              <a:rPr lang="en-US" dirty="0" smtClean="0"/>
              <a:t>(</a:t>
            </a:r>
            <a:r>
              <a:rPr lang="en-US" b="1" dirty="0" smtClean="0">
                <a:latin typeface="Courier New" pitchFamily="49" charset="0"/>
                <a:cs typeface="Courier New" pitchFamily="49" charset="0"/>
              </a:rPr>
              <a:t>M</a:t>
            </a:r>
            <a:r>
              <a:rPr lang="en-US" dirty="0" smtClean="0"/>
              <a:t>) (or less)</a:t>
            </a:r>
          </a:p>
          <a:p>
            <a:pPr lvl="1"/>
            <a:r>
              <a:rPr lang="en-US" dirty="0" smtClean="0"/>
              <a:t>The resizing work is proportional to the total number of element copies we do for the resizing</a:t>
            </a:r>
          </a:p>
          <a:p>
            <a:pPr lvl="1"/>
            <a:r>
              <a:rPr lang="en-US" dirty="0" smtClean="0"/>
              <a:t>We’ll show that:</a:t>
            </a:r>
          </a:p>
          <a:p>
            <a:pPr lvl="1" algn="ctr">
              <a:buNone/>
            </a:pPr>
            <a:r>
              <a:rPr lang="en-US" dirty="0" smtClean="0"/>
              <a:t>	After </a:t>
            </a:r>
            <a:r>
              <a:rPr lang="en-US" b="1" dirty="0" smtClean="0">
                <a:latin typeface="Courier New" pitchFamily="49" charset="0"/>
                <a:cs typeface="Courier New" pitchFamily="49" charset="0"/>
              </a:rPr>
              <a:t>M</a:t>
            </a:r>
            <a:r>
              <a:rPr lang="en-US" dirty="0" smtClean="0"/>
              <a:t> operations, we have done </a:t>
            </a:r>
            <a:r>
              <a:rPr lang="en-US" b="1" dirty="0" smtClean="0">
                <a:latin typeface="Courier New" pitchFamily="49" charset="0"/>
                <a:cs typeface="Courier New" pitchFamily="49" charset="0"/>
              </a:rPr>
              <a:t>&lt; 2M</a:t>
            </a:r>
            <a:r>
              <a:rPr lang="en-US" dirty="0" smtClean="0"/>
              <a:t> total element copies</a:t>
            </a:r>
          </a:p>
          <a:p>
            <a:pPr lvl="1">
              <a:buNone/>
            </a:pPr>
            <a:r>
              <a:rPr lang="en-US" dirty="0" smtClean="0"/>
              <a:t>    (So number of copies per operation is bounded by a constant)</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Amount of copying</a:t>
            </a:r>
            <a:endParaRPr lang="en-US" dirty="0"/>
          </a:p>
        </p:txBody>
      </p:sp>
      <p:sp>
        <p:nvSpPr>
          <p:cNvPr id="5" name="Slide Number Placeholder 4"/>
          <p:cNvSpPr>
            <a:spLocks noGrp="1"/>
          </p:cNvSpPr>
          <p:nvPr>
            <p:ph type="sldNum" sz="quarter" idx="12"/>
          </p:nvPr>
        </p:nvSpPr>
        <p:spPr/>
        <p:txBody>
          <a:bodyPr/>
          <a:lstStyle/>
          <a:p>
            <a:fld id="{3B048AC8-D41E-4C7B-8EE3-A52489AA1F05}" type="slidenum">
              <a:rPr lang="en-US" smtClean="0"/>
              <a:pPr/>
              <a:t>9</a:t>
            </a:fld>
            <a:endParaRPr lang="en-US"/>
          </a:p>
        </p:txBody>
      </p:sp>
      <p:sp>
        <p:nvSpPr>
          <p:cNvPr id="3" name="Content Placeholder 2"/>
          <p:cNvSpPr>
            <a:spLocks noGrp="1"/>
          </p:cNvSpPr>
          <p:nvPr>
            <p:ph sz="quarter" idx="1"/>
          </p:nvPr>
        </p:nvSpPr>
        <p:spPr>
          <a:xfrm>
            <a:off x="457200" y="1371600"/>
            <a:ext cx="8534400" cy="5257800"/>
          </a:xfrm>
        </p:spPr>
        <p:txBody>
          <a:bodyPr>
            <a:normAutofit fontScale="77500" lnSpcReduction="20000"/>
          </a:bodyPr>
          <a:lstStyle/>
          <a:p>
            <a:pPr>
              <a:buNone/>
            </a:pPr>
            <a:r>
              <a:rPr lang="en-US" dirty="0" smtClean="0"/>
              <a:t>How much copying gets done?</a:t>
            </a:r>
          </a:p>
          <a:p>
            <a:r>
              <a:rPr lang="en-US" dirty="0" smtClean="0"/>
              <a:t>Take M=100: Say we start with an empty array of length 32 and finish with 100 elements</a:t>
            </a:r>
          </a:p>
          <a:p>
            <a:r>
              <a:rPr lang="en-US" dirty="0" smtClean="0"/>
              <a:t>Will resize to 64, then resize to 128</a:t>
            </a:r>
          </a:p>
          <a:p>
            <a:r>
              <a:rPr lang="en-US" dirty="0" smtClean="0"/>
              <a:t>Each resize has half that many copies (32 the first time, 64 the second)</a:t>
            </a:r>
          </a:p>
          <a:p>
            <a:r>
              <a:rPr lang="en-US" dirty="0" smtClean="0"/>
              <a:t>In this case, 96 total copies; 96&lt; 2M</a:t>
            </a:r>
          </a:p>
          <a:p>
            <a:pPr>
              <a:buNone/>
            </a:pPr>
            <a:endParaRPr lang="en-US" dirty="0" smtClean="0"/>
          </a:p>
          <a:p>
            <a:pPr>
              <a:buNone/>
            </a:pPr>
            <a:r>
              <a:rPr lang="en-US" dirty="0" smtClean="0"/>
              <a:t>Show: after  </a:t>
            </a:r>
            <a:r>
              <a:rPr lang="en-US" b="1" dirty="0" smtClean="0">
                <a:latin typeface="Courier New" pitchFamily="49" charset="0"/>
                <a:cs typeface="Courier New" pitchFamily="49" charset="0"/>
              </a:rPr>
              <a:t>M</a:t>
            </a:r>
            <a:r>
              <a:rPr lang="en-US" dirty="0" smtClean="0"/>
              <a:t> operations, we have done  </a:t>
            </a:r>
            <a:r>
              <a:rPr lang="en-US" b="1" dirty="0" smtClean="0">
                <a:latin typeface="Courier New" pitchFamily="49" charset="0"/>
                <a:cs typeface="Courier New" pitchFamily="49" charset="0"/>
              </a:rPr>
              <a:t>&lt; 2M</a:t>
            </a:r>
            <a:r>
              <a:rPr lang="en-US" dirty="0" smtClean="0"/>
              <a:t>  total element copies</a:t>
            </a:r>
            <a:endParaRPr lang="en-US" sz="1000" dirty="0" smtClean="0"/>
          </a:p>
          <a:p>
            <a:pPr>
              <a:buNone/>
            </a:pPr>
            <a:r>
              <a:rPr lang="en-US" dirty="0" smtClean="0"/>
              <a:t>Let </a:t>
            </a:r>
            <a:r>
              <a:rPr lang="en-US" b="1" dirty="0" smtClean="0">
                <a:latin typeface="Courier New" pitchFamily="49" charset="0"/>
                <a:cs typeface="Courier New" pitchFamily="49" charset="0"/>
              </a:rPr>
              <a:t>n</a:t>
            </a:r>
            <a:r>
              <a:rPr lang="en-US" dirty="0" smtClean="0"/>
              <a:t> be the size of the array after </a:t>
            </a:r>
            <a:r>
              <a:rPr lang="en-US" b="1" dirty="0" smtClean="0">
                <a:latin typeface="Courier New" pitchFamily="49" charset="0"/>
                <a:cs typeface="Courier New" pitchFamily="49" charset="0"/>
              </a:rPr>
              <a:t>M</a:t>
            </a:r>
            <a:r>
              <a:rPr lang="en-US" dirty="0" smtClean="0"/>
              <a:t> operations</a:t>
            </a:r>
          </a:p>
          <a:p>
            <a:pPr lvl="1"/>
            <a:r>
              <a:rPr lang="en-US" dirty="0" smtClean="0"/>
              <a:t>Every time we’re too full to insert, we resize via doubling</a:t>
            </a:r>
          </a:p>
          <a:p>
            <a:pPr lvl="1"/>
            <a:r>
              <a:rPr lang="en-US" dirty="0" smtClean="0"/>
              <a:t>Total element copies = </a:t>
            </a:r>
          </a:p>
          <a:p>
            <a:pPr lvl="1">
              <a:buNone/>
            </a:pPr>
            <a:r>
              <a:rPr lang="en-US" b="1" dirty="0" smtClean="0">
                <a:latin typeface="Courier New" pitchFamily="49" charset="0"/>
                <a:cs typeface="Courier New" pitchFamily="49" charset="0"/>
              </a:rPr>
              <a:t>  INITIAL_SIZE + 2*INITIAL_SIZE + … + n/8 + n/4 + n/2 &lt; n</a:t>
            </a:r>
          </a:p>
          <a:p>
            <a:pPr lvl="1"/>
            <a:r>
              <a:rPr lang="en-US" dirty="0" smtClean="0"/>
              <a:t>In order to get it to resize to size n, we need at least half that many </a:t>
            </a:r>
            <a:r>
              <a:rPr lang="en-US" dirty="0" smtClean="0">
                <a:latin typeface="Courier New" pitchFamily="49" charset="0"/>
                <a:cs typeface="Courier New" pitchFamily="49" charset="0"/>
              </a:rPr>
              <a:t>pushes</a:t>
            </a:r>
            <a:r>
              <a:rPr lang="en-US" dirty="0" smtClean="0"/>
              <a:t>:</a:t>
            </a:r>
          </a:p>
          <a:p>
            <a:pPr lvl="1" algn="ctr">
              <a:buNone/>
            </a:pPr>
            <a:r>
              <a:rPr lang="en-US" dirty="0" smtClean="0"/>
              <a:t>	</a:t>
            </a:r>
            <a:r>
              <a:rPr lang="en-US" b="1" dirty="0" smtClean="0">
                <a:latin typeface="Courier New" pitchFamily="49" charset="0"/>
                <a:cs typeface="Courier New" pitchFamily="49" charset="0"/>
              </a:rPr>
              <a:t>M </a:t>
            </a:r>
            <a:r>
              <a:rPr lang="en-US" b="1" dirty="0" smtClean="0">
                <a:latin typeface="Courier New" pitchFamily="49" charset="0"/>
                <a:cs typeface="Courier New" pitchFamily="49" charset="0"/>
                <a:sym typeface="Symbol"/>
              </a:rPr>
              <a:t></a:t>
            </a:r>
            <a:r>
              <a:rPr lang="en-US" b="1" dirty="0" smtClean="0">
                <a:latin typeface="Courier New" pitchFamily="49" charset="0"/>
                <a:cs typeface="Courier New" pitchFamily="49" charset="0"/>
              </a:rPr>
              <a:t> n/2</a:t>
            </a:r>
          </a:p>
          <a:p>
            <a:pPr lvl="1"/>
            <a:r>
              <a:rPr lang="en-US" dirty="0" smtClean="0"/>
              <a:t>So</a:t>
            </a:r>
          </a:p>
          <a:p>
            <a:pPr lvl="1" algn="ctr">
              <a:buNone/>
            </a:pPr>
            <a:r>
              <a:rPr lang="en-US" b="1" dirty="0" smtClean="0">
                <a:latin typeface="Courier New" pitchFamily="49" charset="0"/>
                <a:cs typeface="Courier New" pitchFamily="49" charset="0"/>
              </a:rPr>
              <a:t>2M </a:t>
            </a:r>
            <a:r>
              <a:rPr lang="en-US" b="1" dirty="0" smtClean="0">
                <a:latin typeface="Courier New" pitchFamily="49" charset="0"/>
                <a:cs typeface="Courier New" pitchFamily="49" charset="0"/>
                <a:sym typeface="Symbol"/>
              </a:rPr>
              <a:t></a:t>
            </a:r>
            <a:r>
              <a:rPr lang="en-US" b="1" dirty="0" smtClean="0">
                <a:latin typeface="Courier New" pitchFamily="49" charset="0"/>
                <a:cs typeface="Courier New" pitchFamily="49" charset="0"/>
              </a:rPr>
              <a:t> n &gt;</a:t>
            </a:r>
            <a:r>
              <a:rPr lang="en-US" dirty="0" smtClean="0"/>
              <a:t> </a:t>
            </a:r>
            <a:r>
              <a:rPr lang="en-US" i="1" dirty="0" smtClean="0"/>
              <a:t>number of element copies</a:t>
            </a:r>
          </a:p>
          <a:p>
            <a:pPr lvl="1"/>
            <a:endParaRPr lang="en-US" dirty="0" smtClean="0"/>
          </a:p>
          <a:p>
            <a:pPr lvl="1"/>
            <a:endParaRPr lang="en-US" dirty="0" smtClean="0"/>
          </a:p>
          <a:p>
            <a:endParaRPr lang="en-US" dirty="0"/>
          </a:p>
        </p:txBody>
      </p:sp>
      <p:grpSp>
        <p:nvGrpSpPr>
          <p:cNvPr id="49" name="Group 48"/>
          <p:cNvGrpSpPr/>
          <p:nvPr/>
        </p:nvGrpSpPr>
        <p:grpSpPr>
          <a:xfrm>
            <a:off x="4648200" y="304800"/>
            <a:ext cx="4343400" cy="457200"/>
            <a:chOff x="838200" y="1371600"/>
            <a:chExt cx="7315200" cy="762000"/>
          </a:xfrm>
        </p:grpSpPr>
        <p:sp>
          <p:nvSpPr>
            <p:cNvPr id="7" name="Rectangle 5"/>
            <p:cNvSpPr>
              <a:spLocks noChangeArrowheads="1"/>
            </p:cNvSpPr>
            <p:nvPr>
              <p:custDataLst>
                <p:tags r:id="rId1"/>
              </p:custDataLst>
            </p:nvPr>
          </p:nvSpPr>
          <p:spPr bwMode="auto">
            <a:xfrm>
              <a:off x="838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5" name="Rectangle 5"/>
            <p:cNvSpPr>
              <a:spLocks noChangeArrowheads="1"/>
            </p:cNvSpPr>
            <p:nvPr>
              <p:custDataLst>
                <p:tags r:id="rId2"/>
              </p:custDataLst>
            </p:nvPr>
          </p:nvSpPr>
          <p:spPr bwMode="auto">
            <a:xfrm>
              <a:off x="1066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6" name="Rectangle 5"/>
            <p:cNvSpPr>
              <a:spLocks noChangeArrowheads="1"/>
            </p:cNvSpPr>
            <p:nvPr>
              <p:custDataLst>
                <p:tags r:id="rId3"/>
              </p:custDataLst>
            </p:nvPr>
          </p:nvSpPr>
          <p:spPr bwMode="auto">
            <a:xfrm>
              <a:off x="1295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7" name="Rectangle 5"/>
            <p:cNvSpPr>
              <a:spLocks noChangeArrowheads="1"/>
            </p:cNvSpPr>
            <p:nvPr>
              <p:custDataLst>
                <p:tags r:id="rId4"/>
              </p:custDataLst>
            </p:nvPr>
          </p:nvSpPr>
          <p:spPr bwMode="auto">
            <a:xfrm>
              <a:off x="1524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8" name="Rectangle 5"/>
            <p:cNvSpPr>
              <a:spLocks noChangeArrowheads="1"/>
            </p:cNvSpPr>
            <p:nvPr>
              <p:custDataLst>
                <p:tags r:id="rId5"/>
              </p:custDataLst>
            </p:nvPr>
          </p:nvSpPr>
          <p:spPr bwMode="auto">
            <a:xfrm>
              <a:off x="1752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9" name="Rectangle 5"/>
            <p:cNvSpPr>
              <a:spLocks noChangeArrowheads="1"/>
            </p:cNvSpPr>
            <p:nvPr>
              <p:custDataLst>
                <p:tags r:id="rId6"/>
              </p:custDataLst>
            </p:nvPr>
          </p:nvSpPr>
          <p:spPr bwMode="auto">
            <a:xfrm>
              <a:off x="1981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0" name="Rectangle 5"/>
            <p:cNvSpPr>
              <a:spLocks noChangeArrowheads="1"/>
            </p:cNvSpPr>
            <p:nvPr>
              <p:custDataLst>
                <p:tags r:id="rId7"/>
              </p:custDataLst>
            </p:nvPr>
          </p:nvSpPr>
          <p:spPr bwMode="auto">
            <a:xfrm>
              <a:off x="2209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1" name="Rectangle 5"/>
            <p:cNvSpPr>
              <a:spLocks noChangeArrowheads="1"/>
            </p:cNvSpPr>
            <p:nvPr>
              <p:custDataLst>
                <p:tags r:id="rId8"/>
              </p:custDataLst>
            </p:nvPr>
          </p:nvSpPr>
          <p:spPr bwMode="auto">
            <a:xfrm>
              <a:off x="2438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2" name="Rectangle 5"/>
            <p:cNvSpPr>
              <a:spLocks noChangeArrowheads="1"/>
            </p:cNvSpPr>
            <p:nvPr>
              <p:custDataLst>
                <p:tags r:id="rId9"/>
              </p:custDataLst>
            </p:nvPr>
          </p:nvSpPr>
          <p:spPr bwMode="auto">
            <a:xfrm>
              <a:off x="2667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3" name="Rectangle 5"/>
            <p:cNvSpPr>
              <a:spLocks noChangeArrowheads="1"/>
            </p:cNvSpPr>
            <p:nvPr>
              <p:custDataLst>
                <p:tags r:id="rId10"/>
              </p:custDataLst>
            </p:nvPr>
          </p:nvSpPr>
          <p:spPr bwMode="auto">
            <a:xfrm>
              <a:off x="2895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4" name="Rectangle 5"/>
            <p:cNvSpPr>
              <a:spLocks noChangeArrowheads="1"/>
            </p:cNvSpPr>
            <p:nvPr>
              <p:custDataLst>
                <p:tags r:id="rId11"/>
              </p:custDataLst>
            </p:nvPr>
          </p:nvSpPr>
          <p:spPr bwMode="auto">
            <a:xfrm>
              <a:off x="3124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5" name="Rectangle 5"/>
            <p:cNvSpPr>
              <a:spLocks noChangeArrowheads="1"/>
            </p:cNvSpPr>
            <p:nvPr>
              <p:custDataLst>
                <p:tags r:id="rId12"/>
              </p:custDataLst>
            </p:nvPr>
          </p:nvSpPr>
          <p:spPr bwMode="auto">
            <a:xfrm>
              <a:off x="3352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6" name="Rectangle 5"/>
            <p:cNvSpPr>
              <a:spLocks noChangeArrowheads="1"/>
            </p:cNvSpPr>
            <p:nvPr>
              <p:custDataLst>
                <p:tags r:id="rId13"/>
              </p:custDataLst>
            </p:nvPr>
          </p:nvSpPr>
          <p:spPr bwMode="auto">
            <a:xfrm>
              <a:off x="3581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7" name="Rectangle 5"/>
            <p:cNvSpPr>
              <a:spLocks noChangeArrowheads="1"/>
            </p:cNvSpPr>
            <p:nvPr>
              <p:custDataLst>
                <p:tags r:id="rId14"/>
              </p:custDataLst>
            </p:nvPr>
          </p:nvSpPr>
          <p:spPr bwMode="auto">
            <a:xfrm>
              <a:off x="3810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8" name="Rectangle 5"/>
            <p:cNvSpPr>
              <a:spLocks noChangeArrowheads="1"/>
            </p:cNvSpPr>
            <p:nvPr>
              <p:custDataLst>
                <p:tags r:id="rId15"/>
              </p:custDataLst>
            </p:nvPr>
          </p:nvSpPr>
          <p:spPr bwMode="auto">
            <a:xfrm>
              <a:off x="4038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9" name="Rectangle 5"/>
            <p:cNvSpPr>
              <a:spLocks noChangeArrowheads="1"/>
            </p:cNvSpPr>
            <p:nvPr>
              <p:custDataLst>
                <p:tags r:id="rId16"/>
              </p:custDataLst>
            </p:nvPr>
          </p:nvSpPr>
          <p:spPr bwMode="auto">
            <a:xfrm>
              <a:off x="4267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0" name="Rectangle 5"/>
            <p:cNvSpPr>
              <a:spLocks noChangeArrowheads="1"/>
            </p:cNvSpPr>
            <p:nvPr>
              <p:custDataLst>
                <p:tags r:id="rId17"/>
              </p:custDataLst>
            </p:nvPr>
          </p:nvSpPr>
          <p:spPr bwMode="auto">
            <a:xfrm>
              <a:off x="4495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1" name="Rectangle 5"/>
            <p:cNvSpPr>
              <a:spLocks noChangeArrowheads="1"/>
            </p:cNvSpPr>
            <p:nvPr>
              <p:custDataLst>
                <p:tags r:id="rId18"/>
              </p:custDataLst>
            </p:nvPr>
          </p:nvSpPr>
          <p:spPr bwMode="auto">
            <a:xfrm>
              <a:off x="4724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2" name="Rectangle 5"/>
            <p:cNvSpPr>
              <a:spLocks noChangeArrowheads="1"/>
            </p:cNvSpPr>
            <p:nvPr>
              <p:custDataLst>
                <p:tags r:id="rId19"/>
              </p:custDataLst>
            </p:nvPr>
          </p:nvSpPr>
          <p:spPr bwMode="auto">
            <a:xfrm>
              <a:off x="4953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3" name="Rectangle 5"/>
            <p:cNvSpPr>
              <a:spLocks noChangeArrowheads="1"/>
            </p:cNvSpPr>
            <p:nvPr>
              <p:custDataLst>
                <p:tags r:id="rId20"/>
              </p:custDataLst>
            </p:nvPr>
          </p:nvSpPr>
          <p:spPr bwMode="auto">
            <a:xfrm>
              <a:off x="5181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4" name="Rectangle 5"/>
            <p:cNvSpPr>
              <a:spLocks noChangeArrowheads="1"/>
            </p:cNvSpPr>
            <p:nvPr>
              <p:custDataLst>
                <p:tags r:id="rId21"/>
              </p:custDataLst>
            </p:nvPr>
          </p:nvSpPr>
          <p:spPr bwMode="auto">
            <a:xfrm>
              <a:off x="5410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5" name="Rectangle 5"/>
            <p:cNvSpPr>
              <a:spLocks noChangeArrowheads="1"/>
            </p:cNvSpPr>
            <p:nvPr>
              <p:custDataLst>
                <p:tags r:id="rId22"/>
              </p:custDataLst>
            </p:nvPr>
          </p:nvSpPr>
          <p:spPr bwMode="auto">
            <a:xfrm>
              <a:off x="5638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6" name="Rectangle 5"/>
            <p:cNvSpPr>
              <a:spLocks noChangeArrowheads="1"/>
            </p:cNvSpPr>
            <p:nvPr>
              <p:custDataLst>
                <p:tags r:id="rId23"/>
              </p:custDataLst>
            </p:nvPr>
          </p:nvSpPr>
          <p:spPr bwMode="auto">
            <a:xfrm>
              <a:off x="5867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7" name="Rectangle 5"/>
            <p:cNvSpPr>
              <a:spLocks noChangeArrowheads="1"/>
            </p:cNvSpPr>
            <p:nvPr>
              <p:custDataLst>
                <p:tags r:id="rId24"/>
              </p:custDataLst>
            </p:nvPr>
          </p:nvSpPr>
          <p:spPr bwMode="auto">
            <a:xfrm>
              <a:off x="6096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8" name="Rectangle 5"/>
            <p:cNvSpPr>
              <a:spLocks noChangeArrowheads="1"/>
            </p:cNvSpPr>
            <p:nvPr>
              <p:custDataLst>
                <p:tags r:id="rId25"/>
              </p:custDataLst>
            </p:nvPr>
          </p:nvSpPr>
          <p:spPr bwMode="auto">
            <a:xfrm>
              <a:off x="6324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9" name="Rectangle 5"/>
            <p:cNvSpPr>
              <a:spLocks noChangeArrowheads="1"/>
            </p:cNvSpPr>
            <p:nvPr>
              <p:custDataLst>
                <p:tags r:id="rId26"/>
              </p:custDataLst>
            </p:nvPr>
          </p:nvSpPr>
          <p:spPr bwMode="auto">
            <a:xfrm>
              <a:off x="6553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0" name="Rectangle 5"/>
            <p:cNvSpPr>
              <a:spLocks noChangeArrowheads="1"/>
            </p:cNvSpPr>
            <p:nvPr>
              <p:custDataLst>
                <p:tags r:id="rId27"/>
              </p:custDataLst>
            </p:nvPr>
          </p:nvSpPr>
          <p:spPr bwMode="auto">
            <a:xfrm>
              <a:off x="6781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1" name="Rectangle 5"/>
            <p:cNvSpPr>
              <a:spLocks noChangeArrowheads="1"/>
            </p:cNvSpPr>
            <p:nvPr>
              <p:custDataLst>
                <p:tags r:id="rId28"/>
              </p:custDataLst>
            </p:nvPr>
          </p:nvSpPr>
          <p:spPr bwMode="auto">
            <a:xfrm>
              <a:off x="7010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2" name="Rectangle 5"/>
            <p:cNvSpPr>
              <a:spLocks noChangeArrowheads="1"/>
            </p:cNvSpPr>
            <p:nvPr>
              <p:custDataLst>
                <p:tags r:id="rId29"/>
              </p:custDataLst>
            </p:nvPr>
          </p:nvSpPr>
          <p:spPr bwMode="auto">
            <a:xfrm>
              <a:off x="7239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3" name="Rectangle 5"/>
            <p:cNvSpPr>
              <a:spLocks noChangeArrowheads="1"/>
            </p:cNvSpPr>
            <p:nvPr>
              <p:custDataLst>
                <p:tags r:id="rId30"/>
              </p:custDataLst>
            </p:nvPr>
          </p:nvSpPr>
          <p:spPr bwMode="auto">
            <a:xfrm>
              <a:off x="7467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4" name="Rectangle 5"/>
            <p:cNvSpPr>
              <a:spLocks noChangeArrowheads="1"/>
            </p:cNvSpPr>
            <p:nvPr>
              <p:custDataLst>
                <p:tags r:id="rId31"/>
              </p:custDataLst>
            </p:nvPr>
          </p:nvSpPr>
          <p:spPr bwMode="auto">
            <a:xfrm>
              <a:off x="7696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5" name="Rectangle 5"/>
            <p:cNvSpPr>
              <a:spLocks noChangeArrowheads="1"/>
            </p:cNvSpPr>
            <p:nvPr>
              <p:custDataLst>
                <p:tags r:id="rId32"/>
              </p:custDataLst>
            </p:nvPr>
          </p:nvSpPr>
          <p:spPr bwMode="auto">
            <a:xfrm>
              <a:off x="7924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6" name="Left Brace 45"/>
            <p:cNvSpPr/>
            <p:nvPr/>
          </p:nvSpPr>
          <p:spPr bwMode="auto">
            <a:xfrm rot="16200000">
              <a:off x="2476500" y="190500"/>
              <a:ext cx="304800" cy="35814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7" name="Left Brace 46"/>
            <p:cNvSpPr/>
            <p:nvPr/>
          </p:nvSpPr>
          <p:spPr bwMode="auto">
            <a:xfrm rot="16200000">
              <a:off x="1562101" y="1028700"/>
              <a:ext cx="304800" cy="17526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8" name="Left Brace 47"/>
            <p:cNvSpPr/>
            <p:nvPr/>
          </p:nvSpPr>
          <p:spPr bwMode="auto">
            <a:xfrm rot="16200000">
              <a:off x="1104900" y="1409700"/>
              <a:ext cx="304800" cy="8382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27105</TotalTime>
  <Words>1630</Words>
  <Application>Microsoft Office PowerPoint</Application>
  <PresentationFormat>On-screen Show (4:3)</PresentationFormat>
  <Paragraphs>302</Paragraphs>
  <Slides>19</Slides>
  <Notes>16</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Origin</vt:lpstr>
      <vt:lpstr>CSE332: Data Abstractions  Lecture 26: Amortized Analysis</vt:lpstr>
      <vt:lpstr>Amortized Analysis </vt:lpstr>
      <vt:lpstr>Amortized Analysis </vt:lpstr>
      <vt:lpstr>Amortized Complexity</vt:lpstr>
      <vt:lpstr>Amortized Complexity</vt:lpstr>
      <vt:lpstr>Amortized != Average Case</vt:lpstr>
      <vt:lpstr>Amortized != Average Case Example</vt:lpstr>
      <vt:lpstr>Example #1: Resizing stack</vt:lpstr>
      <vt:lpstr>Amount of copying</vt:lpstr>
      <vt:lpstr>Why doubling? Other approaches</vt:lpstr>
      <vt:lpstr>Example #2: Queue with two stacks</vt:lpstr>
      <vt:lpstr>Example #2: Queue with two stacks</vt:lpstr>
      <vt:lpstr>Example #2: Queue with two stacks</vt:lpstr>
      <vt:lpstr>Example #2: Queue with two stacks</vt:lpstr>
      <vt:lpstr>Example #2: Queue with two stacks</vt:lpstr>
      <vt:lpstr>Analysis</vt:lpstr>
      <vt:lpstr>Amortized bounds are not limited to array-based data structures</vt:lpstr>
      <vt:lpstr>Amortized useful?</vt:lpstr>
      <vt:lpstr>Not always so simple</vt:lpstr>
    </vt:vector>
  </TitlesOfParts>
  <Company>UW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Programming Languages &amp;  Software Engineering</dc:title>
  <dc:creator>Dan Grossman</dc:creator>
  <cp:lastModifiedBy>x</cp:lastModifiedBy>
  <cp:revision>1339</cp:revision>
  <dcterms:created xsi:type="dcterms:W3CDTF">2009-03-13T20:43:19Z</dcterms:created>
  <dcterms:modified xsi:type="dcterms:W3CDTF">2010-08-13T19:07:17Z</dcterms:modified>
</cp:coreProperties>
</file>