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90" r:id="rId3"/>
    <p:sldId id="367" r:id="rId4"/>
    <p:sldId id="372" r:id="rId5"/>
    <p:sldId id="391" r:id="rId6"/>
    <p:sldId id="373" r:id="rId7"/>
    <p:sldId id="374" r:id="rId8"/>
    <p:sldId id="375" r:id="rId9"/>
    <p:sldId id="376" r:id="rId10"/>
    <p:sldId id="378" r:id="rId11"/>
    <p:sldId id="377" r:id="rId12"/>
    <p:sldId id="381" r:id="rId13"/>
    <p:sldId id="383" r:id="rId14"/>
    <p:sldId id="384" r:id="rId15"/>
    <p:sldId id="392" r:id="rId16"/>
    <p:sldId id="386" r:id="rId17"/>
    <p:sldId id="387" r:id="rId18"/>
    <p:sldId id="388" r:id="rId19"/>
    <p:sldId id="389" r:id="rId20"/>
    <p:sldId id="382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3" autoAdjust="0"/>
    <p:restoredTop sz="94660"/>
  </p:normalViewPr>
  <p:slideViewPr>
    <p:cSldViewPr>
      <p:cViewPr varScale="1">
        <p:scale>
          <a:sx n="88" d="100"/>
          <a:sy n="88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8/9/2010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133600"/>
            <a:ext cx="83058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25: Deadlocks and Additional Concurrency Issues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problems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Problem #1: Deadlock potential if two threads try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dirty="0" smtClean="0"/>
              <a:t> in opposite directions, just like in the bank-account first example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Problem #2: The lock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/>
              <a:t> is not held between calls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sb.getChars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/>
              <a:t> could get longer</a:t>
            </a:r>
          </a:p>
          <a:p>
            <a:pPr lvl="1"/>
            <a:r>
              <a:rPr lang="en-US" dirty="0" smtClean="0"/>
              <a:t>Would 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dirty="0" smtClean="0"/>
              <a:t> to throw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ArrayBoundsException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Not easy to fix both problems without extra copying:</a:t>
            </a:r>
          </a:p>
          <a:p>
            <a:pPr lvl="1"/>
            <a:r>
              <a:rPr lang="en-US" dirty="0" smtClean="0"/>
              <a:t>Do not want unique ids on every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Do not want one lock for 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US" dirty="0" smtClean="0"/>
              <a:t> objects</a:t>
            </a:r>
          </a:p>
          <a:p>
            <a:pPr lvl="1">
              <a:buNone/>
            </a:pP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Code like account-transfer and string-buffer append are difficult to deal with for reasons of deadlock</a:t>
            </a:r>
          </a:p>
          <a:p>
            <a:endParaRPr lang="en-US" dirty="0" smtClean="0"/>
          </a:p>
          <a:p>
            <a:r>
              <a:rPr lang="en-US" dirty="0" smtClean="0"/>
              <a:t>Easier case: different types of objects </a:t>
            </a:r>
          </a:p>
          <a:p>
            <a:pPr lvl="1"/>
            <a:r>
              <a:rPr lang="en-US" dirty="0" smtClean="0"/>
              <a:t>Can document a fixed order among types</a:t>
            </a:r>
          </a:p>
          <a:p>
            <a:pPr lvl="1"/>
            <a:r>
              <a:rPr lang="en-US" dirty="0" smtClean="0"/>
              <a:t>Example: “When moving an item from the </a:t>
            </a:r>
            <a:r>
              <a:rPr lang="en-US" dirty="0" err="1" smtClean="0"/>
              <a:t>hashtable</a:t>
            </a:r>
            <a:r>
              <a:rPr lang="en-US" dirty="0" smtClean="0"/>
              <a:t> to the work queue, never try to acquire the queue lock while holding the </a:t>
            </a:r>
            <a:r>
              <a:rPr lang="en-US" dirty="0" err="1" smtClean="0"/>
              <a:t>hashtable</a:t>
            </a:r>
            <a:r>
              <a:rPr lang="en-US" dirty="0" smtClean="0"/>
              <a:t> lock”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Easier case: objects are in an acyclic structure</a:t>
            </a:r>
          </a:p>
          <a:p>
            <a:pPr lvl="1"/>
            <a:r>
              <a:rPr lang="en-US" dirty="0" smtClean="0"/>
              <a:t>Can use the data structure to determine a fixed order</a:t>
            </a:r>
          </a:p>
          <a:p>
            <a:pPr lvl="1"/>
            <a:r>
              <a:rPr lang="en-US" dirty="0" smtClean="0"/>
              <a:t>Example: “If holding a tree node’s lock, do not acquire other tree nodes’ locks unless they are children in the tree”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memory-model issues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76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Tricky and </a:t>
            </a:r>
            <a:r>
              <a:rPr lang="en-US" i="1" dirty="0" smtClean="0">
                <a:solidFill>
                  <a:schemeClr val="accent2"/>
                </a:solidFill>
              </a:rPr>
              <a:t>surprisingly wrong</a:t>
            </a:r>
            <a:r>
              <a:rPr lang="en-US" dirty="0" smtClean="0"/>
              <a:t> unsynchronized concurrent code; the assert below </a:t>
            </a:r>
            <a:r>
              <a:rPr lang="en-US" i="1" dirty="0" smtClean="0"/>
              <a:t>should</a:t>
            </a:r>
            <a:r>
              <a:rPr lang="en-US" dirty="0" smtClean="0"/>
              <a:t> never be capable of failing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057400"/>
            <a:ext cx="3429000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x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y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yy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xx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(xx &gt;= </a:t>
            </a:r>
            <a:r>
              <a:rPr lang="en-US" sz="2000" kern="0" dirty="0" err="1" smtClean="0">
                <a:latin typeface="Courier New" pitchFamily="49" charset="0"/>
              </a:rPr>
              <a:t>yy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267200" y="2209800"/>
            <a:ext cx="4724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It </a:t>
            </a:r>
            <a:r>
              <a:rPr lang="en-US" sz="2000" b="0" i="1" kern="0" dirty="0" smtClean="0">
                <a:latin typeface="+mn-lt"/>
              </a:rPr>
              <a:t>seems</a:t>
            </a:r>
            <a:r>
              <a:rPr lang="en-US" sz="2000" b="0" kern="0" dirty="0" smtClean="0">
                <a:latin typeface="+mn-lt"/>
              </a:rPr>
              <a:t> like it could never fail, despite how it </a:t>
            </a:r>
            <a:r>
              <a:rPr lang="en-US" sz="2000" b="0" kern="0" dirty="0" smtClean="0">
                <a:latin typeface="+mn-lt"/>
              </a:rPr>
              <a:t>interleaves: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x and y are initialized to 0 when the object is constructed; no </a:t>
            </a:r>
            <a:r>
              <a:rPr lang="en-US" sz="2000" b="0" kern="0" dirty="0" smtClean="0">
                <a:latin typeface="+mn-lt"/>
              </a:rPr>
              <a:t>concurrent on the object </a:t>
            </a:r>
            <a:r>
              <a:rPr lang="en-US" sz="2000" b="0" kern="0" dirty="0" smtClean="0">
                <a:latin typeface="+mn-lt"/>
              </a:rPr>
              <a:t>possible there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x and y can only change when f() is called; first x changes, then y changes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g() get’s </a:t>
            </a:r>
            <a:r>
              <a:rPr lang="en-US" sz="2000" b="0" kern="0" dirty="0" err="1" smtClean="0">
                <a:latin typeface="+mn-lt"/>
              </a:rPr>
              <a:t>y’s</a:t>
            </a:r>
            <a:r>
              <a:rPr lang="en-US" sz="2000" b="0" kern="0" dirty="0" smtClean="0">
                <a:latin typeface="+mn-lt"/>
              </a:rPr>
              <a:t> value, then </a:t>
            </a:r>
            <a:r>
              <a:rPr lang="en-US" sz="2000" b="0" kern="0" dirty="0" err="1" smtClean="0">
                <a:latin typeface="+mn-lt"/>
              </a:rPr>
              <a:t>x’s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For the assert to fail, </a:t>
            </a:r>
            <a:r>
              <a:rPr lang="en-US" sz="2000" b="0" kern="0" dirty="0" err="1" smtClean="0">
                <a:latin typeface="+mn-lt"/>
              </a:rPr>
              <a:t>yy’s</a:t>
            </a:r>
            <a:r>
              <a:rPr lang="en-US" sz="2000" b="0" kern="0" dirty="0" smtClean="0">
                <a:latin typeface="+mn-lt"/>
              </a:rPr>
              <a:t> value needs to be greater than </a:t>
            </a:r>
            <a:r>
              <a:rPr lang="en-US" sz="2000" b="0" kern="0" dirty="0" err="1" smtClean="0">
                <a:latin typeface="+mn-lt"/>
              </a:rPr>
              <a:t>xx’s</a:t>
            </a:r>
            <a:endParaRPr lang="en-US" sz="2000" b="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Interleavings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3505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There is no interleaving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where the assertion fails</a:t>
            </a:r>
          </a:p>
          <a:p>
            <a:pPr lvl="1"/>
            <a:r>
              <a:rPr lang="en-US" dirty="0" smtClean="0"/>
              <a:t>Proof #1: Exhaustively consider all possible orderings of access to shared memory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Proof #2: Assume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!(xx&gt;=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;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xx==0</a:t>
            </a:r>
            <a:endParaRPr lang="en-US" dirty="0" smtClean="0"/>
          </a:p>
          <a:p>
            <a:pPr lvl="2"/>
            <a:r>
              <a:rPr lang="en-US" dirty="0" smtClean="0"/>
              <a:t>But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==1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=y</a:t>
            </a:r>
            <a:r>
              <a:rPr lang="en-US" dirty="0" smtClean="0"/>
              <a:t> happened after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y=1</a:t>
            </a:r>
          </a:p>
          <a:p>
            <a:pPr lvl="2"/>
            <a:r>
              <a:rPr lang="en-US" dirty="0" smtClean="0"/>
              <a:t>Since programs execute in order,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xx=x</a:t>
            </a:r>
            <a:r>
              <a:rPr lang="en-US" dirty="0" smtClean="0"/>
              <a:t> happened after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x=1</a:t>
            </a:r>
            <a:r>
              <a:rPr lang="en-US" dirty="0" smtClean="0"/>
              <a:t> happened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y=1</a:t>
            </a:r>
            <a:endParaRPr lang="en-US" dirty="0" smtClean="0"/>
          </a:p>
          <a:p>
            <a:pPr lvl="2"/>
            <a:r>
              <a:rPr lang="en-US" dirty="0" smtClean="0"/>
              <a:t>So by transitivity,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xx==1</a:t>
            </a:r>
            <a:r>
              <a:rPr lang="en-US" dirty="0" smtClean="0"/>
              <a:t>.  Contradiction.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133600" y="4724400"/>
            <a:ext cx="5239340" cy="2000310"/>
            <a:chOff x="2133600" y="4724400"/>
            <a:chExt cx="5239340" cy="2000310"/>
          </a:xfrm>
        </p:grpSpPr>
        <p:sp>
          <p:nvSpPr>
            <p:cNvPr id="8" name="Rectangle 2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91340" y="5200710"/>
              <a:ext cx="1371600" cy="1066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lvl="0" indent="-342900">
                <a:lnSpc>
                  <a:spcPts val="20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x = 1;</a:t>
              </a:r>
            </a:p>
            <a:p>
              <a:pPr marL="342900" lvl="0" indent="-342900">
                <a:lnSpc>
                  <a:spcPts val="20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20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y = 1;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kern="0" dirty="0" smtClean="0">
                <a:solidFill>
                  <a:schemeClr val="accent2"/>
                </a:solidFill>
                <a:latin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kern="0" dirty="0" smtClean="0">
                <a:solidFill>
                  <a:schemeClr val="accent2"/>
                </a:solidFill>
                <a:latin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kern="0" dirty="0" smtClean="0">
                <a:solidFill>
                  <a:schemeClr val="accent2"/>
                </a:solidFill>
                <a:latin typeface="Courier New" pitchFamily="49" charset="0"/>
              </a:endParaRPr>
            </a:p>
          </p:txBody>
        </p:sp>
        <p:sp>
          <p:nvSpPr>
            <p:cNvPr id="9" name="Rectangle 2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53540" y="5199916"/>
              <a:ext cx="2819400" cy="152479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err="1" smtClean="0">
                  <a:solidFill>
                    <a:srgbClr val="119F33"/>
                  </a:solidFill>
                  <a:latin typeface="Courier New" pitchFamily="49" charset="0"/>
                </a:rPr>
                <a:t>yy</a:t>
              </a:r>
              <a:r>
                <a:rPr lang="en-US" sz="2000" kern="0" dirty="0" smtClean="0">
                  <a:latin typeface="Courier New" pitchFamily="49" charset="0"/>
                </a:rPr>
                <a:t> = y;</a:t>
              </a:r>
            </a:p>
            <a:p>
              <a:pPr marL="34290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xx</a:t>
              </a:r>
              <a:r>
                <a:rPr lang="en-US" sz="2000" kern="0" dirty="0" smtClean="0">
                  <a:latin typeface="Courier New" pitchFamily="49" charset="0"/>
                </a:rPr>
                <a:t> = x;</a:t>
              </a:r>
            </a:p>
            <a:p>
              <a:pPr marL="34290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assert</a:t>
              </a:r>
              <a:r>
                <a:rPr lang="en-US" sz="2000" kern="0" dirty="0" smtClean="0">
                  <a:latin typeface="Courier New" pitchFamily="49" charset="0"/>
                </a:rPr>
                <a:t>(xx &gt;= </a:t>
              </a:r>
              <a:r>
                <a:rPr lang="en-US" sz="2000" kern="0" dirty="0" err="1" smtClean="0">
                  <a:latin typeface="Courier New" pitchFamily="49" charset="0"/>
                </a:rPr>
                <a:t>yy</a:t>
              </a:r>
              <a:r>
                <a:rPr lang="en-US" sz="2000" kern="0" dirty="0" smtClean="0">
                  <a:latin typeface="Courier New" pitchFamily="49" charset="0"/>
                </a:rPr>
                <a:t>);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33600" y="4724400"/>
              <a:ext cx="1505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Thread 1: 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f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10741" y="4724400"/>
              <a:ext cx="1905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Thread 2: 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g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rot="10800000" flipV="1">
              <a:off x="3181940" y="5429310"/>
              <a:ext cx="1371600" cy="838200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1905000" y="2209800"/>
            <a:ext cx="5200060" cy="972284"/>
            <a:chOff x="2286000" y="4647406"/>
            <a:chExt cx="5200060" cy="972284"/>
          </a:xfrm>
        </p:grpSpPr>
        <p:sp>
          <p:nvSpPr>
            <p:cNvPr id="11" name="Rectangle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286000" y="4648200"/>
              <a:ext cx="1313860" cy="74289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lvl="0" indent="-342900">
                <a:lnSpc>
                  <a:spcPts val="20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x = 1;</a:t>
              </a:r>
            </a:p>
            <a:p>
              <a:pPr marL="342900" lvl="0" indent="-342900">
                <a:lnSpc>
                  <a:spcPts val="20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y = 1;</a:t>
              </a:r>
              <a:endParaRPr lang="en-US" sz="2000" kern="0" dirty="0" smtClean="0">
                <a:solidFill>
                  <a:schemeClr val="accent2"/>
                </a:solidFill>
                <a:latin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kern="0" dirty="0" smtClean="0">
                <a:solidFill>
                  <a:schemeClr val="accent2"/>
                </a:solidFill>
                <a:latin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kern="0" dirty="0" smtClean="0">
                <a:solidFill>
                  <a:schemeClr val="accent2"/>
                </a:solidFill>
                <a:latin typeface="Courier New" pitchFamily="49" charset="0"/>
              </a:endParaRPr>
            </a:p>
          </p:txBody>
        </p:sp>
        <p:sp>
          <p:nvSpPr>
            <p:cNvPr id="12" name="Rectangle 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648200" y="4647406"/>
              <a:ext cx="2837860" cy="97228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err="1" smtClean="0">
                  <a:solidFill>
                    <a:srgbClr val="119F33"/>
                  </a:solidFill>
                  <a:latin typeface="Courier New" pitchFamily="49" charset="0"/>
                </a:rPr>
                <a:t>yy</a:t>
              </a:r>
              <a:r>
                <a:rPr lang="en-US" sz="2000" kern="0" dirty="0" smtClean="0">
                  <a:latin typeface="Courier New" pitchFamily="49" charset="0"/>
                </a:rPr>
                <a:t> = y;</a:t>
              </a:r>
            </a:p>
            <a:p>
              <a:pPr marL="34290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xx</a:t>
              </a:r>
              <a:r>
                <a:rPr lang="en-US" sz="2000" kern="0" dirty="0" smtClean="0">
                  <a:latin typeface="Courier New" pitchFamily="49" charset="0"/>
                </a:rPr>
                <a:t> = x;</a:t>
              </a:r>
            </a:p>
            <a:p>
              <a:pPr marL="34290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assert</a:t>
              </a:r>
              <a:r>
                <a:rPr lang="en-US" sz="2000" kern="0" dirty="0" smtClean="0">
                  <a:latin typeface="Courier New" pitchFamily="49" charset="0"/>
                </a:rPr>
                <a:t>(xx &gt;= </a:t>
              </a:r>
              <a:r>
                <a:rPr lang="en-US" sz="2000" kern="0" dirty="0" err="1" smtClean="0">
                  <a:latin typeface="Courier New" pitchFamily="49" charset="0"/>
                </a:rPr>
                <a:t>yy</a:t>
              </a:r>
              <a:r>
                <a:rPr lang="en-US" sz="2000" kern="0" dirty="0" smtClean="0">
                  <a:latin typeface="Courier New" pitchFamily="49" charset="0"/>
                </a:rPr>
                <a:t>);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52400" y="49530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For </a:t>
            </a:r>
            <a:r>
              <a:rPr lang="en-US" sz="1800" dirty="0" err="1" smtClean="0"/>
              <a:t>yy</a:t>
            </a:r>
            <a:r>
              <a:rPr lang="en-US" sz="1800" dirty="0" smtClean="0"/>
              <a:t>=1, the </a:t>
            </a:r>
            <a:r>
              <a:rPr lang="en-US" sz="1800" dirty="0" err="1" smtClean="0"/>
              <a:t>yy</a:t>
            </a:r>
            <a:r>
              <a:rPr lang="en-US" sz="1800" dirty="0" smtClean="0"/>
              <a:t> assignment must happen </a:t>
            </a:r>
            <a:r>
              <a:rPr lang="en-US" sz="1800" i="1" dirty="0" smtClean="0"/>
              <a:t>after</a:t>
            </a:r>
            <a:r>
              <a:rPr lang="en-US" sz="1800" dirty="0" smtClean="0"/>
              <a:t> the y assignment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 =&gt; Wrong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3058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However, the code has a </a:t>
            </a:r>
            <a:r>
              <a:rPr lang="en-US" i="1" dirty="0" smtClean="0"/>
              <a:t>data race</a:t>
            </a:r>
          </a:p>
          <a:p>
            <a:pPr lvl="1"/>
            <a:r>
              <a:rPr lang="en-US" dirty="0" smtClean="0"/>
              <a:t>Two actually; potentially simultaneous access to x &amp; y</a:t>
            </a:r>
          </a:p>
          <a:p>
            <a:pPr lvl="1"/>
            <a:r>
              <a:rPr lang="en-US" dirty="0" smtClean="0"/>
              <a:t>Recall: data race = unsynchronized read/write or write/write of same </a:t>
            </a:r>
            <a:r>
              <a:rPr lang="en-US" dirty="0" smtClean="0"/>
              <a:t>location = bad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your code has data races, you can’t reason about it with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pPr lvl="1"/>
            <a:r>
              <a:rPr lang="en-US" dirty="0" smtClean="0"/>
              <a:t>Even if there are no possible bad interleaving, </a:t>
            </a:r>
            <a:r>
              <a:rPr lang="en-US" i="1" dirty="0" smtClean="0"/>
              <a:t>your program can still </a:t>
            </a:r>
            <a:r>
              <a:rPr lang="en-US" i="1" dirty="0" smtClean="0"/>
              <a:t>break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 =&gt; Wrong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8305800" cy="50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How?!?</a:t>
            </a:r>
          </a:p>
          <a:p>
            <a:pPr lvl="1"/>
            <a:r>
              <a:rPr lang="en-US" dirty="0" smtClean="0"/>
              <a:t>Optimizations do weird things:</a:t>
            </a:r>
          </a:p>
          <a:p>
            <a:pPr lvl="2"/>
            <a:r>
              <a:rPr lang="en-US" dirty="0" smtClean="0"/>
              <a:t>Reorder instructions</a:t>
            </a:r>
          </a:p>
          <a:p>
            <a:pPr lvl="2"/>
            <a:r>
              <a:rPr lang="en-US" dirty="0" smtClean="0"/>
              <a:t>Maintain thread-local copies of shared memory, and don’t update them immediately when changed</a:t>
            </a:r>
          </a:p>
          <a:p>
            <a:pPr lvl="2"/>
            <a:r>
              <a:rPr lang="en-US" dirty="0" smtClean="0"/>
              <a:t>Optimizations occur both in compiler and hardware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Why?!?</a:t>
            </a:r>
          </a:p>
          <a:p>
            <a:pPr lvl="1"/>
            <a:r>
              <a:rPr lang="en-US" dirty="0" smtClean="0"/>
              <a:t>In a word, ‘speed’</a:t>
            </a:r>
          </a:p>
          <a:p>
            <a:pPr lvl="1"/>
            <a:r>
              <a:rPr lang="en-US" dirty="0" smtClean="0"/>
              <a:t>Can get great time savings this way; otherwise would sacrifice these to support the questionable practice of data races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Will </a:t>
            </a:r>
            <a:r>
              <a:rPr lang="en-US" sz="2600" i="1" dirty="0" smtClean="0">
                <a:solidFill>
                  <a:schemeClr val="tx1"/>
                </a:solidFill>
              </a:rPr>
              <a:t>not</a:t>
            </a:r>
            <a:r>
              <a:rPr lang="en-US" sz="2600" dirty="0" smtClean="0">
                <a:solidFill>
                  <a:schemeClr val="tx1"/>
                </a:solidFill>
              </a:rPr>
              <a:t> rearrange </a:t>
            </a:r>
            <a:r>
              <a:rPr lang="en-US" sz="2600" dirty="0" err="1" smtClean="0">
                <a:solidFill>
                  <a:schemeClr val="tx1"/>
                </a:solidFill>
              </a:rPr>
              <a:t>insturctions</a:t>
            </a:r>
            <a:r>
              <a:rPr lang="en-US" sz="2600" dirty="0" smtClean="0">
                <a:solidFill>
                  <a:schemeClr val="tx1"/>
                </a:solidFill>
              </a:rPr>
              <a:t> when sequential dependencies come into play; ex: </a:t>
            </a:r>
            <a:r>
              <a:rPr lang="en-US" sz="2600" kern="0" dirty="0" smtClean="0">
                <a:solidFill>
                  <a:schemeClr val="tx1"/>
                </a:solidFill>
              </a:rPr>
              <a:t>Consider: </a:t>
            </a:r>
            <a:r>
              <a:rPr lang="en-US" sz="26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x=17; y=x</a:t>
            </a:r>
            <a:r>
              <a:rPr lang="en-US" sz="26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r>
              <a:rPr lang="en-US" dirty="0" smtClean="0"/>
              <a:t>Regarding updating of shared-memory between threads, there are ways to force </a:t>
            </a:r>
            <a:r>
              <a:rPr lang="en-US" dirty="0" smtClean="0"/>
              <a:t>updates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grand compromise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The compiler/hardware will never perform a memory reordering that affects the result of a single-threaded program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compiler/hardware will never perform a memory reordering that affects the result of a </a:t>
            </a:r>
            <a:r>
              <a:rPr lang="en-US" dirty="0" smtClean="0">
                <a:solidFill>
                  <a:schemeClr val="accent2"/>
                </a:solidFill>
              </a:rPr>
              <a:t>data-race-free</a:t>
            </a:r>
            <a:r>
              <a:rPr lang="en-US" dirty="0" smtClean="0"/>
              <a:t> multi-threaded program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So: If no interleaving of your program has a data race, then you can </a:t>
            </a:r>
            <a:r>
              <a:rPr lang="en-US" i="1" dirty="0" smtClean="0">
                <a:solidFill>
                  <a:srgbClr val="FF0000"/>
                </a:solidFill>
              </a:rPr>
              <a:t>forget about all this reordering nonsense</a:t>
            </a:r>
            <a:r>
              <a:rPr lang="en-US" i="1" dirty="0" smtClean="0"/>
              <a:t>:</a:t>
            </a:r>
            <a:r>
              <a:rPr lang="en-US" dirty="0" smtClean="0"/>
              <a:t> the result will be equivalent to some interleaving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Your job: Avoid data </a:t>
            </a:r>
            <a:r>
              <a:rPr lang="en-US" dirty="0" smtClean="0"/>
              <a:t>races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Compiler/hardware job: Give interleaving (illusion) </a:t>
            </a:r>
            <a:r>
              <a:rPr lang="en-US" i="1" dirty="0" smtClean="0"/>
              <a:t>if you do your job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dirty="0" smtClean="0"/>
              <a:t>Fixing our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144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Naturally, we can use synchronization to avoid data races</a:t>
            </a:r>
          </a:p>
          <a:p>
            <a:pPr lvl="1"/>
            <a:r>
              <a:rPr lang="en-US" dirty="0" smtClean="0"/>
              <a:t>Correct ordering now guaranteed because no data </a:t>
            </a:r>
            <a:r>
              <a:rPr lang="en-US" dirty="0" smtClean="0"/>
              <a:t>races</a:t>
            </a:r>
          </a:p>
          <a:p>
            <a:pPr lvl="2"/>
            <a:r>
              <a:rPr lang="en-US" dirty="0" smtClean="0"/>
              <a:t>Compiler knows it’s not allowed to reorder these in strange ways</a:t>
            </a:r>
            <a:endParaRPr lang="en-US" dirty="0" smtClean="0"/>
          </a:p>
          <a:p>
            <a:pPr lvl="1"/>
            <a:r>
              <a:rPr lang="en-US" dirty="0" smtClean="0"/>
              <a:t>Now the assertion can’t fail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667000"/>
            <a:ext cx="60960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x = 1;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y = 1;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yy,xx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</a:t>
            </a:r>
            <a:r>
              <a:rPr lang="en-US" sz="2000" kern="0" dirty="0" err="1" smtClean="0">
                <a:latin typeface="Courier New" pitchFamily="49" charset="0"/>
              </a:rPr>
              <a:t>yy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y;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</a:t>
            </a:r>
            <a:r>
              <a:rPr lang="en-US" sz="2000" kern="0" dirty="0" smtClean="0">
                <a:latin typeface="Courier New" pitchFamily="49" charset="0"/>
              </a:rPr>
              <a:t>xx </a:t>
            </a:r>
            <a:r>
              <a:rPr lang="en-US" sz="2000" kern="0" dirty="0" smtClean="0">
                <a:latin typeface="Courier New" pitchFamily="49" charset="0"/>
              </a:rPr>
              <a:t>= x; }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(xx </a:t>
            </a:r>
            <a:r>
              <a:rPr lang="en-US" sz="2000" kern="0" dirty="0" smtClean="0">
                <a:latin typeface="Courier New" pitchFamily="49" charset="0"/>
              </a:rPr>
              <a:t>&gt;= </a:t>
            </a:r>
            <a:r>
              <a:rPr lang="en-US" sz="2000" kern="0" dirty="0" err="1" smtClean="0">
                <a:latin typeface="Courier New" pitchFamily="49" charset="0"/>
              </a:rPr>
              <a:t>yy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A second </a:t>
            </a:r>
            <a:r>
              <a:rPr lang="en-US" dirty="0" smtClean="0"/>
              <a:t>fix: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7772400" cy="2971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Java has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US" dirty="0" smtClean="0"/>
              <a:t> fields: accesses don’t count as data races </a:t>
            </a:r>
          </a:p>
          <a:p>
            <a:pPr lvl="1"/>
            <a:r>
              <a:rPr lang="en-US" dirty="0" smtClean="0"/>
              <a:t>Accesses will be ordered correctly</a:t>
            </a:r>
          </a:p>
          <a:p>
            <a:pPr lvl="1"/>
            <a:r>
              <a:rPr lang="en-US" dirty="0" smtClean="0"/>
              <a:t>Updates shared </a:t>
            </a:r>
            <a:r>
              <a:rPr lang="en-US" dirty="0" smtClean="0"/>
              <a:t>correctly between </a:t>
            </a:r>
            <a:r>
              <a:rPr lang="en-US" dirty="0" smtClean="0"/>
              <a:t>threads</a:t>
            </a:r>
          </a:p>
          <a:p>
            <a:r>
              <a:rPr lang="en-US" dirty="0" smtClean="0"/>
              <a:t>Implementation: slower than regular fields, faster than locks</a:t>
            </a:r>
          </a:p>
          <a:p>
            <a:r>
              <a:rPr lang="en-US" dirty="0" smtClean="0"/>
              <a:t>Really for experts: generally avoid </a:t>
            </a:r>
            <a:r>
              <a:rPr lang="en-US" dirty="0" smtClean="0"/>
              <a:t>using it; </a:t>
            </a:r>
            <a:r>
              <a:rPr lang="en-US" dirty="0" smtClean="0"/>
              <a:t>use standard libraries </a:t>
            </a:r>
            <a:r>
              <a:rPr lang="en-US" dirty="0" smtClean="0"/>
              <a:t>instead</a:t>
            </a:r>
            <a:endParaRPr lang="en-US" dirty="0" smtClean="0"/>
          </a:p>
          <a:p>
            <a:r>
              <a:rPr lang="en-US" dirty="0" smtClean="0"/>
              <a:t>If you do plan to use </a:t>
            </a:r>
            <a:br>
              <a:rPr lang="en-US" dirty="0" smtClean="0"/>
            </a:b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US" dirty="0" smtClean="0"/>
              <a:t>, look up Java’s </a:t>
            </a:r>
            <a:br>
              <a:rPr lang="en-US" dirty="0" smtClean="0"/>
            </a:br>
            <a:r>
              <a:rPr lang="en-US" dirty="0" smtClean="0"/>
              <a:t>documentation of it first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19600" y="2743200"/>
            <a:ext cx="47244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 volatile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 volatile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= 1;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y = 1;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yy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y;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x;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(xx </a:t>
            </a:r>
            <a:r>
              <a:rPr lang="en-US" sz="2000" kern="0" dirty="0" smtClean="0">
                <a:latin typeface="Courier New" pitchFamily="49" charset="0"/>
              </a:rPr>
              <a:t>&gt;= </a:t>
            </a:r>
            <a:r>
              <a:rPr lang="en-US" sz="2000" kern="0" dirty="0" err="1" smtClean="0">
                <a:latin typeface="Courier New" pitchFamily="49" charset="0"/>
              </a:rPr>
              <a:t>yy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that’s wrong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77724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Here is a more realistic example of code </a:t>
            </a:r>
            <a:r>
              <a:rPr lang="en-US" dirty="0" smtClean="0"/>
              <a:t>that’s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Realistic because </a:t>
            </a:r>
            <a:r>
              <a:rPr lang="en-US" i="1" dirty="0" smtClean="0"/>
              <a:t>I wrote it</a:t>
            </a:r>
            <a:r>
              <a:rPr lang="en-US" dirty="0" smtClean="0"/>
              <a:t>, and not with the intention of it being wrong…</a:t>
            </a:r>
          </a:p>
          <a:p>
            <a:pPr lvl="1"/>
            <a:r>
              <a:rPr lang="en-US" dirty="0" smtClean="0"/>
              <a:t>Data race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stop</a:t>
            </a:r>
            <a:r>
              <a:rPr lang="en-US" dirty="0" smtClean="0"/>
              <a:t>; change made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stop</a:t>
            </a:r>
            <a:r>
              <a:rPr lang="en-US" dirty="0" smtClean="0"/>
              <a:t> in one thread not guaranteed to be updated to others (for reasons of optimization)</a:t>
            </a:r>
          </a:p>
          <a:p>
            <a:pPr lvl="1"/>
            <a:r>
              <a:rPr lang="en-US" dirty="0" smtClean="0"/>
              <a:t>No </a:t>
            </a:r>
            <a:r>
              <a:rPr lang="en-US" i="1" dirty="0" smtClean="0"/>
              <a:t>guarantee</a:t>
            </a:r>
            <a:r>
              <a:rPr lang="en-US" dirty="0" smtClean="0"/>
              <a:t> Thread 2 will </a:t>
            </a:r>
            <a:r>
              <a:rPr lang="en-US" i="1" dirty="0" smtClean="0"/>
              <a:t>ever</a:t>
            </a:r>
            <a:r>
              <a:rPr lang="en-US" dirty="0" smtClean="0"/>
              <a:t> stop; even after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stop=true</a:t>
            </a:r>
            <a:r>
              <a:rPr lang="en-US" dirty="0" smtClean="0">
                <a:cs typeface="Courier New" pitchFamily="49" charset="0"/>
              </a:rPr>
              <a:t> in Thread 1</a:t>
            </a:r>
            <a:endParaRPr lang="en-US" dirty="0" smtClean="0"/>
          </a:p>
          <a:p>
            <a:pPr lvl="1"/>
            <a:r>
              <a:rPr lang="en-US" dirty="0" smtClean="0"/>
              <a:t>Would “probably work” despite being </a:t>
            </a:r>
            <a:r>
              <a:rPr lang="en-US" i="1" dirty="0" smtClean="0"/>
              <a:t>wrong</a:t>
            </a:r>
          </a:p>
          <a:p>
            <a:pPr lvl="1"/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76600"/>
            <a:ext cx="41910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stop </a:t>
            </a:r>
            <a:r>
              <a:rPr lang="en-US" sz="2000" kern="0" dirty="0" smtClean="0">
                <a:latin typeface="Courier New" pitchFamily="49" charset="0"/>
              </a:rPr>
              <a:t>= false;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(!stop)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something…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stop = </a:t>
            </a:r>
            <a:r>
              <a:rPr lang="en-US" sz="2000" kern="0" dirty="0" err="1" smtClean="0">
                <a:latin typeface="Courier New" pitchFamily="49" charset="0"/>
              </a:rPr>
              <a:t>didUserQuit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3124200"/>
            <a:ext cx="188384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f()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3790890"/>
            <a:ext cx="188384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g()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45720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Fixes: synchronize access or make it volatile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We’ve covered basic concurrency, then some odds and ends:</a:t>
            </a:r>
          </a:p>
          <a:p>
            <a:pPr lvl="1"/>
            <a:r>
              <a:rPr lang="en-US" dirty="0" smtClean="0"/>
              <a:t>Readers/writer locks</a:t>
            </a:r>
          </a:p>
          <a:p>
            <a:pPr lvl="1"/>
            <a:r>
              <a:rPr lang="en-US" dirty="0" smtClean="0"/>
              <a:t>Condition variables</a:t>
            </a:r>
          </a:p>
          <a:p>
            <a:r>
              <a:rPr lang="en-US" dirty="0" smtClean="0"/>
              <a:t>There are a couple more common issues we need to hit:</a:t>
            </a:r>
          </a:p>
          <a:p>
            <a:pPr lvl="1"/>
            <a:r>
              <a:rPr lang="en-US" dirty="0" smtClean="0"/>
              <a:t>Deadlocks: Very common and very bad</a:t>
            </a:r>
          </a:p>
          <a:p>
            <a:pPr lvl="1"/>
            <a:r>
              <a:rPr lang="en-US" dirty="0" smtClean="0"/>
              <a:t>Additional problems that pop up due to concurrency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summary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Access to shared resources introduces new kinds of bugs:</a:t>
            </a:r>
          </a:p>
          <a:p>
            <a:pPr lvl="1"/>
            <a:r>
              <a:rPr lang="en-US" dirty="0" smtClean="0"/>
              <a:t>Data races</a:t>
            </a:r>
          </a:p>
          <a:p>
            <a:pPr lvl="1"/>
            <a:r>
              <a:rPr lang="en-US" dirty="0" smtClean="0"/>
              <a:t>Critical sections too small</a:t>
            </a:r>
          </a:p>
          <a:p>
            <a:pPr lvl="1"/>
            <a:r>
              <a:rPr lang="en-US" dirty="0" smtClean="0"/>
              <a:t>Critical sections use wrong locks</a:t>
            </a:r>
          </a:p>
          <a:p>
            <a:pPr lvl="1"/>
            <a:r>
              <a:rPr lang="en-US" dirty="0" smtClean="0"/>
              <a:t>Deadlocks</a:t>
            </a:r>
          </a:p>
          <a:p>
            <a:endParaRPr lang="en-US" sz="1000" dirty="0" smtClean="0"/>
          </a:p>
          <a:p>
            <a:r>
              <a:rPr lang="en-US" dirty="0" smtClean="0"/>
              <a:t>Requires synchronization</a:t>
            </a:r>
          </a:p>
          <a:p>
            <a:pPr lvl="1"/>
            <a:r>
              <a:rPr lang="en-US" dirty="0" smtClean="0"/>
              <a:t>Locks for mutual exclusion (common, various flavors)</a:t>
            </a:r>
          </a:p>
          <a:p>
            <a:pPr lvl="1"/>
            <a:r>
              <a:rPr lang="en-US" dirty="0" smtClean="0"/>
              <a:t>Condition variables for signaling others (less common)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performance issues pop up as well:</a:t>
            </a:r>
          </a:p>
          <a:p>
            <a:pPr lvl="1"/>
            <a:r>
              <a:rPr lang="en-US" dirty="0" smtClean="0"/>
              <a:t>Critical sections too large; covers expensive computation</a:t>
            </a:r>
          </a:p>
          <a:p>
            <a:pPr lvl="1"/>
            <a:r>
              <a:rPr lang="en-US" dirty="0" smtClean="0"/>
              <a:t>Locks too coarse-grained; loses benefit of concurrent access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Guidelines for correct use help avoid common pitfalls; stick to them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New Concurrency Issue: Deadlocks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7772400" cy="152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So far our bank account operations have been limited to one account</a:t>
            </a:r>
          </a:p>
          <a:p>
            <a:pPr>
              <a:buNone/>
            </a:pPr>
            <a:r>
              <a:rPr lang="en-US" dirty="0" smtClean="0"/>
              <a:t>Now consider a </a:t>
            </a:r>
            <a:r>
              <a:rPr lang="en-US" i="1" dirty="0" smtClean="0"/>
              <a:t>transfer</a:t>
            </a:r>
            <a:r>
              <a:rPr lang="en-US" dirty="0" smtClean="0"/>
              <a:t> method between accounts</a:t>
            </a:r>
          </a:p>
          <a:p>
            <a:pPr>
              <a:buNone/>
            </a:pPr>
            <a:r>
              <a:rPr lang="en-US" dirty="0" smtClean="0"/>
              <a:t>As always, we’d like to synchronize access (one lock per account for a fine-grained locking scheme)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2667000"/>
            <a:ext cx="84582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deposit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transferTo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amt,</a:t>
            </a:r>
            <a:r>
              <a:rPr lang="en-US" sz="2000" kern="0" dirty="0" err="1" smtClean="0">
                <a:latin typeface="Courier New" pitchFamily="49" charset="0"/>
              </a:rPr>
              <a:t>BankAccount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a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.withdraw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a.deposit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5562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Notice during call to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a.deposit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thread holds </a:t>
            </a:r>
            <a:r>
              <a:rPr kumimoji="0" lang="en-US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locks; first it’s own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the destination account’s (both due to </a:t>
            </a:r>
            <a:r>
              <a:rPr lang="en-US" sz="2000" b="0" kern="0" dirty="0" smtClean="0"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sz="2000" b="0" kern="0" dirty="0" smtClean="0"/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Deadlock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371600"/>
            <a:ext cx="7772400" cy="137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For simplicity, suppose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are static fields holding accounts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happens if symmetric transfers occur simultaneously between accounts x &amp; y?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1003" y="2743200"/>
            <a:ext cx="8762997" cy="3067904"/>
            <a:chOff x="381002" y="2038290"/>
            <a:chExt cx="8762997" cy="3067904"/>
          </a:xfrm>
        </p:grpSpPr>
        <p:sp>
          <p:nvSpPr>
            <p:cNvPr id="7" name="Rectangle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066800" y="2667000"/>
              <a:ext cx="3810000" cy="2209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lvl="0" indent="-342900">
                <a:lnSpc>
                  <a:spcPts val="2000"/>
                </a:lnSpc>
                <a:spcBef>
                  <a:spcPct val="20000"/>
                </a:spcBef>
                <a:defRPr/>
              </a:pPr>
              <a:r>
                <a:rPr lang="en-US" sz="2000" i="1" kern="0" dirty="0" smtClean="0">
                  <a:latin typeface="Courier New" pitchFamily="49" charset="0"/>
                </a:rPr>
                <a:t>acquire lock for </a:t>
              </a:r>
              <a:r>
                <a:rPr lang="en-US" sz="2000" kern="0" dirty="0" smtClean="0">
                  <a:latin typeface="Courier New" pitchFamily="49" charset="0"/>
                </a:rPr>
                <a:t>x</a:t>
              </a:r>
            </a:p>
            <a:p>
              <a:pPr marL="342900" lvl="0" indent="-342900">
                <a:lnSpc>
                  <a:spcPts val="2000"/>
                </a:lnSpc>
                <a:spcBef>
                  <a:spcPct val="20000"/>
                </a:spcBef>
                <a:defRPr/>
              </a:pPr>
              <a:r>
                <a:rPr lang="en-US" sz="2000" i="1" kern="0" dirty="0" smtClean="0">
                  <a:latin typeface="Courier New" pitchFamily="49" charset="0"/>
                </a:rPr>
                <a:t>do withdraw from</a:t>
              </a:r>
              <a:r>
                <a:rPr lang="en-US" sz="2000" kern="0" dirty="0" smtClean="0">
                  <a:latin typeface="Courier New" pitchFamily="49" charset="0"/>
                </a:rPr>
                <a:t> y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i="1" kern="0" dirty="0" smtClean="0">
                <a:latin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i="1" kern="0" dirty="0" smtClean="0">
                  <a:latin typeface="Courier New" pitchFamily="49" charset="0"/>
                </a:rPr>
                <a:t>block on lock for</a:t>
              </a:r>
              <a:r>
                <a:rPr lang="en-US" sz="2000" kern="0" dirty="0" smtClean="0">
                  <a:latin typeface="Courier New" pitchFamily="49" charset="0"/>
                </a:rPr>
                <a:t> y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kern="0" dirty="0" smtClean="0">
                <a:solidFill>
                  <a:schemeClr val="accent2"/>
                </a:solidFill>
                <a:latin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kern="0" dirty="0" smtClean="0">
                <a:solidFill>
                  <a:schemeClr val="accent2"/>
                </a:solidFill>
                <a:latin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2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kern="0" dirty="0" smtClean="0">
                <a:solidFill>
                  <a:schemeClr val="accent2"/>
                </a:solidFill>
                <a:latin typeface="Courier New" pitchFamily="49" charset="0"/>
              </a:endParaRPr>
            </a:p>
          </p:txBody>
        </p:sp>
        <p:sp>
          <p:nvSpPr>
            <p:cNvPr id="8" name="Rectangle 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105400" y="2667000"/>
              <a:ext cx="3733800" cy="2057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lvl="0" indent="-342900">
                <a:lnSpc>
                  <a:spcPts val="2000"/>
                </a:lnSpc>
                <a:spcBef>
                  <a:spcPct val="20000"/>
                </a:spcBef>
                <a:defRPr/>
              </a:pPr>
              <a:endParaRPr lang="en-US" sz="2000" i="1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2000"/>
                </a:lnSpc>
                <a:spcBef>
                  <a:spcPct val="20000"/>
                </a:spcBef>
                <a:defRPr/>
              </a:pPr>
              <a:endParaRPr lang="en-US" sz="2000" i="1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2000"/>
                </a:lnSpc>
                <a:spcBef>
                  <a:spcPct val="20000"/>
                </a:spcBef>
                <a:defRPr/>
              </a:pPr>
              <a:r>
                <a:rPr lang="en-US" sz="2000" i="1" kern="0" dirty="0" smtClean="0">
                  <a:latin typeface="Courier New" pitchFamily="49" charset="0"/>
                </a:rPr>
                <a:t>acquire lock for </a:t>
              </a:r>
              <a:r>
                <a:rPr lang="en-US" sz="2000" kern="0" dirty="0" smtClean="0">
                  <a:latin typeface="Courier New" pitchFamily="49" charset="0"/>
                </a:rPr>
                <a:t>y</a:t>
              </a:r>
            </a:p>
            <a:p>
              <a:pPr marL="342900" lvl="0" indent="-342900">
                <a:lnSpc>
                  <a:spcPts val="2000"/>
                </a:lnSpc>
                <a:spcBef>
                  <a:spcPct val="20000"/>
                </a:spcBef>
                <a:defRPr/>
              </a:pPr>
              <a:r>
                <a:rPr lang="en-US" sz="2000" i="1" kern="0" dirty="0" smtClean="0">
                  <a:latin typeface="Courier New" pitchFamily="49" charset="0"/>
                </a:rPr>
                <a:t>do withdraw from</a:t>
              </a:r>
              <a:r>
                <a:rPr lang="en-US" sz="2000" kern="0" dirty="0" smtClean="0">
                  <a:latin typeface="Courier New" pitchFamily="49" charset="0"/>
                </a:rPr>
                <a:t> x</a:t>
              </a:r>
            </a:p>
            <a:p>
              <a:pPr marL="342900" lvl="0" indent="-342900">
                <a:lnSpc>
                  <a:spcPts val="20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2000"/>
                </a:lnSpc>
                <a:spcBef>
                  <a:spcPct val="20000"/>
                </a:spcBef>
                <a:defRPr/>
              </a:pPr>
              <a:r>
                <a:rPr lang="en-US" sz="2000" i="1" kern="0" dirty="0" smtClean="0">
                  <a:latin typeface="Courier New" pitchFamily="49" charset="0"/>
                </a:rPr>
                <a:t>block on lock for </a:t>
              </a:r>
              <a:r>
                <a:rPr lang="en-US" sz="2000" kern="0" dirty="0" smtClean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6800" y="2057400"/>
              <a:ext cx="39677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Thread 1: 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x.transferTo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(1,y)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rot="5400000">
              <a:off x="-381000" y="3886200"/>
              <a:ext cx="2438400" cy="1588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 rot="16200000">
              <a:off x="208134" y="3678068"/>
              <a:ext cx="745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Time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05400" y="2038290"/>
              <a:ext cx="40385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Thread 2: 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y.transferTo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(1,x)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71600" y="58674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Deadlock:</a:t>
            </a:r>
            <a:r>
              <a:rPr lang="en-US" b="0" dirty="0" smtClean="0"/>
              <a:t>  Each thread is waiting for the other’s lock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 The Dining Philosophers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 philosophers go out to dinner together at an Italian restaurant</a:t>
            </a:r>
          </a:p>
          <a:p>
            <a:r>
              <a:rPr lang="en-US" dirty="0" smtClean="0"/>
              <a:t>Sit at a round table; one fork per setting</a:t>
            </a:r>
          </a:p>
          <a:p>
            <a:r>
              <a:rPr lang="en-US" dirty="0" smtClean="0"/>
              <a:t>When the spaghetti comes, each philosopher proceeds to grab their right fork, then their left fork, then eats</a:t>
            </a:r>
          </a:p>
          <a:p>
            <a:r>
              <a:rPr lang="en-US" dirty="0" smtClean="0"/>
              <a:t>‘Locking’ for each fork results in a </a:t>
            </a:r>
            <a:r>
              <a:rPr lang="en-US" b="1" i="1" dirty="0" smtClean="0"/>
              <a:t>deadlock</a:t>
            </a:r>
            <a:endParaRPr lang="en-US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445611"/>
            <a:ext cx="3133725" cy="324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Deadlock, in general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deadlock occurs when there are threads </a:t>
            </a:r>
            <a:r>
              <a:rPr lang="en-US" b="1" dirty="0" smtClean="0"/>
              <a:t>T1</a:t>
            </a:r>
            <a:r>
              <a:rPr lang="en-US" dirty="0" smtClean="0"/>
              <a:t>, …, </a:t>
            </a:r>
            <a:r>
              <a:rPr lang="en-US" b="1" dirty="0" err="1" smtClean="0"/>
              <a:t>Tn</a:t>
            </a:r>
            <a:r>
              <a:rPr lang="en-US" dirty="0" smtClean="0"/>
              <a:t> such that:</a:t>
            </a:r>
          </a:p>
          <a:p>
            <a:r>
              <a:rPr lang="en-US" dirty="0" smtClean="0"/>
              <a:t>For </a:t>
            </a:r>
            <a:r>
              <a:rPr lang="en-US" b="1" dirty="0" err="1" smtClean="0"/>
              <a:t>i</a:t>
            </a:r>
            <a:r>
              <a:rPr lang="en-US" dirty="0" smtClean="0"/>
              <a:t>=1,..,n-1, </a:t>
            </a:r>
            <a:r>
              <a:rPr lang="en-US" b="1" dirty="0" smtClean="0"/>
              <a:t>Ti</a:t>
            </a:r>
            <a:r>
              <a:rPr lang="en-US" dirty="0" smtClean="0"/>
              <a:t> is waiting for a resource held by </a:t>
            </a:r>
            <a:r>
              <a:rPr lang="en-US" b="1" dirty="0" smtClean="0"/>
              <a:t>T(i+1)</a:t>
            </a:r>
          </a:p>
          <a:p>
            <a:r>
              <a:rPr lang="en-US" b="1" dirty="0" err="1" smtClean="0"/>
              <a:t>Tn</a:t>
            </a:r>
            <a:r>
              <a:rPr lang="en-US" dirty="0" smtClean="0"/>
              <a:t> is waiting for a resource held by </a:t>
            </a:r>
            <a:r>
              <a:rPr lang="en-US" b="1" dirty="0" smtClean="0"/>
              <a:t>T1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 other words, there is a cycle of waiting</a:t>
            </a:r>
          </a:p>
          <a:p>
            <a:pPr lvl="1"/>
            <a:r>
              <a:rPr lang="en-US" dirty="0" smtClean="0"/>
              <a:t>Can formalize as a graph of dependencies with cycles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Deadlock avoidance in programming amounts to techniques to ensure a cycle can never arise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80010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Options for deadlock-proof transfer: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a smaller critical section: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transferTo</a:t>
            </a:r>
            <a:r>
              <a:rPr lang="en-US" dirty="0" smtClean="0"/>
              <a:t> not synchronized</a:t>
            </a:r>
          </a:p>
          <a:p>
            <a:pPr marL="857250" lvl="1" indent="-457200"/>
            <a:r>
              <a:rPr lang="en-US" dirty="0" smtClean="0"/>
              <a:t>Exposes intermediate state after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deposit</a:t>
            </a:r>
          </a:p>
          <a:p>
            <a:pPr marL="857250" lvl="1" indent="-457200"/>
            <a:r>
              <a:rPr lang="en-US" dirty="0" smtClean="0"/>
              <a:t>May work out okay here, but would break other functionality</a:t>
            </a:r>
          </a:p>
          <a:p>
            <a:pPr marL="1131570" lvl="2" indent="-457200"/>
            <a:r>
              <a:rPr lang="en-US" dirty="0" smtClean="0"/>
              <a:t>If we were to get the total $ in all accounts at this point, it would be wrong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Coarsen lock granularity: one lock for all accounts allowing transfers between them</a:t>
            </a:r>
          </a:p>
          <a:p>
            <a:pPr marL="857250" lvl="1" indent="-457200"/>
            <a:r>
              <a:rPr lang="en-US" dirty="0" smtClean="0"/>
              <a:t>Works, but sacrifices concurrent deposits/withdrawals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every bank-account a unique number and </a:t>
            </a:r>
            <a:r>
              <a:rPr lang="en-US" i="1" dirty="0" smtClean="0"/>
              <a:t>always acquire locks in the same order…</a:t>
            </a:r>
          </a:p>
          <a:p>
            <a:pPr marL="857250" lvl="1" indent="-457200"/>
            <a:r>
              <a:rPr lang="en-US" dirty="0" smtClean="0"/>
              <a:t>Entire program should obey this order to avoid cycles</a:t>
            </a:r>
          </a:p>
          <a:p>
            <a:pPr marL="857250" lvl="1" indent="-457200"/>
            <a:r>
              <a:rPr lang="en-US" dirty="0" smtClean="0"/>
              <a:t>Code acquiring only one lock is fine though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Ordering locks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295400"/>
            <a:ext cx="70866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acctNumber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must be unique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void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transferTo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BankAccount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a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this.acctNumber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latin typeface="Courier New" pitchFamily="49" charset="0"/>
              </a:rPr>
              <a:t>a.acctNumber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(a)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.withdraw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latin typeface="Courier New" pitchFamily="49" charset="0"/>
              </a:rPr>
              <a:t>a.deposit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(a)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.withdraw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latin typeface="Courier New" pitchFamily="49" charset="0"/>
              </a:rPr>
              <a:t>a.deposit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From the Java standard library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76200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StringBuffer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count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char[]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append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StringBuffer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sb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sb.length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.count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this.value.length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.expand</a:t>
            </a:r>
            <a:r>
              <a:rPr lang="en-US" sz="2000" kern="0" dirty="0" smtClean="0">
                <a:latin typeface="Courier New" pitchFamily="49" charset="0"/>
              </a:rPr>
              <a:t>(…);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sb.getChars</a:t>
            </a:r>
            <a:r>
              <a:rPr lang="en-US" sz="2000" kern="0" dirty="0" smtClean="0">
                <a:latin typeface="Courier New" pitchFamily="49" charset="0"/>
              </a:rPr>
              <a:t>(0,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,this.value,this.count);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getChars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   char[]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“copy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.value</a:t>
            </a:r>
            <a:r>
              <a:rPr lang="en-US" sz="2000" kern="0" dirty="0" smtClean="0">
                <a:latin typeface="Courier New" pitchFamily="49" charset="0"/>
              </a:rPr>
              <a:t>[x..y]</a:t>
            </a:r>
            <a:r>
              <a:rPr lang="en-US" sz="2000" i="1" kern="0" dirty="0" smtClean="0">
                <a:latin typeface="Courier New" pitchFamily="49" charset="0"/>
              </a:rPr>
              <a:t> into </a:t>
            </a:r>
            <a:r>
              <a:rPr lang="en-US" sz="2000" kern="0" dirty="0" smtClean="0">
                <a:latin typeface="Courier New" pitchFamily="49" charset="0"/>
              </a:rPr>
              <a:t>a</a:t>
            </a:r>
            <a:r>
              <a:rPr lang="en-US" sz="2000" i="1" kern="0" dirty="0" smtClean="0">
                <a:latin typeface="Courier New" pitchFamily="49" charset="0"/>
              </a:rPr>
              <a:t> starting at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i="1" kern="0" dirty="0" smtClean="0">
                <a:latin typeface="Courier New" pitchFamily="49" charset="0"/>
              </a:rPr>
              <a:t>”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45283</TotalTime>
  <Words>1832</Words>
  <Application>Microsoft Office PowerPoint</Application>
  <PresentationFormat>On-screen Show (4:3)</PresentationFormat>
  <Paragraphs>322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CSE332: Data Abstractions  Lecture 25: Deadlocks and Additional Concurrency Issues</vt:lpstr>
      <vt:lpstr>Where we are</vt:lpstr>
      <vt:lpstr>A New Concurrency Issue: Deadlocks</vt:lpstr>
      <vt:lpstr>The Deadlock</vt:lpstr>
      <vt:lpstr>Ex: The Dining Philosophers</vt:lpstr>
      <vt:lpstr>Deadlock, in general</vt:lpstr>
      <vt:lpstr>Back to our example</vt:lpstr>
      <vt:lpstr>Ordering locks</vt:lpstr>
      <vt:lpstr>Another example</vt:lpstr>
      <vt:lpstr>Two problems</vt:lpstr>
      <vt:lpstr>Perspective</vt:lpstr>
      <vt:lpstr>Motivating memory-model issues</vt:lpstr>
      <vt:lpstr>Interleavings</vt:lpstr>
      <vt:lpstr>Data Race =&gt; Wrong</vt:lpstr>
      <vt:lpstr>Data Race =&gt; Wrong</vt:lpstr>
      <vt:lpstr>The grand compromise</vt:lpstr>
      <vt:lpstr>Fixing our example</vt:lpstr>
      <vt:lpstr>A second fix: volatile</vt:lpstr>
      <vt:lpstr>Code that’s wrong</vt:lpstr>
      <vt:lpstr>Concurrency summary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2143</cp:revision>
  <dcterms:created xsi:type="dcterms:W3CDTF">2009-03-13T20:43:19Z</dcterms:created>
  <dcterms:modified xsi:type="dcterms:W3CDTF">2010-08-13T17:01:12Z</dcterms:modified>
</cp:coreProperties>
</file>