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notesSlides/notesSlide16.xml" ContentType="application/vnd.openxmlformats-officedocument.presentationml.notesSlide+xml"/>
  <Override PartName="/ppt/tags/tag56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notesSlides/notesSlide23.xml" ContentType="application/vnd.openxmlformats-officedocument.presentationml.notesSlide+xml"/>
  <Override PartName="/ppt/tags/tag34.xml" ContentType="application/vnd.openxmlformats-officedocument.presentationml.tags+xml"/>
  <Override PartName="/ppt/notesSlides/notesSlide12.xml" ContentType="application/vnd.openxmlformats-officedocument.presentationml.notesSlide+xml"/>
  <Override PartName="/ppt/tags/tag52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notesSlides/notesSlide17.xml" ContentType="application/vnd.openxmlformats-officedocument.presentationml.notesSlide+xml"/>
  <Override PartName="/ppt/tags/tag59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notesSlides/notesSlide15.xml" ContentType="application/vnd.openxmlformats-officedocument.presentationml.notesSlide+xml"/>
  <Override PartName="/ppt/tags/tag5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notesSlides/notesSlide13.xml" ContentType="application/vnd.openxmlformats-officedocument.presentationml.notesSlide+xml"/>
  <Override PartName="/ppt/tags/tag55.xml" ContentType="application/vnd.openxmlformats-officedocument.presentationml.tags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notesSlides/notesSlide11.xml" ContentType="application/vnd.openxmlformats-officedocument.presentationml.notesSlide+xml"/>
  <Override PartName="/ppt/tags/tag53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tags/tag58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notesSlides/notesSlide14.xml" ContentType="application/vnd.openxmlformats-officedocument.presentationml.notesSlide+xml"/>
  <Override PartName="/ppt/tags/tag54.xml" ContentType="application/vnd.openxmlformats-officedocument.presentationml.tags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notesSlides/notesSlide21.xml" ContentType="application/vnd.openxmlformats-officedocument.presentationml.notesSlide+xml"/>
  <Override PartName="/ppt/tags/tag32.xml" ContentType="application/vnd.openxmlformats-officedocument.presentationml.tags+xml"/>
  <Override PartName="/ppt/notesSlides/notesSlide10.xml" ContentType="application/vnd.openxmlformats-officedocument.presentationml.notesSlide+xml"/>
  <Override PartName="/ppt/tags/tag50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handoutMasterIdLst>
    <p:handoutMasterId r:id="rId26"/>
  </p:handoutMasterIdLst>
  <p:sldIdLst>
    <p:sldId id="256" r:id="rId2"/>
    <p:sldId id="323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373" r:id="rId11"/>
    <p:sldId id="372" r:id="rId12"/>
    <p:sldId id="358" r:id="rId13"/>
    <p:sldId id="359" r:id="rId14"/>
    <p:sldId id="360" r:id="rId15"/>
    <p:sldId id="374" r:id="rId16"/>
    <p:sldId id="361" r:id="rId17"/>
    <p:sldId id="362" r:id="rId18"/>
    <p:sldId id="363" r:id="rId19"/>
    <p:sldId id="369" r:id="rId20"/>
    <p:sldId id="364" r:id="rId21"/>
    <p:sldId id="370" r:id="rId22"/>
    <p:sldId id="365" r:id="rId23"/>
    <p:sldId id="366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119F33"/>
    <a:srgbClr val="FFFF99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37" autoAdjust="0"/>
    <p:restoredTop sz="94660"/>
  </p:normalViewPr>
  <p:slideViewPr>
    <p:cSldViewPr>
      <p:cViewPr varScale="1">
        <p:scale>
          <a:sx n="94" d="100"/>
          <a:sy n="94" d="100"/>
        </p:scale>
        <p:origin x="-9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5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8/11/2010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8/9/2010</a:t>
            </a:r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15C0-909B-4E1C-9E6E-04B3E9103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AAE3-B489-4A15-89C7-18993943A3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8/9/2010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3883048-0376-4A94-A445-C2F5CD3FC3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FCB40-9664-45B5-BAA8-170CAD353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DB5F-D2ED-41DB-B30F-B019AB82D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79E5-AC96-4A1A-8381-1C3686D40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8/9/2010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notesSlide" Target="../notesSlides/notesSlide10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10" Type="http://schemas.openxmlformats.org/officeDocument/2006/relationships/tags" Target="../tags/tag27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tags" Target="../tags/tag46.xml"/><Relationship Id="rId18" Type="http://schemas.openxmlformats.org/officeDocument/2006/relationships/notesSlide" Target="../notesSlides/notesSlide11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6" Type="http://schemas.openxmlformats.org/officeDocument/2006/relationships/tags" Target="../tags/tag49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5" Type="http://schemas.openxmlformats.org/officeDocument/2006/relationships/tags" Target="../tags/tag38.xml"/><Relationship Id="rId15" Type="http://schemas.openxmlformats.org/officeDocument/2006/relationships/tags" Target="../tags/tag48.xml"/><Relationship Id="rId10" Type="http://schemas.openxmlformats.org/officeDocument/2006/relationships/tags" Target="../tags/tag43.xml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tags" Target="../tags/tag4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notesSlide" Target="../notesSlides/notesSlide1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notesSlide" Target="../notesSlides/notesSlide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133600"/>
            <a:ext cx="83058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24: Readers/Writer Locks and Condition Variables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Tyler Robison</a:t>
            </a:r>
          </a:p>
          <a:p>
            <a:r>
              <a:rPr lang="en-US" sz="2400" dirty="0" smtClean="0"/>
              <a:t>Summer 2010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</a:t>
            </a:fld>
            <a:endParaRPr kumimoji="0"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Motivating Condition Variables: Producers and Consumers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610600" cy="35052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Cooking </a:t>
            </a:r>
            <a:r>
              <a:rPr lang="en-US" sz="2500" dirty="0" smtClean="0"/>
              <a:t>analogy: Team one peels potatoes, team two takes those and slices them up</a:t>
            </a:r>
          </a:p>
          <a:p>
            <a:pPr lvl="1"/>
            <a:r>
              <a:rPr lang="en-US" sz="2200" dirty="0" smtClean="0"/>
              <a:t>When a member of team one finishes peeling, they toss the potato into a tub</a:t>
            </a:r>
          </a:p>
          <a:p>
            <a:pPr lvl="1"/>
            <a:r>
              <a:rPr lang="en-US" sz="2200" dirty="0" smtClean="0"/>
              <a:t>Members of team two pull potatoes out of the tub and dice them up</a:t>
            </a:r>
          </a:p>
        </p:txBody>
      </p:sp>
      <p:grpSp>
        <p:nvGrpSpPr>
          <p:cNvPr id="4" name="Group 67"/>
          <p:cNvGrpSpPr/>
          <p:nvPr/>
        </p:nvGrpSpPr>
        <p:grpSpPr>
          <a:xfrm>
            <a:off x="990600" y="4648200"/>
            <a:ext cx="7772400" cy="1752600"/>
            <a:chOff x="685800" y="1219200"/>
            <a:chExt cx="7772400" cy="1752600"/>
          </a:xfrm>
        </p:grpSpPr>
        <p:sp>
          <p:nvSpPr>
            <p:cNvPr id="69" name="Rectangle 68"/>
            <p:cNvSpPr/>
            <p:nvPr/>
          </p:nvSpPr>
          <p:spPr bwMode="auto">
            <a:xfrm>
              <a:off x="685800" y="1219200"/>
              <a:ext cx="7772400" cy="1752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Rectangle 10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5814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11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8862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72" name="Rectangle 12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910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dirty="0" smtClean="0">
                  <a:solidFill>
                    <a:schemeClr val="tx1"/>
                  </a:solidFill>
                </a:rPr>
                <a:t>f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74" name="Rectangle 1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4958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dirty="0" smtClean="0">
                  <a:solidFill>
                    <a:schemeClr val="tx1"/>
                  </a:solidFill>
                </a:rPr>
                <a:t>e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75" name="Rectangle 1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8006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dirty="0" smtClean="0">
                  <a:solidFill>
                    <a:schemeClr val="tx1"/>
                  </a:solidFill>
                </a:rPr>
                <a:t>d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77" name="Rectangle 1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1054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dirty="0" smtClean="0">
                  <a:solidFill>
                    <a:schemeClr val="tx1"/>
                  </a:solidFill>
                </a:rPr>
                <a:t>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78" name="Rectangle 1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4102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Rectangle 1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7150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Rectangle 1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0198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Text Box 24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671126" y="1219200"/>
              <a:ext cx="83407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j-lt"/>
                </a:rPr>
                <a:t>buffer</a:t>
              </a:r>
              <a:endParaRPr lang="en-US" sz="2000" b="0" dirty="0"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82" name="AutoShape 29"/>
            <p:cNvCxnSpPr>
              <a:cxnSpLocks noChangeShapeType="1"/>
              <a:endCxn id="71" idx="2"/>
            </p:cNvCxnSpPr>
            <p:nvPr>
              <p:custDataLst>
                <p:tags r:id="rId11"/>
              </p:custDataLst>
            </p:nvPr>
          </p:nvCxnSpPr>
          <p:spPr bwMode="auto">
            <a:xfrm flipH="1" flipV="1">
              <a:off x="4038600" y="1600200"/>
              <a:ext cx="1588" cy="273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3" name="AutoShape 30"/>
            <p:cNvCxnSpPr>
              <a:cxnSpLocks noChangeShapeType="1"/>
            </p:cNvCxnSpPr>
            <p:nvPr>
              <p:custDataLst>
                <p:tags r:id="rId12"/>
              </p:custDataLst>
            </p:nvPr>
          </p:nvCxnSpPr>
          <p:spPr bwMode="auto">
            <a:xfrm flipV="1">
              <a:off x="5257800" y="1600200"/>
              <a:ext cx="6350" cy="273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4" name="Text Box 25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429000" y="1676400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n-lt"/>
                </a:rPr>
                <a:t>back</a:t>
              </a:r>
              <a:endParaRPr lang="en-US" sz="2000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5" name="Text Box 25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648200" y="1733490"/>
              <a:ext cx="6960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n-lt"/>
                </a:rPr>
                <a:t>front</a:t>
              </a:r>
              <a:endParaRPr lang="en-US" sz="2000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6" name="Text Box 24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914400" y="1295400"/>
              <a:ext cx="149432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j-lt"/>
                </a:rPr>
                <a:t>producer(s)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err="1" smtClean="0">
                  <a:latin typeface="+mj-lt"/>
                </a:rPr>
                <a:t>enqueue</a:t>
              </a:r>
              <a:endParaRPr lang="en-US" sz="2000" b="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87" name="Text Box 24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850067" y="1295400"/>
              <a:ext cx="160813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j-lt"/>
                </a:rPr>
                <a:t>consumer(s)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err="1" smtClean="0">
                  <a:latin typeface="+mj-lt"/>
                </a:rPr>
                <a:t>dequeue</a:t>
              </a:r>
              <a:endParaRPr lang="en-US" sz="2000" b="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1019937" y="1981200"/>
              <a:ext cx="732663" cy="9144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195091" y="21456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1195091" y="22980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1195091" y="24504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1195091" y="26028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1858137" y="1981200"/>
              <a:ext cx="732663" cy="9144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2033291" y="21456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2033291" y="22980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2033291" y="24504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2033291" y="26028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6049137" y="2057400"/>
              <a:ext cx="732663" cy="9144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6224291" y="22218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6224291" y="23742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6224291" y="25266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6224291" y="26790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6887337" y="2057400"/>
              <a:ext cx="732663" cy="9144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7062491" y="22218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7062491" y="23742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7062491" y="25266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7062491" y="26790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25537" y="1981200"/>
              <a:ext cx="732663" cy="9144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7900691" y="21456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7900691" y="22980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7900691" y="24504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7900691" y="26028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3" name="Straight Arrow Connector 112"/>
            <p:cNvCxnSpPr/>
            <p:nvPr/>
          </p:nvCxnSpPr>
          <p:spPr bwMode="auto">
            <a:xfrm flipV="1">
              <a:off x="2590800" y="1828800"/>
              <a:ext cx="762000" cy="228600"/>
            </a:xfrm>
            <a:prstGeom prst="straightConnector1">
              <a:avLst/>
            </a:prstGeom>
            <a:solidFill>
              <a:schemeClr val="accent1"/>
            </a:solidFill>
            <a:ln w="603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4" name="Straight Arrow Connector 113"/>
            <p:cNvCxnSpPr/>
            <p:nvPr/>
          </p:nvCxnSpPr>
          <p:spPr bwMode="auto">
            <a:xfrm>
              <a:off x="6172200" y="1752600"/>
              <a:ext cx="685800" cy="304800"/>
            </a:xfrm>
            <a:prstGeom prst="straightConnector1">
              <a:avLst/>
            </a:prstGeom>
            <a:solidFill>
              <a:schemeClr val="accent1"/>
            </a:solidFill>
            <a:ln w="603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Motivating Condition Variables: Producers and Consumers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3048000"/>
            <a:ext cx="8077200" cy="33528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If the buffer is empty, consumers have to wait for producers to produce more data</a:t>
            </a:r>
          </a:p>
          <a:p>
            <a:r>
              <a:rPr lang="en-US" sz="2200" dirty="0" smtClean="0"/>
              <a:t>If buffer gets full, producers have to wait for consumers to consume some data and clear space</a:t>
            </a:r>
            <a:endParaRPr lang="en-US" dirty="0" smtClean="0"/>
          </a:p>
          <a:p>
            <a:r>
              <a:rPr lang="en-US" dirty="0" smtClean="0"/>
              <a:t>We’ll need to synchronize access; why?</a:t>
            </a:r>
          </a:p>
          <a:p>
            <a:pPr lvl="1"/>
            <a:r>
              <a:rPr lang="en-US" dirty="0" smtClean="0"/>
              <a:t>Data race; simultaneous read/write or write/write to back/front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685800" y="1219200"/>
            <a:ext cx="7772400" cy="1752600"/>
            <a:chOff x="685800" y="1219200"/>
            <a:chExt cx="7772400" cy="1752600"/>
          </a:xfrm>
        </p:grpSpPr>
        <p:sp>
          <p:nvSpPr>
            <p:cNvPr id="8" name="Rectangle 7"/>
            <p:cNvSpPr/>
            <p:nvPr/>
          </p:nvSpPr>
          <p:spPr bwMode="auto">
            <a:xfrm>
              <a:off x="685800" y="1219200"/>
              <a:ext cx="7772400" cy="1752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5814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1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8862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2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910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dirty="0" smtClean="0">
                  <a:solidFill>
                    <a:schemeClr val="tx1"/>
                  </a:solidFill>
                </a:rPr>
                <a:t>f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4958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dirty="0" smtClean="0">
                  <a:solidFill>
                    <a:schemeClr val="tx1"/>
                  </a:solidFill>
                </a:rPr>
                <a:t>e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8006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dirty="0" smtClean="0">
                  <a:solidFill>
                    <a:schemeClr val="tx1"/>
                  </a:solidFill>
                </a:rPr>
                <a:t>d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1054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dirty="0" smtClean="0">
                  <a:solidFill>
                    <a:schemeClr val="tx1"/>
                  </a:solidFill>
                </a:rPr>
                <a:t>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4102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1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7150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1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0198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24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671126" y="1219200"/>
              <a:ext cx="83407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j-lt"/>
                </a:rPr>
                <a:t>buffer</a:t>
              </a:r>
              <a:endParaRPr lang="en-US" sz="2000" b="0" dirty="0"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32" name="AutoShape 29"/>
            <p:cNvCxnSpPr>
              <a:cxnSpLocks noChangeShapeType="1"/>
              <a:endCxn id="16" idx="2"/>
            </p:cNvCxnSpPr>
            <p:nvPr>
              <p:custDataLst>
                <p:tags r:id="rId11"/>
              </p:custDataLst>
            </p:nvPr>
          </p:nvCxnSpPr>
          <p:spPr bwMode="auto">
            <a:xfrm flipH="1" flipV="1">
              <a:off x="4038600" y="1600200"/>
              <a:ext cx="1588" cy="273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3" name="AutoShape 30"/>
            <p:cNvCxnSpPr>
              <a:cxnSpLocks noChangeShapeType="1"/>
            </p:cNvCxnSpPr>
            <p:nvPr>
              <p:custDataLst>
                <p:tags r:id="rId12"/>
              </p:custDataLst>
            </p:nvPr>
          </p:nvCxnSpPr>
          <p:spPr bwMode="auto">
            <a:xfrm flipV="1">
              <a:off x="5257800" y="1600200"/>
              <a:ext cx="6350" cy="273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4" name="Text Box 25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429000" y="1676400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n-lt"/>
                </a:rPr>
                <a:t>back</a:t>
              </a:r>
              <a:endParaRPr lang="en-US" sz="2000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5" name="Text Box 25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648200" y="1733490"/>
              <a:ext cx="6960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n-lt"/>
                </a:rPr>
                <a:t>front</a:t>
              </a:r>
              <a:endParaRPr lang="en-US" sz="2000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6" name="Text Box 24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914400" y="1295400"/>
              <a:ext cx="149432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j-lt"/>
                </a:rPr>
                <a:t>producer(s)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err="1" smtClean="0">
                  <a:latin typeface="+mj-lt"/>
                </a:rPr>
                <a:t>enqueue</a:t>
              </a:r>
              <a:endParaRPr lang="en-US" sz="2000" b="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7" name="Text Box 24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850067" y="1295400"/>
              <a:ext cx="160813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j-lt"/>
                </a:rPr>
                <a:t>consumer(s)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err="1" smtClean="0">
                  <a:latin typeface="+mj-lt"/>
                </a:rPr>
                <a:t>dequeue</a:t>
              </a:r>
              <a:endParaRPr lang="en-US" sz="2000" b="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1019937" y="1981200"/>
              <a:ext cx="732663" cy="9144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195091" y="21456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1195091" y="22980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195091" y="24504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1195091" y="26028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Oval 46"/>
            <p:cNvSpPr/>
            <p:nvPr/>
          </p:nvSpPr>
          <p:spPr bwMode="auto">
            <a:xfrm>
              <a:off x="1858137" y="1981200"/>
              <a:ext cx="732663" cy="9144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033291" y="21456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033291" y="22980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033291" y="24504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033291" y="26028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6049137" y="2057400"/>
              <a:ext cx="732663" cy="9144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6224291" y="22218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6224291" y="23742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6224291" y="25266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6224291" y="26790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6887337" y="2057400"/>
              <a:ext cx="732663" cy="9144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7062491" y="22218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7062491" y="23742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7062491" y="25266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7062491" y="26790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" name="Oval 61"/>
            <p:cNvSpPr/>
            <p:nvPr/>
          </p:nvSpPr>
          <p:spPr bwMode="auto">
            <a:xfrm>
              <a:off x="7725537" y="1981200"/>
              <a:ext cx="732663" cy="9144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7900691" y="21456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7900691" y="22980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7900691" y="24504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7900691" y="26028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3" name="Straight Arrow Connector 72"/>
            <p:cNvCxnSpPr/>
            <p:nvPr/>
          </p:nvCxnSpPr>
          <p:spPr bwMode="auto">
            <a:xfrm flipV="1">
              <a:off x="2590800" y="1828800"/>
              <a:ext cx="762000" cy="228600"/>
            </a:xfrm>
            <a:prstGeom prst="straightConnector1">
              <a:avLst/>
            </a:prstGeom>
            <a:solidFill>
              <a:schemeClr val="accent1"/>
            </a:solidFill>
            <a:ln w="603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6" name="Straight Arrow Connector 75"/>
            <p:cNvCxnSpPr/>
            <p:nvPr/>
          </p:nvCxnSpPr>
          <p:spPr bwMode="auto">
            <a:xfrm>
              <a:off x="6172200" y="1752600"/>
              <a:ext cx="685800" cy="304800"/>
            </a:xfrm>
            <a:prstGeom prst="straightConnector1">
              <a:avLst/>
            </a:prstGeom>
            <a:solidFill>
              <a:schemeClr val="accent1"/>
            </a:solidFill>
            <a:ln w="603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8288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First attempt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0"/>
            <a:ext cx="7086600" cy="449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ts val="0"/>
              </a:spcBef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Buffer</a:t>
            </a:r>
            <a:r>
              <a:rPr lang="en-US" sz="1800" kern="0" dirty="0" smtClean="0">
                <a:latin typeface="Courier New" pitchFamily="49" charset="0"/>
              </a:rPr>
              <a:t>&lt;</a:t>
            </a:r>
            <a:r>
              <a:rPr lang="en-US" sz="18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1800" kern="0" dirty="0" smtClean="0">
                <a:latin typeface="Courier New" pitchFamily="49" charset="0"/>
              </a:rPr>
              <a:t>&gt;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  E[] </a:t>
            </a:r>
            <a:r>
              <a:rPr lang="en-US" sz="1800" kern="0" dirty="0" smtClean="0">
                <a:solidFill>
                  <a:srgbClr val="119F33"/>
                </a:solidFill>
                <a:latin typeface="Courier New" pitchFamily="49" charset="0"/>
              </a:rPr>
              <a:t>array</a:t>
            </a:r>
            <a:r>
              <a:rPr lang="en-US" sz="1800" kern="0" dirty="0" smtClean="0">
                <a:latin typeface="Courier New" pitchFamily="49" charset="0"/>
              </a:rPr>
              <a:t> = (E[])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kern="0" dirty="0" smtClean="0">
                <a:latin typeface="Courier New" pitchFamily="49" charset="0"/>
              </a:rPr>
              <a:t> Object[SIZE];</a:t>
            </a:r>
          </a:p>
          <a:p>
            <a:pPr marL="342900" lvl="0" indent="-342900">
              <a:spcBef>
                <a:spcPts val="0"/>
              </a:spcBef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…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front, back fields,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isEmpty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isFull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methods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 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1800" kern="0" dirty="0" smtClean="0">
                <a:latin typeface="Courier New" pitchFamily="49" charset="0"/>
              </a:rPr>
              <a:t> void </a:t>
            </a:r>
            <a:r>
              <a:rPr lang="en-US" sz="1800" kern="0" dirty="0" err="1" smtClean="0">
                <a:solidFill>
                  <a:srgbClr val="119F33"/>
                </a:solidFill>
                <a:latin typeface="Courier New" pitchFamily="49" charset="0"/>
              </a:rPr>
              <a:t>enqueue</a:t>
            </a:r>
            <a:r>
              <a:rPr lang="en-US" sz="1800" kern="0" dirty="0" smtClean="0">
                <a:latin typeface="Courier New" pitchFamily="49" charset="0"/>
              </a:rPr>
              <a:t>(E </a:t>
            </a:r>
            <a:r>
              <a:rPr lang="en-US" sz="1800" kern="0" dirty="0" err="1" smtClean="0">
                <a:solidFill>
                  <a:srgbClr val="119F33"/>
                </a:solidFill>
                <a:latin typeface="Courier New" pitchFamily="49" charset="0"/>
              </a:rPr>
              <a:t>elt</a:t>
            </a:r>
            <a:r>
              <a:rPr lang="en-US" sz="18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   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 err="1" smtClean="0">
                <a:latin typeface="Courier New" pitchFamily="49" charset="0"/>
              </a:rPr>
              <a:t>isFull</a:t>
            </a:r>
            <a:r>
              <a:rPr lang="en-US" sz="18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      </a:t>
            </a:r>
            <a:r>
              <a:rPr lang="en-US" sz="1800" kern="0" dirty="0" smtClean="0">
                <a:solidFill>
                  <a:srgbClr val="FF0000"/>
                </a:solidFill>
                <a:latin typeface="Courier New" pitchFamily="49" charset="0"/>
              </a:rPr>
              <a:t>???</a:t>
            </a:r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   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18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      … </a:t>
            </a:r>
            <a:r>
              <a:rPr lang="en-US" sz="1800" i="1" kern="0" dirty="0" smtClean="0">
                <a:latin typeface="Courier New" pitchFamily="49" charset="0"/>
              </a:rPr>
              <a:t>add to array and adjust back …</a:t>
            </a:r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 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1800" kern="0" dirty="0" smtClean="0">
                <a:latin typeface="Courier New" pitchFamily="49" charset="0"/>
              </a:rPr>
              <a:t> E </a:t>
            </a:r>
            <a:r>
              <a:rPr lang="en-US" sz="1800" kern="0" dirty="0" err="1" smtClean="0">
                <a:solidFill>
                  <a:srgbClr val="119F33"/>
                </a:solidFill>
                <a:latin typeface="Courier New" pitchFamily="49" charset="0"/>
              </a:rPr>
              <a:t>dequeue</a:t>
            </a:r>
            <a:r>
              <a:rPr lang="en-US" sz="1800" kern="0" dirty="0" smtClean="0">
                <a:latin typeface="Courier New" pitchFamily="49" charset="0"/>
              </a:rPr>
              <a:t>() {</a:t>
            </a:r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   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 err="1" smtClean="0">
                <a:latin typeface="Courier New" pitchFamily="49" charset="0"/>
              </a:rPr>
              <a:t>isEmpty</a:t>
            </a:r>
            <a:r>
              <a:rPr lang="en-US" sz="1800" kern="0" dirty="0" smtClean="0">
                <a:latin typeface="Courier New" pitchFamily="49" charset="0"/>
              </a:rPr>
              <a:t>()) {</a:t>
            </a:r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      </a:t>
            </a:r>
            <a:r>
              <a:rPr lang="en-US" sz="1800" kern="0" dirty="0" smtClean="0">
                <a:solidFill>
                  <a:srgbClr val="FF0000"/>
                </a:solidFill>
                <a:latin typeface="Courier New" pitchFamily="49" charset="0"/>
              </a:rPr>
              <a:t>???</a:t>
            </a:r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   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endParaRPr lang="en-US" sz="1800" kern="0" dirty="0" smtClean="0">
              <a:latin typeface="Courier New" pitchFamily="49" charset="0"/>
            </a:endParaRPr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      … </a:t>
            </a:r>
            <a:r>
              <a:rPr lang="en-US" sz="1800" i="1" kern="0" dirty="0" smtClean="0">
                <a:latin typeface="Courier New" pitchFamily="49" charset="0"/>
              </a:rPr>
              <a:t>take from array and adjust front …</a:t>
            </a:r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    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4572000"/>
            <a:ext cx="8229600" cy="182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cs typeface="Courier New" pitchFamily="49" charset="0"/>
              </a:rPr>
              <a:t>One approach; if buffer is full 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>
                <a:cs typeface="Courier New" pitchFamily="49" charset="0"/>
              </a:rPr>
              <a:t>, or empty 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dirty="0" smtClean="0">
                <a:cs typeface="Courier New" pitchFamily="49" charset="0"/>
              </a:rPr>
              <a:t>, throw an exception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Not what we want here; w/ multiple threads taking &amp; giving, these will be common occurrences – should not handle like errors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Common, and only temporary; will only be empty/full briefly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Instead, we want threads to be pause until it can proceed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Pausing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143000"/>
            <a:ext cx="7924800" cy="32766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 to a full buffer should </a:t>
            </a:r>
            <a:r>
              <a:rPr lang="en-US" i="1" dirty="0" smtClean="0"/>
              <a:t>not</a:t>
            </a:r>
            <a:r>
              <a:rPr lang="en-US" dirty="0" smtClean="0"/>
              <a:t> raise an exception</a:t>
            </a:r>
          </a:p>
          <a:p>
            <a:pPr lvl="1"/>
            <a:r>
              <a:rPr lang="en-US" dirty="0" smtClean="0"/>
              <a:t>Wait until there is room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dirty="0" smtClean="0"/>
              <a:t> from an empty buffer should </a:t>
            </a:r>
            <a:r>
              <a:rPr lang="en-US" i="1" dirty="0" smtClean="0"/>
              <a:t>not</a:t>
            </a:r>
            <a:r>
              <a:rPr lang="en-US" dirty="0" smtClean="0"/>
              <a:t> raise an exception</a:t>
            </a:r>
          </a:p>
          <a:p>
            <a:pPr lvl="1"/>
            <a:r>
              <a:rPr lang="en-US" dirty="0" smtClean="0"/>
              <a:t>Wait until there is </a:t>
            </a:r>
            <a:r>
              <a:rPr lang="en-US" dirty="0" smtClean="0"/>
              <a:t>data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One approach to pausing:  </a:t>
            </a:r>
            <a:r>
              <a:rPr lang="en-US" i="1" dirty="0" smtClean="0"/>
              <a:t>spin</a:t>
            </a:r>
            <a:r>
              <a:rPr lang="en-US" dirty="0" smtClean="0"/>
              <a:t> the lock: </a:t>
            </a:r>
            <a:r>
              <a:rPr lang="en-US" dirty="0" smtClean="0"/>
              <a:t>loop, checking until buffer is no longer full (for </a:t>
            </a:r>
            <a:r>
              <a:rPr lang="en-US" dirty="0" err="1" smtClean="0"/>
              <a:t>enqueue</a:t>
            </a:r>
            <a:r>
              <a:rPr lang="en-US" dirty="0" smtClean="0"/>
              <a:t> case)</a:t>
            </a:r>
          </a:p>
          <a:p>
            <a:pPr lvl="1"/>
            <a:r>
              <a:rPr lang="en-US" dirty="0" smtClean="0"/>
              <a:t>Hold the lock for the check, then release and loop</a:t>
            </a:r>
          </a:p>
          <a:p>
            <a:pPr>
              <a:buNone/>
            </a:pPr>
            <a:r>
              <a:rPr lang="en-US" dirty="0" smtClean="0"/>
              <a:t>Spinning works… but is very wasteful:</a:t>
            </a:r>
          </a:p>
          <a:p>
            <a:pPr lvl="1"/>
            <a:r>
              <a:rPr lang="en-US" dirty="0" smtClean="0"/>
              <a:t>We’re using a processor </a:t>
            </a:r>
            <a:r>
              <a:rPr lang="en-US" dirty="0" smtClean="0"/>
              <a:t>just for looping &amp; checking</a:t>
            </a:r>
            <a:endParaRPr lang="en-US" dirty="0" smtClean="0"/>
          </a:p>
          <a:p>
            <a:pPr lvl="1"/>
            <a:r>
              <a:rPr lang="en-US" dirty="0" smtClean="0"/>
              <a:t>We’re holding the lock a good deal of the time for that checking</a:t>
            </a:r>
          </a:p>
          <a:p>
            <a:pPr lvl="1"/>
            <a:r>
              <a:rPr lang="en-US" dirty="0" smtClean="0"/>
              <a:t>Cooking analogy:  When waiting for work, team two members reach into tub every few seconds to see if another potato is in there</a:t>
            </a:r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4343400"/>
            <a:ext cx="60960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elt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(true)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if(</a:t>
            </a:r>
            <a:r>
              <a:rPr lang="en-US" sz="2000" kern="0" dirty="0" err="1" smtClean="0">
                <a:latin typeface="Courier New" pitchFamily="49" charset="0"/>
              </a:rPr>
              <a:t>isFull</a:t>
            </a:r>
            <a:r>
              <a:rPr lang="en-US" sz="2000" kern="0" dirty="0" smtClean="0">
                <a:latin typeface="Courier New" pitchFamily="49" charset="0"/>
              </a:rPr>
              <a:t>())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continue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… </a:t>
            </a:r>
            <a:r>
              <a:rPr lang="en-US" sz="2000" i="1" kern="0" dirty="0" smtClean="0">
                <a:latin typeface="Courier New" pitchFamily="49" charset="0"/>
              </a:rPr>
              <a:t>add to array and adjust back 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}}}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dequeue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similar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want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458200" cy="4191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Better would be for a thread to </a:t>
            </a:r>
            <a:r>
              <a:rPr lang="en-US" i="1" dirty="0" smtClean="0"/>
              <a:t>wait</a:t>
            </a:r>
            <a:r>
              <a:rPr lang="en-US" dirty="0" smtClean="0"/>
              <a:t> until it can proceed</a:t>
            </a:r>
          </a:p>
          <a:p>
            <a:pPr lvl="1"/>
            <a:r>
              <a:rPr lang="en-US" dirty="0" smtClean="0"/>
              <a:t>Be </a:t>
            </a:r>
            <a:r>
              <a:rPr lang="en-US" i="1" dirty="0" smtClean="0"/>
              <a:t>notified</a:t>
            </a:r>
            <a:r>
              <a:rPr lang="en-US" dirty="0" smtClean="0"/>
              <a:t> when it should try again</a:t>
            </a:r>
          </a:p>
          <a:p>
            <a:pPr lvl="1"/>
            <a:r>
              <a:rPr lang="en-US" dirty="0" smtClean="0"/>
              <a:t>Thread </a:t>
            </a:r>
            <a:r>
              <a:rPr lang="en-US" dirty="0" smtClean="0"/>
              <a:t>suspended </a:t>
            </a:r>
            <a:r>
              <a:rPr lang="en-US" dirty="0" smtClean="0"/>
              <a:t>until then; in meantime, other threads run</a:t>
            </a:r>
          </a:p>
          <a:p>
            <a:pPr lvl="1"/>
            <a:r>
              <a:rPr lang="en-US" dirty="0" smtClean="0"/>
              <a:t>While </a:t>
            </a:r>
            <a:r>
              <a:rPr lang="en-US" i="1" dirty="0" smtClean="0"/>
              <a:t>waiting</a:t>
            </a:r>
            <a:r>
              <a:rPr lang="en-US" dirty="0" smtClean="0"/>
              <a:t>, lock is released; will be re-acquired later by one </a:t>
            </a:r>
            <a:r>
              <a:rPr lang="en-US" i="1" dirty="0" smtClean="0"/>
              <a:t>notified</a:t>
            </a:r>
            <a:r>
              <a:rPr lang="en-US" dirty="0" smtClean="0"/>
              <a:t> </a:t>
            </a:r>
            <a:r>
              <a:rPr lang="en-US" dirty="0" smtClean="0"/>
              <a:t>thread</a:t>
            </a:r>
          </a:p>
          <a:p>
            <a:pPr lvl="1"/>
            <a:r>
              <a:rPr lang="en-US" dirty="0" smtClean="0"/>
              <a:t>Upon being </a:t>
            </a:r>
            <a:r>
              <a:rPr lang="en-US" dirty="0" smtClean="0"/>
              <a:t>notified, thread </a:t>
            </a:r>
            <a:r>
              <a:rPr lang="en-US" dirty="0" smtClean="0"/>
              <a:t>just drops in to see what condition it’s condition is </a:t>
            </a:r>
            <a:r>
              <a:rPr lang="en-US" dirty="0" smtClean="0"/>
              <a:t>in</a:t>
            </a:r>
            <a:endParaRPr lang="en-US" dirty="0" smtClean="0"/>
          </a:p>
          <a:p>
            <a:pPr lvl="1"/>
            <a:r>
              <a:rPr lang="en-US" dirty="0" smtClean="0"/>
              <a:t>Team two members work on something else until they’re told more potatoes are ready</a:t>
            </a:r>
          </a:p>
          <a:p>
            <a:pPr lvl="1"/>
            <a:r>
              <a:rPr lang="en-US" dirty="0" smtClean="0"/>
              <a:t>Less contention for lock, and time waiting spent more </a:t>
            </a:r>
            <a:r>
              <a:rPr lang="en-US" dirty="0" smtClean="0"/>
              <a:t>efficiently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Variables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3058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Like </a:t>
            </a:r>
            <a:r>
              <a:rPr lang="en-US" dirty="0" smtClean="0"/>
              <a:t>locks &amp; threads, not something you can implement on your own</a:t>
            </a:r>
          </a:p>
          <a:p>
            <a:pPr lvl="1"/>
            <a:r>
              <a:rPr lang="en-US" dirty="0" smtClean="0"/>
              <a:t>Language or library gives it to </a:t>
            </a:r>
            <a:r>
              <a:rPr lang="en-US" dirty="0" smtClean="0"/>
              <a:t>you</a:t>
            </a:r>
            <a:endParaRPr lang="en-US" dirty="0" smtClean="0"/>
          </a:p>
          <a:p>
            <a:r>
              <a:rPr lang="en-US" dirty="0" smtClean="0"/>
              <a:t>An ADT that supports this: </a:t>
            </a:r>
            <a:r>
              <a:rPr lang="en-US" dirty="0" smtClean="0">
                <a:solidFill>
                  <a:schemeClr val="accent2"/>
                </a:solidFill>
              </a:rPr>
              <a:t>condition variable</a:t>
            </a:r>
          </a:p>
          <a:p>
            <a:pPr lvl="1"/>
            <a:r>
              <a:rPr lang="en-US" dirty="0" smtClean="0"/>
              <a:t>Informs </a:t>
            </a:r>
            <a:r>
              <a:rPr lang="en-US" dirty="0" smtClean="0"/>
              <a:t>waiting thread(s) </a:t>
            </a:r>
            <a:r>
              <a:rPr lang="en-US" dirty="0" smtClean="0"/>
              <a:t>when the </a:t>
            </a:r>
            <a:r>
              <a:rPr lang="en-US" i="1" dirty="0" smtClean="0"/>
              <a:t>condition</a:t>
            </a:r>
            <a:r>
              <a:rPr lang="en-US" dirty="0" smtClean="0"/>
              <a:t> that causes it/them to wait has </a:t>
            </a:r>
            <a:r>
              <a:rPr lang="en-US" i="1" dirty="0" smtClean="0"/>
              <a:t>varied</a:t>
            </a:r>
            <a:endParaRPr lang="en-US" i="1" dirty="0" smtClean="0"/>
          </a:p>
          <a:p>
            <a:r>
              <a:rPr lang="en-US" dirty="0" smtClean="0"/>
              <a:t>Terminology not completely standard; will mostly stick with Java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Java approach: right idea; some problems in the details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295400"/>
            <a:ext cx="73152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Buffer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…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elt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isFull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this.wait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releases lock and waits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i="1" kern="0" dirty="0" smtClean="0">
                <a:latin typeface="Courier New" pitchFamily="49" charset="0"/>
              </a:rPr>
              <a:t>add to array and adjust back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latin typeface="Courier New" pitchFamily="49" charset="0"/>
              </a:rPr>
              <a:t>buffer was empty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this.notify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wake somebody up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dequeue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this.wait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releases lock and waits</a:t>
            </a: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i="1" kern="0" dirty="0" smtClean="0">
                <a:latin typeface="Courier New" pitchFamily="49" charset="0"/>
              </a:rPr>
              <a:t>take from array and adjust front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latin typeface="Courier New" pitchFamily="49" charset="0"/>
              </a:rPr>
              <a:t>buffer was full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this.notify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wake somebody up</a:t>
            </a:r>
            <a:endParaRPr lang="en-US" sz="2000" i="1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80772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Condition variables: A Thread can </a:t>
            </a:r>
            <a:r>
              <a:rPr lang="en-US" i="1" dirty="0" smtClean="0"/>
              <a:t>wait</a:t>
            </a:r>
            <a:r>
              <a:rPr lang="en-US" dirty="0" smtClean="0"/>
              <a:t>, suspending operation and relinquishing the lock, until it is </a:t>
            </a:r>
            <a:r>
              <a:rPr lang="en-US" i="1" dirty="0" smtClean="0"/>
              <a:t>notified</a:t>
            </a:r>
            <a:r>
              <a:rPr lang="en-US" dirty="0" smtClean="0"/>
              <a:t> </a:t>
            </a:r>
            <a:endParaRPr lang="en-US" sz="1000" dirty="0" smtClean="0"/>
          </a:p>
          <a:p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wait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“Register” running thread as interested in being woken up</a:t>
            </a:r>
          </a:p>
          <a:p>
            <a:pPr lvl="1"/>
            <a:r>
              <a:rPr lang="en-US" dirty="0" smtClean="0"/>
              <a:t>Then atomically: release the lock and block</a:t>
            </a:r>
          </a:p>
          <a:p>
            <a:pPr lvl="1"/>
            <a:r>
              <a:rPr lang="en-US" dirty="0" smtClean="0"/>
              <a:t>When execution resumes after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notify</a:t>
            </a:r>
            <a:r>
              <a:rPr lang="en-US" dirty="0" smtClean="0"/>
              <a:t>, </a:t>
            </a:r>
            <a:r>
              <a:rPr lang="en-US" i="1" dirty="0" smtClean="0"/>
              <a:t>thread again holds the </a:t>
            </a:r>
            <a:r>
              <a:rPr lang="en-US" i="1" dirty="0" smtClean="0"/>
              <a:t>lock</a:t>
            </a:r>
            <a:endParaRPr lang="en-US" sz="1000" dirty="0" smtClean="0"/>
          </a:p>
          <a:p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notify:</a:t>
            </a:r>
          </a:p>
          <a:p>
            <a:pPr lvl="1"/>
            <a:r>
              <a:rPr lang="en-US" dirty="0" smtClean="0"/>
              <a:t>Pick one waiting thread and wake them up</a:t>
            </a:r>
          </a:p>
          <a:p>
            <a:pPr lvl="1"/>
            <a:r>
              <a:rPr lang="en-US" dirty="0" smtClean="0"/>
              <a:t>No guarantee woken up thread runs next, just that it is no longer blocked on the </a:t>
            </a:r>
            <a:r>
              <a:rPr lang="en-US" i="1" dirty="0" smtClean="0"/>
              <a:t>condition</a:t>
            </a:r>
            <a:r>
              <a:rPr lang="en-US" dirty="0" smtClean="0"/>
              <a:t> – now </a:t>
            </a:r>
            <a:r>
              <a:rPr lang="en-US" dirty="0" smtClean="0"/>
              <a:t>waits </a:t>
            </a:r>
            <a:r>
              <a:rPr lang="en-US" dirty="0" smtClean="0"/>
              <a:t>for the </a:t>
            </a:r>
            <a:r>
              <a:rPr lang="en-US" i="1" dirty="0" smtClean="0"/>
              <a:t>lock</a:t>
            </a:r>
          </a:p>
          <a:p>
            <a:pPr lvl="1"/>
            <a:r>
              <a:rPr lang="en-US" dirty="0" smtClean="0"/>
              <a:t>If no thread is waiting, then do </a:t>
            </a:r>
            <a:r>
              <a:rPr lang="en-US" dirty="0" smtClean="0"/>
              <a:t>nothing</a:t>
            </a:r>
            <a:endParaRPr lang="en-US" dirty="0" smtClean="0"/>
          </a:p>
          <a:p>
            <a:r>
              <a:rPr lang="en-US" dirty="0" smtClean="0"/>
              <a:t>Java </a:t>
            </a:r>
            <a:r>
              <a:rPr lang="en-US" dirty="0" smtClean="0"/>
              <a:t>weirdness: every object “is” a condition variable (and a lock)</a:t>
            </a:r>
          </a:p>
          <a:p>
            <a:pPr lvl="1"/>
            <a:r>
              <a:rPr lang="en-US" dirty="0" smtClean="0"/>
              <a:t>Just like how we can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synchronize</a:t>
            </a:r>
            <a:r>
              <a:rPr lang="en-US" dirty="0" smtClean="0"/>
              <a:t> on any object</a:t>
            </a:r>
          </a:p>
          <a:p>
            <a:pPr lvl="1"/>
            <a:r>
              <a:rPr lang="en-US" dirty="0" smtClean="0"/>
              <a:t>Other languages/libraries often make them </a:t>
            </a:r>
            <a:r>
              <a:rPr lang="en-US" dirty="0" smtClean="0"/>
              <a:t>separate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Bug #1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3048000"/>
            <a:ext cx="7772400" cy="762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Between the time a thread is notified and when it re-acquires the lock, the condition can become false again!</a:t>
            </a:r>
          </a:p>
          <a:p>
            <a:endParaRPr lang="en-US" dirty="0" smtClean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1066800"/>
            <a:ext cx="52578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elt</a:t>
            </a:r>
            <a:r>
              <a:rPr lang="en-US" sz="2000" kern="0" dirty="0" smtClean="0">
                <a:latin typeface="Courier New" pitchFamily="49" charset="0"/>
              </a:rPr>
              <a:t>){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isFull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this.wait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 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i="1" kern="0" dirty="0" smtClean="0">
                <a:latin typeface="Courier New" pitchFamily="49" charset="0"/>
              </a:rPr>
              <a:t>add to array and adjust back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04800" y="3790890"/>
            <a:ext cx="8763000" cy="2610704"/>
            <a:chOff x="304801" y="3790890"/>
            <a:chExt cx="8762999" cy="2610704"/>
          </a:xfrm>
        </p:grpSpPr>
        <p:sp>
          <p:nvSpPr>
            <p:cNvPr id="8" name="Rectangle 2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105022" y="4190206"/>
              <a:ext cx="2362200" cy="221059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if</a:t>
              </a:r>
              <a:r>
                <a:rPr lang="en-US" sz="2000" kern="0" dirty="0" smtClean="0">
                  <a:latin typeface="Courier New" pitchFamily="49" charset="0"/>
                </a:rPr>
                <a:t>(</a:t>
              </a:r>
              <a:r>
                <a:rPr lang="en-US" sz="2000" kern="0" dirty="0" err="1" smtClean="0">
                  <a:latin typeface="Courier New" pitchFamily="49" charset="0"/>
                </a:rPr>
                <a:t>isFull</a:t>
              </a:r>
              <a:r>
                <a:rPr lang="en-US" sz="2000" kern="0" dirty="0" smtClean="0">
                  <a:latin typeface="Courier New" pitchFamily="49" charset="0"/>
                </a:rPr>
                <a:t>())</a:t>
              </a:r>
            </a:p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r>
                <a:rPr lang="en-US" sz="2000" kern="0" dirty="0" smtClean="0">
                  <a:latin typeface="Courier New" pitchFamily="49" charset="0"/>
                </a:rPr>
                <a:t>  </a:t>
              </a:r>
              <a:r>
                <a:rPr lang="en-US" sz="2000" kern="0" dirty="0" err="1" smtClean="0">
                  <a:solidFill>
                    <a:srgbClr val="FF0000"/>
                  </a:solidFill>
                  <a:latin typeface="Courier New" pitchFamily="49" charset="0"/>
                </a:rPr>
                <a:t>this.wait</a:t>
              </a:r>
              <a:r>
                <a:rPr lang="en-US" sz="2000" kern="0" dirty="0" smtClean="0">
                  <a:solidFill>
                    <a:srgbClr val="FF0000"/>
                  </a:solidFill>
                  <a:latin typeface="Courier New" pitchFamily="49" charset="0"/>
                </a:rPr>
                <a:t>(); </a:t>
              </a:r>
            </a:p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endParaRPr lang="en-US" sz="2000" kern="0" dirty="0" smtClean="0">
                <a:solidFill>
                  <a:srgbClr val="FF0000"/>
                </a:solidFill>
                <a:latin typeface="Courier New" pitchFamily="49" charset="0"/>
              </a:endParaRPr>
            </a:p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endParaRPr lang="en-US" sz="2000" kern="0" dirty="0" smtClean="0">
                <a:latin typeface="Courier New" pitchFamily="49" charset="0"/>
              </a:endParaRPr>
            </a:p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endParaRPr lang="en-US" sz="2000" kern="0" dirty="0" smtClean="0">
                <a:latin typeface="Courier New" pitchFamily="49" charset="0"/>
              </a:endParaRPr>
            </a:p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endParaRPr lang="en-US" sz="2000" kern="0" dirty="0" smtClean="0">
                <a:latin typeface="Courier New" pitchFamily="49" charset="0"/>
              </a:endParaRPr>
            </a:p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r>
                <a:rPr lang="en-US" sz="2000" i="1" kern="0" dirty="0" smtClean="0">
                  <a:latin typeface="Courier New" pitchFamily="49" charset="0"/>
                </a:rPr>
                <a:t>add to array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rot="5400000">
              <a:off x="-305472" y="5295106"/>
              <a:ext cx="2209800" cy="1588"/>
            </a:xfrm>
            <a:prstGeom prst="straightConnector1">
              <a:avLst/>
            </a:prstGeom>
            <a:solidFill>
              <a:schemeClr val="accent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 rot="16200000">
              <a:off x="131933" y="4989622"/>
              <a:ext cx="7458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Time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76711" y="3790890"/>
              <a:ext cx="24497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Thread 2 (</a:t>
              </a:r>
              <a:r>
                <a:rPr lang="en-US" sz="2000" b="0" dirty="0" err="1" smtClean="0">
                  <a:latin typeface="+mn-lt"/>
                </a:rPr>
                <a:t>dequeue</a:t>
              </a:r>
              <a:r>
                <a:rPr lang="en-US" sz="2000" b="0" dirty="0" smtClean="0">
                  <a:latin typeface="+mn-lt"/>
                </a:rPr>
                <a:t>)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85911" y="3809206"/>
              <a:ext cx="24497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Thread 1 (</a:t>
              </a:r>
              <a:r>
                <a:rPr lang="en-US" sz="2000" b="0" dirty="0" err="1" smtClean="0">
                  <a:latin typeface="+mn-lt"/>
                </a:rPr>
                <a:t>enqueue</a:t>
              </a:r>
              <a:r>
                <a:rPr lang="en-US" sz="2000" b="0" dirty="0" smtClean="0">
                  <a:latin typeface="+mn-lt"/>
                </a:rPr>
                <a:t>)</a:t>
              </a:r>
            </a:p>
          </p:txBody>
        </p:sp>
        <p:sp>
          <p:nvSpPr>
            <p:cNvPr id="14" name="Rectangle 2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524311" y="4191000"/>
              <a:ext cx="2667000" cy="22098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endParaRPr lang="en-US" sz="2000" kern="0" dirty="0" smtClean="0">
                <a:latin typeface="Courier New" pitchFamily="49" charset="0"/>
              </a:endParaRPr>
            </a:p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endParaRPr lang="en-US" sz="2000" kern="0" dirty="0" smtClean="0">
                <a:latin typeface="Courier New" pitchFamily="49" charset="0"/>
              </a:endParaRPr>
            </a:p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r>
                <a:rPr lang="en-US" sz="2000" i="1" kern="0" dirty="0" smtClean="0">
                  <a:latin typeface="Courier New" pitchFamily="49" charset="0"/>
                </a:rPr>
                <a:t>take from array</a:t>
              </a:r>
            </a:p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if</a:t>
              </a:r>
              <a:r>
                <a:rPr lang="en-US" sz="2000" kern="0" dirty="0" smtClean="0">
                  <a:latin typeface="Courier New" pitchFamily="49" charset="0"/>
                </a:rPr>
                <a:t>(</a:t>
              </a:r>
              <a:r>
                <a:rPr lang="en-US" sz="2000" i="1" kern="0" dirty="0" smtClean="0">
                  <a:latin typeface="Courier New" pitchFamily="49" charset="0"/>
                </a:rPr>
                <a:t>was full</a:t>
              </a:r>
              <a:r>
                <a:rPr lang="en-US" sz="2000" kern="0" dirty="0" smtClean="0">
                  <a:latin typeface="Courier New" pitchFamily="49" charset="0"/>
                </a:rPr>
                <a:t>)   </a:t>
              </a:r>
              <a:r>
                <a:rPr lang="en-US" sz="2000" kern="0" dirty="0" err="1" smtClean="0">
                  <a:solidFill>
                    <a:srgbClr val="FF0000"/>
                  </a:solidFill>
                  <a:latin typeface="Courier New" pitchFamily="49" charset="0"/>
                </a:rPr>
                <a:t>this.notify</a:t>
              </a:r>
              <a:r>
                <a:rPr lang="en-US" sz="2000" kern="0" dirty="0" smtClean="0">
                  <a:solidFill>
                    <a:srgbClr val="FF0000"/>
                  </a:solidFill>
                  <a:latin typeface="Courier New" pitchFamily="49" charset="0"/>
                </a:rPr>
                <a:t>();</a:t>
              </a:r>
              <a:endParaRPr lang="en-US" sz="2000" kern="0" dirty="0" smtClean="0">
                <a:latin typeface="Courier New" pitchFamily="49" charset="0"/>
              </a:endParaRPr>
            </a:p>
          </p:txBody>
        </p:sp>
        <p:sp>
          <p:nvSpPr>
            <p:cNvPr id="15" name="Rectangle 2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267510" y="4191000"/>
              <a:ext cx="2800290" cy="221059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endParaRPr lang="en-US" sz="2000" kern="0" dirty="0" smtClean="0">
                <a:solidFill>
                  <a:srgbClr val="FF0000"/>
                </a:solidFill>
                <a:latin typeface="Courier New" pitchFamily="49" charset="0"/>
              </a:endParaRPr>
            </a:p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endParaRPr lang="en-US" sz="2000" kern="0" dirty="0" smtClean="0">
                <a:latin typeface="Courier New" pitchFamily="49" charset="0"/>
              </a:endParaRPr>
            </a:p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endParaRPr lang="en-US" sz="2000" kern="0" dirty="0" smtClean="0">
                <a:latin typeface="Courier New" pitchFamily="49" charset="0"/>
              </a:endParaRPr>
            </a:p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endParaRPr lang="en-US" sz="2000" kern="0" dirty="0" smtClean="0">
                <a:latin typeface="Courier New" pitchFamily="49" charset="0"/>
              </a:endParaRPr>
            </a:p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endParaRPr lang="en-US" sz="1800" i="1" kern="0" dirty="0" smtClean="0">
                <a:latin typeface="Courier New" pitchFamily="49" charset="0"/>
              </a:endParaRPr>
            </a:p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r>
                <a:rPr lang="en-US" sz="1800" i="1" kern="0" dirty="0" err="1" smtClean="0">
                  <a:latin typeface="Courier New" pitchFamily="49" charset="0"/>
                </a:rPr>
                <a:t>enqueue</a:t>
              </a:r>
              <a:r>
                <a:rPr lang="en-US" sz="1800" i="1" kern="0" dirty="0" smtClean="0">
                  <a:latin typeface="Courier New" pitchFamily="49" charset="0"/>
                </a:rPr>
                <a:t>; full again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332401" y="3810000"/>
              <a:ext cx="24497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Thread 3 (</a:t>
              </a:r>
              <a:r>
                <a:rPr lang="en-US" sz="2000" b="0" dirty="0" err="1" smtClean="0">
                  <a:latin typeface="+mn-lt"/>
                </a:rPr>
                <a:t>enqueue</a:t>
              </a:r>
              <a:r>
                <a:rPr lang="en-US" sz="2000" b="0" dirty="0" smtClean="0">
                  <a:latin typeface="+mn-lt"/>
                </a:rPr>
                <a:t>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fix #1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4876800"/>
            <a:ext cx="7772400" cy="1143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Guideline: </a:t>
            </a:r>
            <a:r>
              <a:rPr lang="en-US" i="1" dirty="0" smtClean="0"/>
              <a:t>Always</a:t>
            </a:r>
            <a:r>
              <a:rPr lang="en-US" dirty="0" smtClean="0"/>
              <a:t> re-check the condition after re-gaining the lock</a:t>
            </a:r>
          </a:p>
          <a:p>
            <a:pPr lvl="1"/>
            <a:r>
              <a:rPr lang="en-US" dirty="0" smtClean="0"/>
              <a:t>If condition still not met, go back to waiting</a:t>
            </a:r>
          </a:p>
          <a:p>
            <a:pPr lvl="1"/>
            <a:r>
              <a:rPr lang="en-US" dirty="0" smtClean="0"/>
              <a:t>In fact, for obscure reasons, Java is technically allowed to notify a thread for no reason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447800"/>
            <a:ext cx="54864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elt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isFull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err="1" smtClean="0">
                <a:latin typeface="Courier New" pitchFamily="49" charset="0"/>
              </a:rPr>
              <a:t>.wait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i="1" kern="0" dirty="0" smtClean="0">
                <a:latin typeface="Courier New" pitchFamily="49" charset="0"/>
              </a:rPr>
              <a:t>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dequeue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err="1" smtClean="0">
                <a:latin typeface="Courier New" pitchFamily="49" charset="0"/>
              </a:rPr>
              <a:t>.wait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Concurrency: Where are we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9248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Done:</a:t>
            </a:r>
          </a:p>
          <a:p>
            <a:pPr lvl="1"/>
            <a:r>
              <a:rPr lang="en-US" dirty="0" smtClean="0"/>
              <a:t>Programming with locks and critical sections</a:t>
            </a:r>
          </a:p>
          <a:p>
            <a:pPr lvl="1"/>
            <a:r>
              <a:rPr lang="en-US" dirty="0" smtClean="0"/>
              <a:t>Key guidelines and trade-offs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Now: More on facilitating concurrent access</a:t>
            </a:r>
            <a:endParaRPr lang="en-US" sz="1000" dirty="0" smtClean="0"/>
          </a:p>
          <a:p>
            <a:pPr lvl="1"/>
            <a:r>
              <a:rPr lang="en-US" dirty="0" smtClean="0"/>
              <a:t>Readers/writer locks</a:t>
            </a:r>
          </a:p>
          <a:p>
            <a:pPr lvl="2"/>
            <a:r>
              <a:rPr lang="en-US" dirty="0" smtClean="0"/>
              <a:t>Specific type of lock that can allow for more efficient access</a:t>
            </a:r>
          </a:p>
          <a:p>
            <a:pPr lvl="1"/>
            <a:r>
              <a:rPr lang="en-US" dirty="0" smtClean="0"/>
              <a:t>Condition variables</a:t>
            </a:r>
          </a:p>
          <a:p>
            <a:pPr lvl="2"/>
            <a:r>
              <a:rPr lang="en-US" dirty="0" smtClean="0"/>
              <a:t>More efficient access for producer/consumer relationships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#2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7772400" cy="152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If multiple threads are waiting, currently we only wake up one</a:t>
            </a:r>
          </a:p>
          <a:p>
            <a:pPr lvl="1"/>
            <a:r>
              <a:rPr lang="en-US" dirty="0" smtClean="0"/>
              <a:t>Works for the most part, but what if 2 are waiting to </a:t>
            </a:r>
            <a:r>
              <a:rPr lang="en-US" dirty="0" err="1" smtClean="0"/>
              <a:t>enqueue</a:t>
            </a:r>
            <a:r>
              <a:rPr lang="en-US" dirty="0" smtClean="0"/>
              <a:t>, and two quick </a:t>
            </a:r>
            <a:r>
              <a:rPr lang="en-US" dirty="0" err="1" smtClean="0"/>
              <a:t>dequeues</a:t>
            </a:r>
            <a:r>
              <a:rPr lang="en-US" dirty="0" smtClean="0"/>
              <a:t> occur before either gets to go?</a:t>
            </a:r>
          </a:p>
          <a:p>
            <a:pPr lvl="1"/>
            <a:r>
              <a:rPr lang="en-US" dirty="0" smtClean="0"/>
              <a:t>We’d only notify once; other thread would wait forever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52401" y="2667000"/>
            <a:ext cx="8858310" cy="3276600"/>
            <a:chOff x="152401" y="2667000"/>
            <a:chExt cx="8858310" cy="3276600"/>
          </a:xfrm>
        </p:grpSpPr>
        <p:sp>
          <p:nvSpPr>
            <p:cNvPr id="8" name="Rectangle 2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952622" y="3048000"/>
              <a:ext cx="2362200" cy="221059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if</a:t>
              </a:r>
              <a:r>
                <a:rPr lang="en-US" sz="2000" kern="0" dirty="0" smtClean="0">
                  <a:latin typeface="Courier New" pitchFamily="49" charset="0"/>
                </a:rPr>
                <a:t>(</a:t>
              </a:r>
              <a:r>
                <a:rPr lang="en-US" sz="2000" kern="0" dirty="0" err="1" smtClean="0">
                  <a:latin typeface="Courier New" pitchFamily="49" charset="0"/>
                </a:rPr>
                <a:t>isFull</a:t>
              </a:r>
              <a:r>
                <a:rPr lang="en-US" sz="2000" kern="0" dirty="0" smtClean="0">
                  <a:latin typeface="Courier New" pitchFamily="49" charset="0"/>
                </a:rPr>
                <a:t>())</a:t>
              </a:r>
            </a:p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r>
                <a:rPr lang="en-US" sz="2000" kern="0" dirty="0" smtClean="0">
                  <a:latin typeface="Courier New" pitchFamily="49" charset="0"/>
                </a:rPr>
                <a:t>  </a:t>
              </a:r>
              <a:r>
                <a:rPr lang="en-US" sz="2000" kern="0" dirty="0" err="1" smtClean="0">
                  <a:solidFill>
                    <a:srgbClr val="FF0000"/>
                  </a:solidFill>
                  <a:latin typeface="Courier New" pitchFamily="49" charset="0"/>
                </a:rPr>
                <a:t>this.wait</a:t>
              </a:r>
              <a:r>
                <a:rPr lang="en-US" sz="2000" kern="0" dirty="0" smtClean="0">
                  <a:solidFill>
                    <a:srgbClr val="FF0000"/>
                  </a:solidFill>
                  <a:latin typeface="Courier New" pitchFamily="49" charset="0"/>
                </a:rPr>
                <a:t>(); </a:t>
              </a:r>
            </a:p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endParaRPr lang="en-US" sz="2000" kern="0" dirty="0" smtClean="0">
                <a:solidFill>
                  <a:srgbClr val="FF0000"/>
                </a:solidFill>
                <a:latin typeface="Courier New" pitchFamily="49" charset="0"/>
              </a:endParaRPr>
            </a:p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endParaRPr lang="en-US" sz="2000" kern="0" dirty="0" smtClean="0">
                <a:latin typeface="Courier New" pitchFamily="49" charset="0"/>
              </a:endParaRPr>
            </a:p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endParaRPr lang="en-US" sz="2000" kern="0" dirty="0" smtClean="0">
                <a:latin typeface="Courier New" pitchFamily="49" charset="0"/>
              </a:endParaRPr>
            </a:p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endParaRPr lang="en-US" sz="2000" kern="0" dirty="0" smtClean="0">
                <a:latin typeface="Courier New" pitchFamily="49" charset="0"/>
              </a:endParaRPr>
            </a:p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r>
                <a:rPr lang="en-US" sz="2000" kern="0" dirty="0" smtClean="0">
                  <a:latin typeface="Courier New" pitchFamily="49" charset="0"/>
                </a:rPr>
                <a:t>…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rot="5400000">
              <a:off x="-457872" y="4152900"/>
              <a:ext cx="2209800" cy="1588"/>
            </a:xfrm>
            <a:prstGeom prst="straightConnector1">
              <a:avLst/>
            </a:prstGeom>
            <a:solidFill>
              <a:schemeClr val="accent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 rot="16200000">
              <a:off x="-20467" y="3847416"/>
              <a:ext cx="7458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Time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95711" y="2724090"/>
              <a:ext cx="24497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Thread 2 (</a:t>
              </a:r>
              <a:r>
                <a:rPr lang="en-US" sz="2000" b="0" dirty="0" err="1" smtClean="0">
                  <a:latin typeface="+mn-lt"/>
                </a:rPr>
                <a:t>enqueue</a:t>
              </a:r>
              <a:r>
                <a:rPr lang="en-US" sz="2000" b="0" dirty="0" smtClean="0">
                  <a:latin typeface="+mn-lt"/>
                </a:rPr>
                <a:t>)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33511" y="2667000"/>
              <a:ext cx="24497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Thread 1 (</a:t>
              </a:r>
              <a:r>
                <a:rPr lang="en-US" sz="2000" b="0" dirty="0" err="1" smtClean="0">
                  <a:latin typeface="+mn-lt"/>
                </a:rPr>
                <a:t>enqueue</a:t>
              </a:r>
              <a:r>
                <a:rPr lang="en-US" sz="2000" b="0" dirty="0" smtClean="0">
                  <a:latin typeface="+mn-lt"/>
                </a:rPr>
                <a:t>)</a:t>
              </a:r>
            </a:p>
          </p:txBody>
        </p:sp>
        <p:sp>
          <p:nvSpPr>
            <p:cNvPr id="13" name="Rectangle 2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371911" y="3048794"/>
              <a:ext cx="2438400" cy="22098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if</a:t>
              </a:r>
              <a:r>
                <a:rPr lang="en-US" sz="2000" kern="0" dirty="0" smtClean="0">
                  <a:latin typeface="Courier New" pitchFamily="49" charset="0"/>
                </a:rPr>
                <a:t>(</a:t>
              </a:r>
              <a:r>
                <a:rPr lang="en-US" sz="2000" kern="0" dirty="0" err="1" smtClean="0">
                  <a:latin typeface="Courier New" pitchFamily="49" charset="0"/>
                </a:rPr>
                <a:t>isFull</a:t>
              </a:r>
              <a:r>
                <a:rPr lang="en-US" sz="2000" kern="0" dirty="0" smtClean="0">
                  <a:latin typeface="Courier New" pitchFamily="49" charset="0"/>
                </a:rPr>
                <a:t>())</a:t>
              </a:r>
            </a:p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r>
                <a:rPr lang="en-US" sz="2000" kern="0" dirty="0" smtClean="0">
                  <a:latin typeface="Courier New" pitchFamily="49" charset="0"/>
                </a:rPr>
                <a:t>  </a:t>
              </a:r>
              <a:r>
                <a:rPr lang="en-US" sz="2000" kern="0" dirty="0" err="1" smtClean="0">
                  <a:solidFill>
                    <a:srgbClr val="FF0000"/>
                  </a:solidFill>
                  <a:latin typeface="Courier New" pitchFamily="49" charset="0"/>
                </a:rPr>
                <a:t>this.wait</a:t>
              </a:r>
              <a:r>
                <a:rPr lang="en-US" sz="2000" kern="0" dirty="0" smtClean="0">
                  <a:solidFill>
                    <a:srgbClr val="FF0000"/>
                  </a:solidFill>
                  <a:latin typeface="Courier New" pitchFamily="49" charset="0"/>
                </a:rPr>
                <a:t>(); </a:t>
              </a:r>
            </a:p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endParaRPr lang="en-US" sz="2000" kern="0" dirty="0" smtClean="0">
                <a:latin typeface="Courier New" pitchFamily="49" charset="0"/>
              </a:endParaRPr>
            </a:p>
          </p:txBody>
        </p:sp>
        <p:sp>
          <p:nvSpPr>
            <p:cNvPr id="14" name="Rectangle 2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886511" y="3048794"/>
              <a:ext cx="3124200" cy="289480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endParaRPr lang="en-US" sz="2000" kern="0" dirty="0" smtClean="0">
                <a:solidFill>
                  <a:srgbClr val="FF0000"/>
                </a:solidFill>
                <a:latin typeface="Courier New" pitchFamily="49" charset="0"/>
              </a:endParaRPr>
            </a:p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endParaRPr lang="en-US" sz="2000" kern="0" dirty="0" smtClean="0">
                <a:latin typeface="Courier New" pitchFamily="49" charset="0"/>
              </a:endParaRPr>
            </a:p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r>
                <a:rPr lang="en-US" sz="2000" kern="0" dirty="0" smtClean="0">
                  <a:solidFill>
                    <a:srgbClr val="7030A0"/>
                  </a:solidFill>
                  <a:latin typeface="Courier New" pitchFamily="49" charset="0"/>
                </a:rPr>
                <a:t>// </a:t>
              </a:r>
              <a:r>
                <a:rPr lang="en-US" sz="2000" kern="0" dirty="0" err="1" smtClean="0">
                  <a:solidFill>
                    <a:srgbClr val="7030A0"/>
                  </a:solidFill>
                  <a:latin typeface="Courier New" pitchFamily="49" charset="0"/>
                </a:rPr>
                <a:t>dequeue</a:t>
              </a:r>
              <a:r>
                <a:rPr lang="en-US" sz="2000" kern="0" dirty="0" smtClean="0">
                  <a:solidFill>
                    <a:srgbClr val="7030A0"/>
                  </a:solidFill>
                  <a:latin typeface="Courier New" pitchFamily="49" charset="0"/>
                </a:rPr>
                <a:t> #1</a:t>
              </a:r>
            </a:p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if</a:t>
              </a:r>
              <a:r>
                <a:rPr lang="en-US" sz="2000" kern="0" dirty="0" smtClean="0">
                  <a:latin typeface="Courier New" pitchFamily="49" charset="0"/>
                </a:rPr>
                <a:t>(</a:t>
              </a:r>
              <a:r>
                <a:rPr lang="en-US" sz="2000" i="1" kern="0" dirty="0" smtClean="0">
                  <a:latin typeface="Courier New" pitchFamily="49" charset="0"/>
                </a:rPr>
                <a:t>buffer was full</a:t>
              </a:r>
              <a:r>
                <a:rPr lang="en-US" sz="2000" kern="0" dirty="0" smtClean="0">
                  <a:latin typeface="Courier New" pitchFamily="49" charset="0"/>
                </a:rPr>
                <a:t>)</a:t>
              </a:r>
            </a:p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r>
                <a:rPr lang="en-US" sz="2000" kern="0" dirty="0" smtClean="0">
                  <a:latin typeface="Courier New" pitchFamily="49" charset="0"/>
                </a:rPr>
                <a:t>  </a:t>
              </a:r>
              <a:r>
                <a:rPr lang="en-US" sz="2000" kern="0" dirty="0" err="1" smtClean="0">
                  <a:solidFill>
                    <a:srgbClr val="FF0000"/>
                  </a:solidFill>
                  <a:latin typeface="Courier New" pitchFamily="49" charset="0"/>
                </a:rPr>
                <a:t>this.notify</a:t>
              </a:r>
              <a:r>
                <a:rPr lang="en-US" sz="2000" kern="0" dirty="0" smtClean="0">
                  <a:solidFill>
                    <a:srgbClr val="FF0000"/>
                  </a:solidFill>
                  <a:latin typeface="Courier New" pitchFamily="49" charset="0"/>
                </a:rPr>
                <a:t>();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endParaRPr lang="en-US" sz="2000" i="1" kern="0" dirty="0" smtClean="0">
                <a:solidFill>
                  <a:srgbClr val="7030A0"/>
                </a:solidFill>
                <a:latin typeface="Courier New" pitchFamily="49" charset="0"/>
              </a:endParaRPr>
            </a:p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endParaRPr lang="en-US" sz="2000" kern="0" dirty="0" smtClean="0">
                <a:latin typeface="Courier New" pitchFamily="49" charset="0"/>
              </a:endParaRPr>
            </a:p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r>
                <a:rPr lang="en-US" sz="2000" kern="0" dirty="0" smtClean="0">
                  <a:solidFill>
                    <a:srgbClr val="7030A0"/>
                  </a:solidFill>
                  <a:latin typeface="Courier New" pitchFamily="49" charset="0"/>
                </a:rPr>
                <a:t>// </a:t>
              </a:r>
              <a:r>
                <a:rPr lang="en-US" sz="2000" kern="0" dirty="0" err="1" smtClean="0">
                  <a:solidFill>
                    <a:srgbClr val="7030A0"/>
                  </a:solidFill>
                  <a:latin typeface="Courier New" pitchFamily="49" charset="0"/>
                </a:rPr>
                <a:t>dequeue</a:t>
              </a:r>
              <a:r>
                <a:rPr lang="en-US" sz="2000" kern="0" dirty="0" smtClean="0">
                  <a:solidFill>
                    <a:srgbClr val="7030A0"/>
                  </a:solidFill>
                  <a:latin typeface="Courier New" pitchFamily="49" charset="0"/>
                </a:rPr>
                <a:t> #2</a:t>
              </a:r>
            </a:p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if</a:t>
              </a:r>
              <a:r>
                <a:rPr lang="en-US" sz="2000" kern="0" dirty="0" smtClean="0">
                  <a:latin typeface="Courier New" pitchFamily="49" charset="0"/>
                </a:rPr>
                <a:t>(</a:t>
              </a:r>
              <a:r>
                <a:rPr lang="en-US" sz="2000" i="1" kern="0" dirty="0" smtClean="0">
                  <a:latin typeface="Courier New" pitchFamily="49" charset="0"/>
                </a:rPr>
                <a:t>buffer was full</a:t>
              </a:r>
              <a:r>
                <a:rPr lang="en-US" sz="2000" kern="0" dirty="0" smtClean="0">
                  <a:latin typeface="Courier New" pitchFamily="49" charset="0"/>
                </a:rPr>
                <a:t>)</a:t>
              </a:r>
            </a:p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r>
                <a:rPr lang="en-US" sz="2000" kern="0" dirty="0" smtClean="0">
                  <a:latin typeface="Courier New" pitchFamily="49" charset="0"/>
                </a:rPr>
                <a:t>  </a:t>
              </a:r>
              <a:r>
                <a:rPr lang="en-US" sz="2000" kern="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 pitchFamily="49" charset="0"/>
                </a:rPr>
                <a:t>this.notify</a:t>
              </a:r>
              <a:r>
                <a:rPr lang="en-US" sz="2000" kern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 pitchFamily="49" charset="0"/>
                </a:rPr>
                <a:t>();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endParaRPr lang="en-US" sz="2000" i="1" kern="0" dirty="0" smtClean="0">
                <a:solidFill>
                  <a:srgbClr val="7030A0"/>
                </a:solidFill>
                <a:latin typeface="Courier New" pitchFamily="49" charset="0"/>
              </a:endParaRPr>
            </a:p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endParaRPr lang="en-US" sz="2000" kern="0" dirty="0" smtClean="0">
                <a:latin typeface="Courier New" pitchFamily="49" charset="0"/>
              </a:endParaRPr>
            </a:p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endParaRPr lang="en-US" sz="2000" kern="0" dirty="0" smtClean="0">
                <a:latin typeface="Courier New" pitchFamily="49" charset="0"/>
              </a:endParaRPr>
            </a:p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endParaRPr lang="en-US" sz="2000" kern="0" dirty="0" smtClean="0">
                <a:latin typeface="Courier New" pitchFamily="49" charset="0"/>
              </a:endParaRPr>
            </a:p>
            <a:p>
              <a:pPr marL="342900" lvl="0" indent="-342900">
                <a:lnSpc>
                  <a:spcPts val="1900"/>
                </a:lnSpc>
                <a:spcBef>
                  <a:spcPct val="20000"/>
                </a:spcBef>
                <a:defRPr/>
              </a:pPr>
              <a:endParaRPr lang="en-US" sz="2000" kern="0" dirty="0" smtClean="0">
                <a:latin typeface="Courier New" pitchFamily="49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80001" y="2667794"/>
              <a:ext cx="25923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Thread 3 (</a:t>
              </a:r>
              <a:r>
                <a:rPr lang="en-US" sz="2000" b="0" dirty="0" err="1" smtClean="0">
                  <a:latin typeface="+mn-lt"/>
                </a:rPr>
                <a:t>dequeues</a:t>
              </a:r>
              <a:r>
                <a:rPr lang="en-US" sz="2000" b="0" dirty="0" smtClean="0">
                  <a:latin typeface="+mn-lt"/>
                </a:rPr>
                <a:t>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Bug fix #2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4572000"/>
            <a:ext cx="7772400" cy="1905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notifyAll</a:t>
            </a:r>
            <a:r>
              <a:rPr lang="en-US" dirty="0" smtClean="0"/>
              <a:t> wakes up all current waiters on the condition variable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Guideline: If in any doubt,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notifyAll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Wasteful waking is better than never waking </a:t>
            </a:r>
            <a:r>
              <a:rPr lang="en-US" dirty="0" smtClean="0"/>
              <a:t>up</a:t>
            </a:r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So why does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notify</a:t>
            </a:r>
            <a:r>
              <a:rPr lang="en-US" dirty="0" smtClean="0">
                <a:sym typeface="Wingdings" pitchFamily="2" charset="2"/>
              </a:rPr>
              <a:t> exist?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Well, it is faster when correct…</a:t>
            </a:r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295400"/>
            <a:ext cx="67056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elt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latin typeface="Courier New" pitchFamily="49" charset="0"/>
              </a:rPr>
              <a:t>buffer was empty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this.notifyAll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wake everybody up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dequeue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latin typeface="Courier New" pitchFamily="49" charset="0"/>
              </a:rPr>
              <a:t>buffer was full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this.notifyAll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wake everybody up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approach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143000"/>
            <a:ext cx="8153400" cy="5486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An alternative is to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notify</a:t>
            </a:r>
            <a:r>
              <a:rPr lang="en-US" dirty="0" smtClean="0"/>
              <a:t> (not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notifyAll</a:t>
            </a:r>
            <a:r>
              <a:rPr lang="en-US" dirty="0" smtClean="0"/>
              <a:t>) on </a:t>
            </a:r>
            <a:r>
              <a:rPr lang="en-US" i="1" dirty="0" smtClean="0"/>
              <a:t>every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 /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dirty="0" smtClean="0"/>
              <a:t>, not just when the buffer was empty / full</a:t>
            </a:r>
          </a:p>
          <a:p>
            <a:pPr lvl="1"/>
            <a:r>
              <a:rPr lang="en-US" dirty="0" smtClean="0"/>
              <a:t>Easy to implement: just remove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statement</a:t>
            </a:r>
          </a:p>
          <a:p>
            <a:endParaRPr lang="en-US" sz="1000" dirty="0" smtClean="0"/>
          </a:p>
          <a:p>
            <a:r>
              <a:rPr lang="en-US" dirty="0" smtClean="0"/>
              <a:t>Alas, makes our code subtly </a:t>
            </a:r>
            <a:r>
              <a:rPr lang="en-US" dirty="0" smtClean="0">
                <a:solidFill>
                  <a:schemeClr val="accent2"/>
                </a:solidFill>
              </a:rPr>
              <a:t>wrong</a:t>
            </a:r>
            <a:r>
              <a:rPr lang="en-US" dirty="0" smtClean="0"/>
              <a:t> since it’s technically possible that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 and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dirty="0" smtClean="0"/>
              <a:t> are </a:t>
            </a:r>
            <a:r>
              <a:rPr lang="en-US" b="1" i="1" dirty="0" smtClean="0"/>
              <a:t>both</a:t>
            </a:r>
            <a:r>
              <a:rPr lang="en-US" dirty="0" smtClean="0"/>
              <a:t> waiting</a:t>
            </a:r>
          </a:p>
          <a:p>
            <a:pPr lvl="1"/>
            <a:r>
              <a:rPr lang="en-US" dirty="0" smtClean="0"/>
              <a:t>Idea: Under extreme cases, the fact that producers and consumers share a condition variable can result in </a:t>
            </a:r>
            <a:r>
              <a:rPr lang="en-US" dirty="0" smtClean="0"/>
              <a:t>each waiting for the other</a:t>
            </a:r>
            <a:endParaRPr lang="en-US" dirty="0" smtClean="0"/>
          </a:p>
          <a:p>
            <a:pPr lvl="1"/>
            <a:r>
              <a:rPr lang="en-US" dirty="0" smtClean="0"/>
              <a:t>Details for the curious (</a:t>
            </a:r>
            <a:r>
              <a:rPr lang="en-US" i="1" dirty="0" smtClean="0"/>
              <a:t>not</a:t>
            </a:r>
            <a:r>
              <a:rPr lang="en-US" dirty="0" smtClean="0"/>
              <a:t> on the final):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Buffer is full and so a huge # of </a:t>
            </a:r>
            <a:r>
              <a:rPr lang="en-US" dirty="0" err="1" smtClean="0">
                <a:solidFill>
                  <a:schemeClr val="tx1"/>
                </a:solidFill>
              </a:rPr>
              <a:t>enqueues</a:t>
            </a:r>
            <a:r>
              <a:rPr lang="en-US" dirty="0" smtClean="0">
                <a:solidFill>
                  <a:schemeClr val="tx1"/>
                </a:solidFill>
              </a:rPr>
              <a:t> (&gt;SIZE) have to </a:t>
            </a:r>
            <a:r>
              <a:rPr lang="en-US" i="1" dirty="0" smtClean="0">
                <a:solidFill>
                  <a:schemeClr val="tx1"/>
                </a:solidFill>
              </a:rPr>
              <a:t>wait</a:t>
            </a:r>
            <a:endParaRPr lang="en-US" dirty="0" smtClean="0">
              <a:solidFill>
                <a:schemeClr val="tx1"/>
              </a:solidFill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So each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dirty="0" smtClean="0">
                <a:solidFill>
                  <a:schemeClr val="tx1"/>
                </a:solidFill>
              </a:rPr>
              <a:t> wakes up one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>
                <a:solidFill>
                  <a:schemeClr val="tx1"/>
                </a:solidFill>
              </a:rPr>
              <a:t>, but say so many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dirty="0" smtClean="0">
                <a:solidFill>
                  <a:schemeClr val="tx1"/>
                </a:solidFill>
              </a:rPr>
              <a:t> calls happen so fast that the buffer is empty and a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dirty="0" smtClean="0">
                <a:solidFill>
                  <a:schemeClr val="tx1"/>
                </a:solidFill>
              </a:rPr>
              <a:t> call waits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The final notify </a:t>
            </a:r>
            <a:r>
              <a:rPr lang="en-US" i="1" dirty="0" smtClean="0">
                <a:solidFill>
                  <a:schemeClr val="tx1"/>
                </a:solidFill>
              </a:rPr>
              <a:t>may</a:t>
            </a:r>
            <a:r>
              <a:rPr lang="en-US" dirty="0" smtClean="0">
                <a:solidFill>
                  <a:schemeClr val="tx1"/>
                </a:solidFill>
              </a:rPr>
              <a:t> wake up a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/>
              <a:t>which immediately has to wait again,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dirty="0" smtClean="0">
                <a:solidFill>
                  <a:schemeClr val="tx1"/>
                </a:solidFill>
              </a:rPr>
              <a:t>now everybody will wait forever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We can fix it; it just involves using a different condition variable for producers and consumers – they still share the same lock though</a:t>
            </a:r>
          </a:p>
          <a:p>
            <a:pPr lvl="2"/>
            <a:endParaRPr lang="en-US" sz="7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condition-variable comments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notify/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notifyAll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often called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signal/broadcast</a:t>
            </a:r>
          </a:p>
          <a:p>
            <a:endParaRPr lang="en-US" dirty="0" smtClean="0"/>
          </a:p>
          <a:p>
            <a:r>
              <a:rPr lang="en-US" dirty="0" smtClean="0"/>
              <a:t>Condition variables are subtle and harder to use than locks</a:t>
            </a:r>
          </a:p>
          <a:p>
            <a:r>
              <a:rPr lang="en-US" dirty="0" smtClean="0"/>
              <a:t>Not as common as locks</a:t>
            </a:r>
          </a:p>
          <a:p>
            <a:r>
              <a:rPr lang="en-US" dirty="0" smtClean="0"/>
              <a:t>But when you need them, you need them </a:t>
            </a:r>
          </a:p>
          <a:p>
            <a:pPr lvl="1"/>
            <a:r>
              <a:rPr lang="en-US" dirty="0" smtClean="0"/>
              <a:t>Spinning and other work-</a:t>
            </a:r>
            <a:r>
              <a:rPr lang="en-US" dirty="0" err="1" smtClean="0"/>
              <a:t>arounds</a:t>
            </a:r>
            <a:r>
              <a:rPr lang="en-US" dirty="0" smtClean="0"/>
              <a:t> don’t work well</a:t>
            </a:r>
          </a:p>
          <a:p>
            <a:endParaRPr lang="en-US" dirty="0" smtClean="0"/>
          </a:p>
          <a:p>
            <a:r>
              <a:rPr lang="en-US" dirty="0" smtClean="0"/>
              <a:t>Fortunately, like most things in CSE332, the common use-cases are already provided efficiently in libraries</a:t>
            </a:r>
          </a:p>
          <a:p>
            <a:pPr lvl="1"/>
            <a:r>
              <a:rPr lang="en-US" dirty="0" smtClean="0"/>
              <a:t>Example: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java.util.concurrent.ArrayBlockingQueue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&lt;E&gt;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cs typeface="Courier New" pitchFamily="49" charset="0"/>
              </a:rPr>
              <a:t>All uses of condition variables hidden in the library; client just calls </a:t>
            </a:r>
            <a:r>
              <a:rPr lang="en-US" b="1" dirty="0" smtClean="0">
                <a:solidFill>
                  <a:schemeClr val="tx1"/>
                </a:solidFill>
                <a:cs typeface="Courier New" pitchFamily="49" charset="0"/>
              </a:rPr>
              <a:t>put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</a:rPr>
              <a:t> and </a:t>
            </a:r>
            <a:r>
              <a:rPr lang="en-US" b="1" dirty="0" smtClean="0">
                <a:solidFill>
                  <a:schemeClr val="tx1"/>
                </a:solidFill>
                <a:cs typeface="Courier New" pitchFamily="49" charset="0"/>
              </a:rPr>
              <a:t>take</a:t>
            </a: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vs. writing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Which of these is a problem?</a:t>
            </a:r>
          </a:p>
          <a:p>
            <a:pPr lvl="1"/>
            <a:r>
              <a:rPr lang="en-US" dirty="0" smtClean="0"/>
              <a:t>Concurrent writes of same object:</a:t>
            </a:r>
          </a:p>
          <a:p>
            <a:pPr lvl="1"/>
            <a:r>
              <a:rPr lang="en-US" dirty="0" smtClean="0"/>
              <a:t>Concurrent reads of same object:</a:t>
            </a:r>
          </a:p>
          <a:p>
            <a:pPr lvl="1"/>
            <a:r>
              <a:rPr lang="en-US" dirty="0" smtClean="0"/>
              <a:t>Concurrent read &amp; write of same object:</a:t>
            </a:r>
          </a:p>
          <a:p>
            <a:r>
              <a:rPr lang="en-US" dirty="0" smtClean="0"/>
              <a:t>Concurrent read/write or write/write is a data race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 far:</a:t>
            </a:r>
          </a:p>
          <a:p>
            <a:pPr lvl="1"/>
            <a:r>
              <a:rPr lang="en-US" dirty="0" smtClean="0"/>
              <a:t>If concurrent write/write or read/write </a:t>
            </a:r>
            <a:r>
              <a:rPr lang="en-US" b="1" i="1" dirty="0" smtClean="0"/>
              <a:t>could</a:t>
            </a:r>
            <a:r>
              <a:rPr lang="en-US" dirty="0" smtClean="0"/>
              <a:t> occur, use synchronization to ensure one-thread-at-a-time access</a:t>
            </a:r>
          </a:p>
          <a:p>
            <a:pPr>
              <a:buNone/>
            </a:pPr>
            <a:r>
              <a:rPr lang="en-US" dirty="0" smtClean="0"/>
              <a:t>But:</a:t>
            </a:r>
          </a:p>
          <a:p>
            <a:pPr lvl="1"/>
            <a:r>
              <a:rPr lang="en-US" dirty="0" smtClean="0"/>
              <a:t>In some cases this is unnecessarily conservative</a:t>
            </a:r>
          </a:p>
          <a:p>
            <a:pPr lvl="1"/>
            <a:r>
              <a:rPr lang="en-US" dirty="0" smtClean="0"/>
              <a:t>If multiple threads want to access to ‘read’, should be ok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77000" y="16002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Problem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Not a Problem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Problem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Consider a </a:t>
            </a:r>
            <a:r>
              <a:rPr lang="en-US" dirty="0" err="1" smtClean="0"/>
              <a:t>hashtable</a:t>
            </a:r>
            <a:r>
              <a:rPr lang="en-US" dirty="0" smtClean="0"/>
              <a:t> with one coarse-grained lock</a:t>
            </a:r>
          </a:p>
          <a:p>
            <a:pPr lvl="1"/>
            <a:r>
              <a:rPr lang="en-US" dirty="0" smtClean="0"/>
              <a:t>So only one thread can perform </a:t>
            </a:r>
            <a:r>
              <a:rPr lang="en-US" i="1" dirty="0" smtClean="0"/>
              <a:t>any</a:t>
            </a:r>
            <a:r>
              <a:rPr lang="en-US" dirty="0" smtClean="0"/>
              <a:t> operation at a time</a:t>
            </a:r>
          </a:p>
          <a:p>
            <a:pPr lvl="1"/>
            <a:r>
              <a:rPr lang="en-US" dirty="0" smtClean="0"/>
              <a:t>Won’t allow simultaneous reads, even though it’s ok conceptually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But suppose:</a:t>
            </a:r>
          </a:p>
          <a:p>
            <a:pPr lvl="1"/>
            <a:r>
              <a:rPr lang="en-US" dirty="0" smtClean="0"/>
              <a:t>There are many simultaneous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dirty="0" smtClean="0"/>
              <a:t> operations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operations are very rare</a:t>
            </a:r>
          </a:p>
          <a:p>
            <a:pPr lvl="1"/>
            <a:r>
              <a:rPr lang="en-US" dirty="0" smtClean="0"/>
              <a:t>It’d be nice to support multiple reads; we’d do lots of waiting otherwise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Assumptions: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dirty="0" smtClean="0"/>
              <a:t> doesn’t mutate shared memory, and doesn’t have some different intermediate state</a:t>
            </a:r>
          </a:p>
          <a:p>
            <a:pPr lvl="1"/>
            <a:r>
              <a:rPr lang="en-US" dirty="0" smtClean="0"/>
              <a:t>Unlike our unusual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implementation, which did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pop </a:t>
            </a:r>
            <a:r>
              <a:rPr lang="en-US" dirty="0" smtClean="0"/>
              <a:t>then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Readers/writer locks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7924800" cy="4648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A new synchronization ADT: The </a:t>
            </a:r>
            <a:r>
              <a:rPr lang="en-US" dirty="0" smtClean="0">
                <a:solidFill>
                  <a:schemeClr val="accent2"/>
                </a:solidFill>
              </a:rPr>
              <a:t>readers/writer lock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Idea: Allow any number of readers OR one writer</a:t>
            </a:r>
          </a:p>
          <a:p>
            <a:r>
              <a:rPr lang="en-US" dirty="0" smtClean="0"/>
              <a:t>A lock’s states fall into three categories:</a:t>
            </a:r>
          </a:p>
          <a:p>
            <a:pPr lvl="1"/>
            <a:r>
              <a:rPr lang="en-US" dirty="0" smtClean="0"/>
              <a:t>“not held” </a:t>
            </a:r>
          </a:p>
          <a:p>
            <a:pPr lvl="1"/>
            <a:r>
              <a:rPr lang="en-US" dirty="0" smtClean="0"/>
              <a:t>“held for writing” by one thread </a:t>
            </a:r>
          </a:p>
          <a:p>
            <a:pPr lvl="1"/>
            <a:r>
              <a:rPr lang="en-US" dirty="0" smtClean="0"/>
              <a:t>“held for reading” by </a:t>
            </a:r>
            <a:r>
              <a:rPr lang="en-US" i="1" dirty="0" smtClean="0"/>
              <a:t>one or more</a:t>
            </a:r>
            <a:r>
              <a:rPr lang="en-US" dirty="0" smtClean="0"/>
              <a:t> threads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new:</a:t>
            </a:r>
            <a:r>
              <a:rPr lang="en-US" dirty="0" smtClean="0"/>
              <a:t> make a new lock, initially “not held”</a:t>
            </a:r>
          </a:p>
          <a:p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acquire_write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 smtClean="0"/>
              <a:t> block if currently “held for reading” or “held for writing”, else make “held for writing”</a:t>
            </a:r>
          </a:p>
          <a:p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release_write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 smtClean="0"/>
              <a:t> make “not held”</a:t>
            </a:r>
          </a:p>
          <a:p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acquire_read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 smtClean="0"/>
              <a:t> block if currently “held for writing”, else make/keep “held for reading” and increment </a:t>
            </a:r>
            <a:r>
              <a:rPr lang="en-US" i="1" dirty="0" smtClean="0"/>
              <a:t>readers count</a:t>
            </a:r>
          </a:p>
          <a:p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release_read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 smtClean="0"/>
              <a:t> decrement readers count, if 0, make “not held”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6324600" y="1600200"/>
            <a:ext cx="2667000" cy="990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sym typeface="Symbol"/>
              </a:rPr>
              <a:t>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writers </a:t>
            </a:r>
            <a:r>
              <a:rPr lang="en-US" sz="2000" b="0" dirty="0" smtClean="0">
                <a:sym typeface="Symbol"/>
              </a:rPr>
              <a:t>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1 &amp;&amp;</a:t>
            </a:r>
          </a:p>
          <a:p>
            <a:r>
              <a:rPr lang="en-US" sz="2000" b="0" dirty="0" smtClean="0">
                <a:latin typeface="+mj-lt"/>
              </a:rPr>
              <a:t>0</a:t>
            </a:r>
            <a:r>
              <a:rPr lang="en-US" sz="2000" b="0" dirty="0" smtClean="0"/>
              <a:t> </a:t>
            </a:r>
            <a:r>
              <a:rPr lang="en-US" sz="2000" b="0" dirty="0" smtClean="0">
                <a:latin typeface="+mj-lt"/>
                <a:sym typeface="Symbol"/>
              </a:rPr>
              <a:t></a:t>
            </a:r>
            <a:r>
              <a:rPr lang="en-US" sz="2000" b="0" dirty="0" smtClean="0">
                <a:sym typeface="Symbol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readers &amp;&amp;</a:t>
            </a:r>
          </a:p>
          <a:p>
            <a:r>
              <a:rPr lang="en-US" sz="2000" b="0" dirty="0" smtClean="0">
                <a:latin typeface="+mj-lt"/>
              </a:rPr>
              <a:t>writers</a:t>
            </a: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0" dirty="0" smtClean="0">
                <a:latin typeface="+mj-lt"/>
              </a:rPr>
              <a:t>readers==0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r>
              <a:rPr lang="en-US" dirty="0" smtClean="0"/>
              <a:t> example (not Java)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295400"/>
            <a:ext cx="61722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Hashtable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V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coarse-grained, one lock for table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RWLock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lk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RWLock</a:t>
            </a:r>
            <a:r>
              <a:rPr lang="en-US" sz="2000" kern="0" dirty="0" smtClean="0">
                <a:latin typeface="Courier New" pitchFamily="49" charset="0"/>
              </a:rPr>
              <a:t>();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V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lookup</a:t>
            </a:r>
            <a:r>
              <a:rPr lang="en-US" sz="2000" kern="0" dirty="0" smtClean="0">
                <a:latin typeface="Courier New" pitchFamily="49" charset="0"/>
              </a:rPr>
              <a:t>(K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bucket</a:t>
            </a:r>
            <a:r>
              <a:rPr lang="en-US" sz="2000" kern="0" dirty="0" smtClean="0">
                <a:latin typeface="Courier New" pitchFamily="49" charset="0"/>
              </a:rPr>
              <a:t> = hasher(key);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lk.acquire_read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… </a:t>
            </a:r>
            <a:r>
              <a:rPr lang="en-US" sz="2000" i="1" kern="0" dirty="0" smtClean="0">
                <a:latin typeface="Courier New" pitchFamily="49" charset="0"/>
              </a:rPr>
              <a:t>read array[bucket]</a:t>
            </a:r>
            <a:r>
              <a:rPr lang="en-US" sz="2000" kern="0" dirty="0" smtClean="0">
                <a:latin typeface="Courier New" pitchFamily="49" charset="0"/>
              </a:rPr>
              <a:t> …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lk.release_read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2000" kern="0" dirty="0" smtClean="0">
                <a:latin typeface="Courier New" pitchFamily="49" charset="0"/>
              </a:rPr>
              <a:t>(K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kern="0" dirty="0" smtClean="0">
                <a:latin typeface="Courier New" pitchFamily="49" charset="0"/>
              </a:rPr>
              <a:t>, V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bucket</a:t>
            </a:r>
            <a:r>
              <a:rPr lang="en-US" sz="2000" kern="0" dirty="0" smtClean="0">
                <a:latin typeface="Courier New" pitchFamily="49" charset="0"/>
              </a:rPr>
              <a:t> = hasher(key);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lk.acquire_write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… </a:t>
            </a:r>
            <a:r>
              <a:rPr lang="en-US" sz="2000" i="1" kern="0" dirty="0" smtClean="0">
                <a:latin typeface="Courier New" pitchFamily="49" charset="0"/>
              </a:rPr>
              <a:t>read array[bucket]</a:t>
            </a:r>
            <a:r>
              <a:rPr lang="en-US" sz="2000" kern="0" dirty="0" smtClean="0">
                <a:latin typeface="Courier New" pitchFamily="49" charset="0"/>
              </a:rPr>
              <a:t> …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lk.release_write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Readers/writer lock details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readers/writer lock implementation (“not our problem”) usually gives </a:t>
            </a:r>
            <a:r>
              <a:rPr lang="en-US" i="1" dirty="0" smtClean="0"/>
              <a:t>priority</a:t>
            </a:r>
            <a:r>
              <a:rPr lang="en-US" dirty="0" smtClean="0"/>
              <a:t> to writers:</a:t>
            </a:r>
          </a:p>
          <a:p>
            <a:pPr lvl="1"/>
            <a:r>
              <a:rPr lang="en-US" dirty="0" smtClean="0"/>
              <a:t>Once a writer blocks, no readers </a:t>
            </a:r>
            <a:r>
              <a:rPr lang="en-US" i="1" dirty="0" smtClean="0"/>
              <a:t>arriving later</a:t>
            </a:r>
            <a:r>
              <a:rPr lang="en-US" dirty="0" smtClean="0"/>
              <a:t> will get the lock before the writer</a:t>
            </a:r>
          </a:p>
          <a:p>
            <a:pPr lvl="1"/>
            <a:r>
              <a:rPr lang="en-US" dirty="0" smtClean="0"/>
              <a:t>Otherwise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could </a:t>
            </a:r>
            <a:r>
              <a:rPr lang="en-US" i="1" dirty="0" smtClean="0"/>
              <a:t>starve</a:t>
            </a:r>
            <a:endParaRPr lang="en-US" dirty="0" smtClean="0"/>
          </a:p>
          <a:p>
            <a:pPr lvl="2"/>
            <a:r>
              <a:rPr lang="en-US" dirty="0" smtClean="0"/>
              <a:t>That is, it could wait indefinitely because of continuous stream of read requests</a:t>
            </a:r>
          </a:p>
          <a:p>
            <a:pPr lvl="2"/>
            <a:r>
              <a:rPr lang="en-US" dirty="0" smtClean="0"/>
              <a:t>Side note: Notion of </a:t>
            </a:r>
            <a:r>
              <a:rPr lang="en-US" i="1" dirty="0" smtClean="0"/>
              <a:t>starvation</a:t>
            </a:r>
            <a:r>
              <a:rPr lang="en-US" dirty="0" smtClean="0"/>
              <a:t> used in other places: scheduling threads, scheduling hard-drive accesses, etc.</a:t>
            </a:r>
          </a:p>
          <a:p>
            <a:r>
              <a:rPr lang="en-US" dirty="0" smtClean="0"/>
              <a:t>Re-entrant? Mostly an orthogonal issue</a:t>
            </a:r>
          </a:p>
          <a:p>
            <a:r>
              <a:rPr lang="en-US" smtClean="0"/>
              <a:t>Some </a:t>
            </a:r>
            <a:r>
              <a:rPr lang="en-US" dirty="0" smtClean="0"/>
              <a:t>libraries support </a:t>
            </a:r>
            <a:r>
              <a:rPr lang="en-US" i="1" dirty="0" smtClean="0"/>
              <a:t>upgrading</a:t>
            </a:r>
            <a:r>
              <a:rPr lang="en-US" dirty="0" smtClean="0"/>
              <a:t> from reader to writer</a:t>
            </a:r>
          </a:p>
          <a:p>
            <a:pPr lvl="1"/>
            <a:r>
              <a:rPr lang="en-US" dirty="0" smtClean="0"/>
              <a:t>Once held for reading, can grab for writing once other readers release</a:t>
            </a:r>
          </a:p>
          <a:p>
            <a:r>
              <a:rPr lang="en-US" dirty="0" smtClean="0"/>
              <a:t>Why not use readers/writer locks with more fine-grained locking, like on each bucket?</a:t>
            </a:r>
          </a:p>
          <a:p>
            <a:pPr lvl="1"/>
            <a:r>
              <a:rPr lang="en-US" dirty="0" smtClean="0"/>
              <a:t>Not wrong, but likely not worth it due to low contention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Readers/writer Locks in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077200" cy="4495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Java’s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US" dirty="0" smtClean="0"/>
              <a:t> statement does not support readers/writer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Instead, use this class:</a:t>
            </a:r>
          </a:p>
          <a:p>
            <a:pPr>
              <a:buNone/>
            </a:pP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java.util.concurrent.locks.ReentrantReadWriteLock</a:t>
            </a:r>
            <a:endParaRPr lang="en-US" sz="23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Notes: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Our pseudo-code used </a:t>
            </a:r>
            <a:r>
              <a:rPr lang="en-US" dirty="0" err="1" smtClean="0">
                <a:latin typeface="+mj-lt"/>
                <a:cs typeface="Courier New" pitchFamily="49" charset="0"/>
              </a:rPr>
              <a:t>acquire_read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dirty="0" err="1" smtClean="0">
                <a:latin typeface="+mj-lt"/>
                <a:cs typeface="Courier New" pitchFamily="49" charset="0"/>
              </a:rPr>
              <a:t>release_read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dirty="0" err="1" smtClean="0">
                <a:latin typeface="+mj-lt"/>
                <a:cs typeface="Courier New" pitchFamily="49" charset="0"/>
              </a:rPr>
              <a:t>acquire_write</a:t>
            </a:r>
            <a:r>
              <a:rPr lang="en-US" dirty="0" smtClean="0">
                <a:latin typeface="+mj-lt"/>
                <a:cs typeface="Courier New" pitchFamily="49" charset="0"/>
              </a:rPr>
              <a:t> &amp; </a:t>
            </a:r>
            <a:r>
              <a:rPr lang="en-US" dirty="0" err="1" smtClean="0">
                <a:latin typeface="+mj-lt"/>
                <a:cs typeface="Courier New" pitchFamily="49" charset="0"/>
              </a:rPr>
              <a:t>release_write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In Java, methods </a:t>
            </a:r>
            <a:r>
              <a:rPr lang="en-US" b="1" dirty="0" err="1" smtClean="0">
                <a:cs typeface="Courier New" pitchFamily="49" charset="0"/>
              </a:rPr>
              <a:t>readLock</a:t>
            </a:r>
            <a:r>
              <a:rPr lang="en-US" dirty="0" smtClean="0">
                <a:cs typeface="Courier New" pitchFamily="49" charset="0"/>
              </a:rPr>
              <a:t> and </a:t>
            </a:r>
            <a:r>
              <a:rPr lang="en-US" b="1" dirty="0" err="1" smtClean="0">
                <a:cs typeface="Courier New" pitchFamily="49" charset="0"/>
              </a:rPr>
              <a:t>writeLock</a:t>
            </a:r>
            <a:r>
              <a:rPr lang="en-US" dirty="0" smtClean="0">
                <a:cs typeface="Courier New" pitchFamily="49" charset="0"/>
              </a:rPr>
              <a:t> return objects that themselves have </a:t>
            </a:r>
            <a:r>
              <a:rPr lang="en-US" b="1" dirty="0" smtClean="0">
                <a:cs typeface="Courier New" pitchFamily="49" charset="0"/>
              </a:rPr>
              <a:t>lock</a:t>
            </a:r>
            <a:r>
              <a:rPr lang="en-US" dirty="0" smtClean="0">
                <a:cs typeface="Courier New" pitchFamily="49" charset="0"/>
              </a:rPr>
              <a:t> and </a:t>
            </a:r>
            <a:r>
              <a:rPr lang="en-US" b="1" dirty="0" smtClean="0">
                <a:cs typeface="Courier New" pitchFamily="49" charset="0"/>
              </a:rPr>
              <a:t>unlock</a:t>
            </a:r>
            <a:r>
              <a:rPr lang="en-US" dirty="0" smtClean="0">
                <a:cs typeface="Courier New" pitchFamily="49" charset="0"/>
              </a:rPr>
              <a:t> methods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Does </a:t>
            </a:r>
            <a:r>
              <a:rPr lang="en-US" i="1" dirty="0" smtClean="0">
                <a:cs typeface="Courier New" pitchFamily="49" charset="0"/>
              </a:rPr>
              <a:t>not</a:t>
            </a:r>
            <a:r>
              <a:rPr lang="en-US" dirty="0" smtClean="0">
                <a:cs typeface="Courier New" pitchFamily="49" charset="0"/>
              </a:rPr>
              <a:t> have writer priority or reader-to-writer upgrading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Motivating Condition Variables: Producers and Consumers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610600" cy="3505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/>
              <a:t>Another means of allowing concurrent access is the </a:t>
            </a:r>
            <a:r>
              <a:rPr lang="en-US" sz="2200" i="1" dirty="0" smtClean="0"/>
              <a:t>condition variable</a:t>
            </a:r>
            <a:r>
              <a:rPr lang="en-US" sz="2200" dirty="0" smtClean="0"/>
              <a:t>; before we get into that though, lets look at a situation where we’d need one:</a:t>
            </a:r>
          </a:p>
          <a:p>
            <a:r>
              <a:rPr lang="en-US" sz="2200" dirty="0" smtClean="0"/>
              <a:t>Imagine we have several </a:t>
            </a:r>
            <a:r>
              <a:rPr lang="en-US" sz="2200" i="1" dirty="0" smtClean="0"/>
              <a:t>producer</a:t>
            </a:r>
            <a:r>
              <a:rPr lang="en-US" sz="2200" dirty="0" smtClean="0"/>
              <a:t> threads and several </a:t>
            </a:r>
            <a:r>
              <a:rPr lang="en-US" sz="2200" i="1" dirty="0" smtClean="0"/>
              <a:t>consumer</a:t>
            </a:r>
            <a:r>
              <a:rPr lang="en-US" sz="2200" dirty="0" smtClean="0"/>
              <a:t> threads</a:t>
            </a:r>
          </a:p>
          <a:p>
            <a:pPr lvl="1"/>
            <a:r>
              <a:rPr lang="en-US" sz="2200" dirty="0" smtClean="0"/>
              <a:t>Producers do work, toss their results into a buffer</a:t>
            </a:r>
          </a:p>
          <a:p>
            <a:pPr lvl="1"/>
            <a:r>
              <a:rPr lang="en-US" sz="2200" dirty="0" smtClean="0"/>
              <a:t>Consumers take results off of buffer as they come and process them</a:t>
            </a:r>
          </a:p>
          <a:p>
            <a:pPr lvl="1"/>
            <a:r>
              <a:rPr lang="en-US" sz="2200" dirty="0" smtClean="0"/>
              <a:t>Ex: Multi-step </a:t>
            </a:r>
            <a:r>
              <a:rPr lang="en-US" sz="2200" dirty="0" smtClean="0"/>
              <a:t>computation</a:t>
            </a:r>
            <a:endParaRPr lang="en-US" sz="2200" dirty="0" smtClean="0"/>
          </a:p>
        </p:txBody>
      </p:sp>
      <p:grpSp>
        <p:nvGrpSpPr>
          <p:cNvPr id="68" name="Group 67"/>
          <p:cNvGrpSpPr/>
          <p:nvPr/>
        </p:nvGrpSpPr>
        <p:grpSpPr>
          <a:xfrm>
            <a:off x="990600" y="4648200"/>
            <a:ext cx="7772400" cy="1752600"/>
            <a:chOff x="685800" y="1219200"/>
            <a:chExt cx="7772400" cy="1752600"/>
          </a:xfrm>
        </p:grpSpPr>
        <p:sp>
          <p:nvSpPr>
            <p:cNvPr id="69" name="Rectangle 68"/>
            <p:cNvSpPr/>
            <p:nvPr/>
          </p:nvSpPr>
          <p:spPr bwMode="auto">
            <a:xfrm>
              <a:off x="685800" y="1219200"/>
              <a:ext cx="7772400" cy="1752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Rectangle 10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5814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11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8862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72" name="Rectangle 12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910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dirty="0" smtClean="0">
                  <a:solidFill>
                    <a:schemeClr val="tx1"/>
                  </a:solidFill>
                </a:rPr>
                <a:t>f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74" name="Rectangle 1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4958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dirty="0" smtClean="0">
                  <a:solidFill>
                    <a:schemeClr val="tx1"/>
                  </a:solidFill>
                </a:rPr>
                <a:t>e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75" name="Rectangle 1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8006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dirty="0" smtClean="0">
                  <a:solidFill>
                    <a:schemeClr val="tx1"/>
                  </a:solidFill>
                </a:rPr>
                <a:t>d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77" name="Rectangle 1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1054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 dirty="0" smtClean="0">
                  <a:solidFill>
                    <a:schemeClr val="tx1"/>
                  </a:solidFill>
                </a:rPr>
                <a:t>c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78" name="Rectangle 1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4102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Rectangle 1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7150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Rectangle 1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019800" y="12954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Text Box 24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671126" y="1219200"/>
              <a:ext cx="83407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j-lt"/>
                </a:rPr>
                <a:t>buffer</a:t>
              </a:r>
              <a:endParaRPr lang="en-US" sz="2000" b="0" dirty="0"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82" name="AutoShape 29"/>
            <p:cNvCxnSpPr>
              <a:cxnSpLocks noChangeShapeType="1"/>
              <a:endCxn id="71" idx="2"/>
            </p:cNvCxnSpPr>
            <p:nvPr>
              <p:custDataLst>
                <p:tags r:id="rId11"/>
              </p:custDataLst>
            </p:nvPr>
          </p:nvCxnSpPr>
          <p:spPr bwMode="auto">
            <a:xfrm flipH="1" flipV="1">
              <a:off x="4038600" y="1600200"/>
              <a:ext cx="1588" cy="273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3" name="AutoShape 30"/>
            <p:cNvCxnSpPr>
              <a:cxnSpLocks noChangeShapeType="1"/>
            </p:cNvCxnSpPr>
            <p:nvPr>
              <p:custDataLst>
                <p:tags r:id="rId12"/>
              </p:custDataLst>
            </p:nvPr>
          </p:nvCxnSpPr>
          <p:spPr bwMode="auto">
            <a:xfrm flipV="1">
              <a:off x="5257800" y="1600200"/>
              <a:ext cx="6350" cy="273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4" name="Text Box 25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429000" y="1676400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n-lt"/>
                </a:rPr>
                <a:t>back</a:t>
              </a:r>
              <a:endParaRPr lang="en-US" sz="2000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5" name="Text Box 25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648200" y="1733490"/>
              <a:ext cx="6960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n-lt"/>
                </a:rPr>
                <a:t>front</a:t>
              </a:r>
              <a:endParaRPr lang="en-US" sz="2000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6" name="Text Box 24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914400" y="1295400"/>
              <a:ext cx="149432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j-lt"/>
                </a:rPr>
                <a:t>producer(s)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err="1" smtClean="0">
                  <a:latin typeface="+mj-lt"/>
                </a:rPr>
                <a:t>enqueue</a:t>
              </a:r>
              <a:endParaRPr lang="en-US" sz="2000" b="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87" name="Text Box 24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850067" y="1295400"/>
              <a:ext cx="160813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j-lt"/>
                </a:rPr>
                <a:t>consumer(s)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err="1" smtClean="0">
                  <a:latin typeface="+mj-lt"/>
                </a:rPr>
                <a:t>dequeue</a:t>
              </a:r>
              <a:endParaRPr lang="en-US" sz="2000" b="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1019937" y="1981200"/>
              <a:ext cx="732663" cy="9144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195091" y="21456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1195091" y="22980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1195091" y="24504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1195091" y="26028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1858137" y="1981200"/>
              <a:ext cx="732663" cy="9144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2033291" y="21456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2033291" y="22980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2033291" y="24504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2033291" y="26028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6049137" y="2057400"/>
              <a:ext cx="732663" cy="9144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6224291" y="22218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6224291" y="23742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6224291" y="25266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6224291" y="26790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6887337" y="2057400"/>
              <a:ext cx="732663" cy="9144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7062491" y="22218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7062491" y="23742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7062491" y="25266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7062491" y="26790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25537" y="1981200"/>
              <a:ext cx="732663" cy="914400"/>
            </a:xfrm>
            <a:prstGeom prst="ellipse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7900691" y="21456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7900691" y="22980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7900691" y="24504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7900691" y="2602826"/>
              <a:ext cx="338152" cy="8312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3" name="Straight Arrow Connector 112"/>
            <p:cNvCxnSpPr/>
            <p:nvPr/>
          </p:nvCxnSpPr>
          <p:spPr bwMode="auto">
            <a:xfrm flipV="1">
              <a:off x="2590800" y="1828800"/>
              <a:ext cx="762000" cy="228600"/>
            </a:xfrm>
            <a:prstGeom prst="straightConnector1">
              <a:avLst/>
            </a:prstGeom>
            <a:solidFill>
              <a:schemeClr val="accent1"/>
            </a:solidFill>
            <a:ln w="603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4" name="Straight Arrow Connector 113"/>
            <p:cNvCxnSpPr/>
            <p:nvPr/>
          </p:nvCxnSpPr>
          <p:spPr bwMode="auto">
            <a:xfrm>
              <a:off x="6172200" y="1752600"/>
              <a:ext cx="685800" cy="304800"/>
            </a:xfrm>
            <a:prstGeom prst="straightConnector1">
              <a:avLst/>
            </a:prstGeom>
            <a:solidFill>
              <a:schemeClr val="accent1"/>
            </a:solidFill>
            <a:ln w="603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45204</TotalTime>
  <Words>2144</Words>
  <Application>Microsoft Office PowerPoint</Application>
  <PresentationFormat>On-screen Show (4:3)</PresentationFormat>
  <Paragraphs>391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Origin</vt:lpstr>
      <vt:lpstr>CSE332: Data Abstractions  Lecture 24: Readers/Writer Locks and Condition Variables</vt:lpstr>
      <vt:lpstr>Concurrency: Where are we</vt:lpstr>
      <vt:lpstr>Reading vs. writing</vt:lpstr>
      <vt:lpstr>Example</vt:lpstr>
      <vt:lpstr>Readers/writer locks</vt:lpstr>
      <vt:lpstr>Pseudocode example (not Java)</vt:lpstr>
      <vt:lpstr>Readers/writer lock details</vt:lpstr>
      <vt:lpstr>Readers/writer Locks in Java</vt:lpstr>
      <vt:lpstr>Motivating Condition Variables: Producers and Consumers</vt:lpstr>
      <vt:lpstr>Motivating Condition Variables: Producers and Consumers</vt:lpstr>
      <vt:lpstr>Motivating Condition Variables: Producers and Consumers</vt:lpstr>
      <vt:lpstr>First attempt</vt:lpstr>
      <vt:lpstr>Pausing</vt:lpstr>
      <vt:lpstr>What we want</vt:lpstr>
      <vt:lpstr>Condition Variables</vt:lpstr>
      <vt:lpstr>Java approach: right idea; some problems in the details</vt:lpstr>
      <vt:lpstr>Key ideas</vt:lpstr>
      <vt:lpstr>Bug #1</vt:lpstr>
      <vt:lpstr>Bug fix #1</vt:lpstr>
      <vt:lpstr>Bug #2</vt:lpstr>
      <vt:lpstr>Bug fix #2</vt:lpstr>
      <vt:lpstr>Alternate approach</vt:lpstr>
      <vt:lpstr>Last condition-variable comments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x</cp:lastModifiedBy>
  <cp:revision>2164</cp:revision>
  <dcterms:created xsi:type="dcterms:W3CDTF">2009-03-13T20:43:19Z</dcterms:created>
  <dcterms:modified xsi:type="dcterms:W3CDTF">2010-08-11T17:41:59Z</dcterms:modified>
</cp:coreProperties>
</file>