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18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5"/>
  </p:notesMasterIdLst>
  <p:handoutMasterIdLst>
    <p:handoutMasterId r:id="rId36"/>
  </p:handoutMasterIdLst>
  <p:sldIdLst>
    <p:sldId id="256" r:id="rId2"/>
    <p:sldId id="323" r:id="rId3"/>
    <p:sldId id="324" r:id="rId4"/>
    <p:sldId id="365" r:id="rId5"/>
    <p:sldId id="325" r:id="rId6"/>
    <p:sldId id="328" r:id="rId7"/>
    <p:sldId id="329" r:id="rId8"/>
    <p:sldId id="361" r:id="rId9"/>
    <p:sldId id="330" r:id="rId10"/>
    <p:sldId id="331" r:id="rId11"/>
    <p:sldId id="333" r:id="rId12"/>
    <p:sldId id="332" r:id="rId13"/>
    <p:sldId id="334" r:id="rId14"/>
    <p:sldId id="335" r:id="rId15"/>
    <p:sldId id="336" r:id="rId16"/>
    <p:sldId id="337" r:id="rId17"/>
    <p:sldId id="345" r:id="rId18"/>
    <p:sldId id="346" r:id="rId19"/>
    <p:sldId id="347" r:id="rId20"/>
    <p:sldId id="354" r:id="rId21"/>
    <p:sldId id="349" r:id="rId22"/>
    <p:sldId id="350" r:id="rId23"/>
    <p:sldId id="351" r:id="rId24"/>
    <p:sldId id="352" r:id="rId25"/>
    <p:sldId id="353" r:id="rId26"/>
    <p:sldId id="355" r:id="rId27"/>
    <p:sldId id="356" r:id="rId28"/>
    <p:sldId id="357" r:id="rId29"/>
    <p:sldId id="358" r:id="rId30"/>
    <p:sldId id="363" r:id="rId31"/>
    <p:sldId id="364" r:id="rId32"/>
    <p:sldId id="359" r:id="rId33"/>
    <p:sldId id="360" r:id="rId3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FF99"/>
    <a:srgbClr val="119F33"/>
    <a:srgbClr val="FFFF9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2" autoAdjust="0"/>
    <p:restoredTop sz="86408" autoAdjust="0"/>
  </p:normalViewPr>
  <p:slideViewPr>
    <p:cSldViewPr>
      <p:cViewPr varScale="1">
        <p:scale>
          <a:sx n="90" d="100"/>
          <a:sy n="90" d="100"/>
        </p:scale>
        <p:origin x="-120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8/9/2010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8/7/2010</a:t>
            </a:r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15C0-909B-4E1C-9E6E-04B3E9103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AAE3-B489-4A15-89C7-18993943A3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8/7/2010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8/7/2010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3883048-0376-4A94-A445-C2F5CD3FC3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8/7/2010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8/7/2010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CB40-9664-45B5-BAA8-170CAD353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8/7/2010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8/7/2010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8/7/2010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DB5F-D2ED-41DB-B30F-B019AB82D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8/7/2010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79E5-AC96-4A1A-8381-1C3686D40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8/7/2010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133600"/>
            <a:ext cx="83058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23: Programming with Locks and Critical Sections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Tyler Robison</a:t>
            </a:r>
          </a:p>
          <a:p>
            <a:r>
              <a:rPr lang="en-US" sz="2400" dirty="0" smtClean="0"/>
              <a:t>Summer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1524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Property we want: Values are returned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 in LIFO </a:t>
            </a:r>
            <a:r>
              <a:rPr lang="en-US" dirty="0" smtClean="0"/>
              <a:t>order (it is a stack, after all)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dirty="0" smtClean="0"/>
          </a:p>
          <a:p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428206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533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227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9526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>
            <a:off x="3886200" y="3276600"/>
            <a:ext cx="2209800" cy="228599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905000" y="304720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7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428206"/>
            <a:ext cx="1905000" cy="1067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push(x)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push(y)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 = pop()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0800000">
            <a:off x="3886201" y="3352800"/>
            <a:ext cx="2133601" cy="533400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rot="10800000">
            <a:off x="3810001" y="3962400"/>
            <a:ext cx="2209800" cy="228599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peek and peek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1524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Property we want: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doesn’t throw an exception unless stack is empty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dirty="0" smtClean="0"/>
          </a:p>
          <a:p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428206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533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227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952690"/>
            <a:ext cx="20665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</a:t>
            </a:r>
            <a:r>
              <a:rPr lang="en-US" sz="2000" b="0" dirty="0" smtClean="0">
                <a:latin typeface="+mn-lt"/>
              </a:rPr>
              <a:t>2</a:t>
            </a:r>
            <a:r>
              <a:rPr lang="en-US" sz="2000" b="0" dirty="0" smtClean="0"/>
              <a:t>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/>
              <a:t>)</a:t>
            </a:r>
          </a:p>
          <a:p>
            <a:endParaRPr lang="en-US" sz="2000" b="0" dirty="0" smtClean="0">
              <a:latin typeface="+mn-lt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3428206"/>
            <a:ext cx="2743200" cy="1829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5000" y="304720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peek and peek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1524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Property we want: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doesn’t throw an exception unless stack is empty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dirty="0" smtClean="0"/>
          </a:p>
          <a:p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428206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533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227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952690"/>
            <a:ext cx="20665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</a:t>
            </a:r>
            <a:r>
              <a:rPr lang="en-US" sz="2000" b="0" dirty="0" smtClean="0">
                <a:latin typeface="+mn-lt"/>
              </a:rPr>
              <a:t>2</a:t>
            </a:r>
            <a:r>
              <a:rPr lang="en-US" sz="2000" b="0" dirty="0" smtClean="0"/>
              <a:t>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/>
              <a:t>)</a:t>
            </a:r>
          </a:p>
          <a:p>
            <a:endParaRPr lang="en-US" sz="2000" b="0" dirty="0" smtClean="0">
              <a:latin typeface="+mn-lt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3428206"/>
            <a:ext cx="2743200" cy="1829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 flipV="1">
            <a:off x="2971800" y="3657202"/>
            <a:ext cx="2057400" cy="305197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905000" y="304720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772400" cy="1371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 short,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needs synchronization to disallow </a:t>
            </a:r>
            <a:r>
              <a:rPr lang="en-US" dirty="0" err="1" smtClean="0"/>
              <a:t>interleavings</a:t>
            </a:r>
            <a:endParaRPr lang="en-US" dirty="0" smtClean="0"/>
          </a:p>
          <a:p>
            <a:pPr lvl="1"/>
            <a:r>
              <a:rPr lang="en-US" dirty="0" smtClean="0"/>
              <a:t>The key is to make a </a:t>
            </a:r>
            <a:r>
              <a:rPr lang="en-US" i="1" dirty="0" smtClean="0"/>
              <a:t>larger critical </a:t>
            </a:r>
            <a:r>
              <a:rPr lang="en-US" i="1" dirty="0" smtClean="0"/>
              <a:t>section</a:t>
            </a:r>
          </a:p>
          <a:p>
            <a:pPr lvl="2"/>
            <a:r>
              <a:rPr lang="en-US" dirty="0" smtClean="0"/>
              <a:t>That intermediate state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>
                <a:cs typeface="Courier New" pitchFamily="49" charset="0"/>
              </a:rPr>
              <a:t> needs to be protected</a:t>
            </a:r>
            <a:endParaRPr lang="en-US" dirty="0" smtClean="0"/>
          </a:p>
          <a:p>
            <a:pPr lvl="1"/>
            <a:r>
              <a:rPr lang="en-US" dirty="0" smtClean="0"/>
              <a:t>Use re-entrant locks; will </a:t>
            </a:r>
            <a:r>
              <a:rPr lang="en-US" dirty="0" smtClean="0"/>
              <a:t>allow calls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Code on right is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>
                <a:cs typeface="Courier New" pitchFamily="49" charset="0"/>
              </a:rPr>
              <a:t> external to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Stack</a:t>
            </a:r>
            <a:r>
              <a:rPr lang="en-US" dirty="0" smtClean="0">
                <a:cs typeface="Courier New" pitchFamily="49" charset="0"/>
              </a:rPr>
              <a:t> class</a:t>
            </a:r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2819400"/>
            <a:ext cx="39624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Stack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peek</a:t>
            </a:r>
            <a:r>
              <a:rPr lang="en-US" sz="2000" kern="0" dirty="0" smtClean="0">
                <a:latin typeface="Courier New" pitchFamily="49" charset="0"/>
              </a:rPr>
              <a:t>(){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19600" y="2819400"/>
            <a:ext cx="44958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C</a:t>
            </a:r>
            <a:r>
              <a:rPr lang="en-US" sz="2000" kern="0" dirty="0" smtClean="0">
                <a:latin typeface="Courier New" pitchFamily="49" charset="0"/>
              </a:rPr>
              <a:t>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myPeek</a:t>
            </a:r>
            <a:r>
              <a:rPr lang="en-US" sz="2000" kern="0" dirty="0" smtClean="0">
                <a:latin typeface="Courier New" pitchFamily="49" charset="0"/>
              </a:rPr>
              <a:t>(Stack&lt;E&gt;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synchronized (s)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s.pop();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s.push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wrong “fix”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Focus so far: problems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doing writes that lead to an incorrect intermediate state</a:t>
            </a:r>
          </a:p>
          <a:p>
            <a:endParaRPr lang="en-US" dirty="0" smtClean="0"/>
          </a:p>
          <a:p>
            <a:r>
              <a:rPr lang="en-US" dirty="0" smtClean="0"/>
              <a:t>Tempting but wrong: If an implementation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(or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) does not write anything, then maybe we can skip the synchronization?</a:t>
            </a:r>
          </a:p>
          <a:p>
            <a:endParaRPr lang="en-US" dirty="0" smtClean="0"/>
          </a:p>
          <a:p>
            <a:r>
              <a:rPr lang="en-US" dirty="0" smtClean="0"/>
              <a:t>Does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work due to </a:t>
            </a:r>
            <a:r>
              <a:rPr lang="en-US" i="1" dirty="0" smtClean="0"/>
              <a:t>data races</a:t>
            </a:r>
            <a:r>
              <a:rPr lang="en-US" dirty="0" smtClean="0"/>
              <a:t>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again (no resizing or checking)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371600"/>
            <a:ext cx="7543800" cy="495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Stack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E[]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array</a:t>
            </a:r>
            <a:r>
              <a:rPr lang="en-US" sz="2000" kern="0" dirty="0" smtClean="0">
                <a:latin typeface="Courier New" pitchFamily="49" charset="0"/>
              </a:rPr>
              <a:t> = (E[])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Object[SIZE];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index</a:t>
            </a:r>
            <a:r>
              <a:rPr lang="en-US" sz="2000" kern="0" dirty="0" smtClean="0">
                <a:latin typeface="Courier New" pitchFamily="49" charset="0"/>
              </a:rPr>
              <a:t> = -1;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unsynchronized: wrong!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return</a:t>
            </a:r>
            <a:r>
              <a:rPr lang="en-US" sz="2000" kern="0" dirty="0" smtClean="0">
                <a:latin typeface="Courier New" pitchFamily="49" charset="0"/>
              </a:rPr>
              <a:t> index==-1;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push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array[++index]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pop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) {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array[index--];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peek</a:t>
            </a:r>
            <a:r>
              <a:rPr lang="en-US" sz="2000" kern="0" dirty="0" smtClean="0">
                <a:latin typeface="Courier New" pitchFamily="49" charset="0"/>
              </a:rPr>
              <a:t>()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unsynchronized: wrong!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array[index];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wrong?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848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It </a:t>
            </a:r>
            <a:r>
              <a:rPr lang="en-US" i="1" dirty="0" smtClean="0"/>
              <a:t>looks like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can “get away with this” since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 adjust the state “in one tiny step”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But this code is still </a:t>
            </a:r>
            <a:r>
              <a:rPr lang="en-US" i="1" dirty="0" smtClean="0"/>
              <a:t>wrong</a:t>
            </a:r>
            <a:r>
              <a:rPr lang="en-US" dirty="0" smtClean="0"/>
              <a:t> and depends on language-implementation details you cannot assume</a:t>
            </a:r>
          </a:p>
          <a:p>
            <a:pPr lvl="1"/>
            <a:r>
              <a:rPr lang="en-US" dirty="0" smtClean="0"/>
              <a:t>Even “tiny steps” may require multiple steps in the implementation: </a:t>
            </a:r>
            <a:r>
              <a:rPr lang="en-US" b="1" dirty="0" smtClean="0">
                <a:latin typeface="Courier New" pitchFamily="49" charset="0"/>
              </a:rPr>
              <a:t>array[++index] = </a:t>
            </a:r>
            <a:r>
              <a:rPr lang="en-US" b="1" dirty="0" err="1" smtClean="0">
                <a:latin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latin typeface="+mj-lt"/>
              </a:rPr>
              <a:t>probably takes at least two steps</a:t>
            </a:r>
            <a:endParaRPr lang="en-US" dirty="0" smtClean="0"/>
          </a:p>
          <a:p>
            <a:pPr lvl="1"/>
            <a:r>
              <a:rPr lang="en-US" dirty="0" smtClean="0"/>
              <a:t>Code has a </a:t>
            </a:r>
            <a:r>
              <a:rPr lang="en-US" dirty="0" smtClean="0">
                <a:solidFill>
                  <a:schemeClr val="accent2"/>
                </a:solidFill>
              </a:rPr>
              <a:t>data race</a:t>
            </a:r>
            <a:r>
              <a:rPr lang="en-US" dirty="0" smtClean="0"/>
              <a:t>, </a:t>
            </a:r>
            <a:r>
              <a:rPr lang="en-US" dirty="0" smtClean="0"/>
              <a:t>which may result in strange behavior </a:t>
            </a:r>
            <a:endParaRPr lang="en-US" dirty="0" smtClean="0"/>
          </a:p>
          <a:p>
            <a:pPr lvl="2"/>
            <a:r>
              <a:rPr lang="en-US" dirty="0" smtClean="0"/>
              <a:t>Compiler </a:t>
            </a:r>
            <a:r>
              <a:rPr lang="en-US" dirty="0" smtClean="0"/>
              <a:t>optimizations may break it in ways you had not </a:t>
            </a:r>
            <a:r>
              <a:rPr lang="en-US" dirty="0" smtClean="0"/>
              <a:t>anticipated</a:t>
            </a:r>
          </a:p>
          <a:p>
            <a:pPr lvl="2"/>
            <a:r>
              <a:rPr lang="en-US" dirty="0" smtClean="0"/>
              <a:t>We’ll talk about this more in the future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Moral: Don’t introduce a data race, even if every interleaving you can think of is </a:t>
            </a:r>
            <a:r>
              <a:rPr lang="en-US" dirty="0" smtClean="0"/>
              <a:t>correct; your reasoning about programming isn’t guaranteed to hold true if there is a race condition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it right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Avoiding race conditions on shared resources is difficult</a:t>
            </a:r>
          </a:p>
          <a:p>
            <a:pPr lvl="1"/>
            <a:r>
              <a:rPr lang="en-US" dirty="0" smtClean="0"/>
              <a:t>What ‘seems fine’ in a sequential world can get you into trouble when race conditions are involved</a:t>
            </a:r>
          </a:p>
          <a:p>
            <a:pPr lvl="1"/>
            <a:r>
              <a:rPr lang="en-US" dirty="0" smtClean="0"/>
              <a:t>Decades of bugs has led to some </a:t>
            </a:r>
            <a:r>
              <a:rPr lang="en-US" i="1" dirty="0" smtClean="0"/>
              <a:t>conventional wisdom</a:t>
            </a:r>
            <a:r>
              <a:rPr lang="en-US" dirty="0" smtClean="0"/>
              <a:t>: </a:t>
            </a:r>
          </a:p>
          <a:p>
            <a:pPr lvl="1">
              <a:buNone/>
            </a:pPr>
            <a:r>
              <a:rPr lang="en-US" dirty="0" smtClean="0"/>
              <a:t>	general techniques that are known to work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Rest of lecture distills key ideas and trade-offs</a:t>
            </a:r>
          </a:p>
          <a:p>
            <a:pPr lvl="1"/>
            <a:r>
              <a:rPr lang="en-US" dirty="0" smtClean="0"/>
              <a:t>Parts paraphrased from “Java Concurrency in Practice”</a:t>
            </a:r>
          </a:p>
          <a:p>
            <a:pPr lvl="1"/>
            <a:r>
              <a:rPr lang="en-US" dirty="0" smtClean="0"/>
              <a:t>But none of this is specific to Java or a particular book!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excellent guideline to follow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7772400" cy="2209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For every </a:t>
            </a:r>
            <a:r>
              <a:rPr lang="en-US" dirty="0" smtClean="0">
                <a:solidFill>
                  <a:schemeClr val="accent2"/>
                </a:solidFill>
              </a:rPr>
              <a:t>memory location</a:t>
            </a:r>
            <a:r>
              <a:rPr lang="en-US" dirty="0" smtClean="0"/>
              <a:t> (e.g., object field) in your program, you must obey at least one of the following: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Thread-local:</a:t>
            </a:r>
            <a:r>
              <a:rPr lang="en-US" dirty="0" smtClean="0"/>
              <a:t> Don’t use the location in &gt; 1 thread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Immutable:</a:t>
            </a:r>
            <a:r>
              <a:rPr lang="en-US" dirty="0" smtClean="0"/>
              <a:t> Don’t write to the memory location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Synchronized:</a:t>
            </a:r>
            <a:r>
              <a:rPr lang="en-US" dirty="0" smtClean="0"/>
              <a:t> Use synchronization to control access to the location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1066800" y="3864114"/>
            <a:ext cx="6858000" cy="23622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4572000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all memory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2895600" y="4038600"/>
            <a:ext cx="2971800" cy="1959114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4495800"/>
            <a:ext cx="15247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thread-local</a:t>
            </a:r>
          </a:p>
          <a:p>
            <a:r>
              <a:rPr lang="en-US" sz="2000" b="0" dirty="0" smtClean="0">
                <a:latin typeface="+mn-lt"/>
              </a:rPr>
              <a:t>memory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5334000" y="4572000"/>
            <a:ext cx="1981200" cy="9144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7400" y="46482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immutable</a:t>
            </a:r>
          </a:p>
          <a:p>
            <a:r>
              <a:rPr lang="en-US" sz="2000" b="0" dirty="0" smtClean="0">
                <a:latin typeface="+mn-lt"/>
              </a:rPr>
              <a:t>memory</a:t>
            </a:r>
          </a:p>
        </p:txBody>
      </p:sp>
      <p:cxnSp>
        <p:nvCxnSpPr>
          <p:cNvPr id="13" name="Straight Connector 12"/>
          <p:cNvCxnSpPr>
            <a:endCxn id="14" idx="1"/>
          </p:cNvCxnSpPr>
          <p:nvPr/>
        </p:nvCxnSpPr>
        <p:spPr bwMode="auto">
          <a:xfrm flipV="1">
            <a:off x="6172200" y="3859143"/>
            <a:ext cx="762000" cy="408057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934200" y="3505200"/>
            <a:ext cx="1967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need </a:t>
            </a:r>
          </a:p>
          <a:p>
            <a:r>
              <a:rPr lang="en-US" sz="2000" b="0" dirty="0" smtClean="0">
                <a:latin typeface="+mn-lt"/>
              </a:rPr>
              <a:t>synchronization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Thread-local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r>
              <a:rPr lang="en-US" dirty="0" smtClean="0"/>
              <a:t>Whenever possible, don’t share resources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Easier to have each thread have its own </a:t>
            </a:r>
            <a:r>
              <a:rPr lang="en-US" dirty="0" smtClean="0">
                <a:solidFill>
                  <a:schemeClr val="accent2"/>
                </a:solidFill>
              </a:rPr>
              <a:t>thread-local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copy</a:t>
            </a:r>
            <a:r>
              <a:rPr lang="en-US" dirty="0" smtClean="0"/>
              <a:t> of a resource than to have one with shared </a:t>
            </a:r>
            <a:r>
              <a:rPr lang="en-US" dirty="0" smtClean="0"/>
              <a:t>updates</a:t>
            </a:r>
          </a:p>
          <a:p>
            <a:pPr marL="1131570" lvl="2" indent="-457200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Random</a:t>
            </a:r>
            <a:r>
              <a:rPr lang="en-US" dirty="0" smtClean="0"/>
              <a:t> </a:t>
            </a:r>
            <a:r>
              <a:rPr lang="en-US" dirty="0" smtClean="0"/>
              <a:t>objects</a:t>
            </a:r>
            <a:endParaRPr lang="en-US" dirty="0" smtClean="0"/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This </a:t>
            </a:r>
            <a:r>
              <a:rPr lang="en-US" dirty="0" smtClean="0"/>
              <a:t>is correct only if threads don’t need to communicate through the resource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Note: Since each call-stack is thread-local, never need to synchronize on local variables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None/>
            </a:pPr>
            <a:r>
              <a:rPr lang="en-US" i="1" dirty="0" smtClean="0"/>
              <a:t>In typical concurrent programs, the vast majority of objects should be thread-local: shared-memory should be rare – minimize it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Concurrency: where are we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800100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Done:</a:t>
            </a:r>
          </a:p>
          <a:p>
            <a:pPr lvl="1"/>
            <a:r>
              <a:rPr lang="en-US" dirty="0" smtClean="0"/>
              <a:t>The semantics of locks</a:t>
            </a:r>
          </a:p>
          <a:p>
            <a:pPr lvl="1"/>
            <a:r>
              <a:rPr lang="en-US" dirty="0" smtClean="0"/>
              <a:t>Locks in Java</a:t>
            </a:r>
          </a:p>
          <a:p>
            <a:pPr lvl="1"/>
            <a:r>
              <a:rPr lang="en-US" dirty="0" smtClean="0"/>
              <a:t>Using locks for mutual exclusion: bank-account example</a:t>
            </a:r>
            <a:endParaRPr lang="en-US" sz="1000" dirty="0" smtClean="0"/>
          </a:p>
          <a:p>
            <a:pPr>
              <a:buNone/>
            </a:pPr>
            <a:r>
              <a:rPr lang="en-US" dirty="0" smtClean="0"/>
              <a:t>This lecture:</a:t>
            </a:r>
          </a:p>
          <a:p>
            <a:pPr lvl="1"/>
            <a:r>
              <a:rPr lang="en-US" dirty="0" smtClean="0"/>
              <a:t>Race conditions</a:t>
            </a:r>
          </a:p>
          <a:p>
            <a:pPr lvl="1"/>
            <a:r>
              <a:rPr lang="en-US" dirty="0" smtClean="0"/>
              <a:t>More bad </a:t>
            </a:r>
            <a:r>
              <a:rPr lang="en-US" dirty="0" err="1" smtClean="0"/>
              <a:t>interleavings</a:t>
            </a:r>
            <a:r>
              <a:rPr lang="en-US" dirty="0" smtClean="0"/>
              <a:t> (learn to spot these!)</a:t>
            </a:r>
          </a:p>
          <a:p>
            <a:pPr lvl="1"/>
            <a:r>
              <a:rPr lang="en-US" dirty="0" smtClean="0"/>
              <a:t>Guidelines for shared-memory and using locks correctly</a:t>
            </a:r>
          </a:p>
          <a:p>
            <a:pPr lvl="1"/>
            <a:r>
              <a:rPr lang="en-US" dirty="0" smtClean="0"/>
              <a:t>Coarse-grained vs. fine-grained</a:t>
            </a:r>
          </a:p>
          <a:p>
            <a:pPr>
              <a:buNone/>
            </a:pPr>
            <a:r>
              <a:rPr lang="en-US" dirty="0" smtClean="0"/>
              <a:t>Upcoming lectures:</a:t>
            </a:r>
          </a:p>
          <a:p>
            <a:pPr lvl="1"/>
            <a:r>
              <a:rPr lang="en-US" dirty="0" smtClean="0"/>
              <a:t>Readers/writer locks</a:t>
            </a:r>
          </a:p>
          <a:p>
            <a:pPr lvl="1"/>
            <a:r>
              <a:rPr lang="en-US" dirty="0" smtClean="0"/>
              <a:t>Deadlock</a:t>
            </a:r>
          </a:p>
          <a:p>
            <a:pPr lvl="1"/>
            <a:r>
              <a:rPr lang="en-US" dirty="0" smtClean="0"/>
              <a:t>Condition variables</a:t>
            </a:r>
          </a:p>
          <a:p>
            <a:pPr lvl="1"/>
            <a:r>
              <a:rPr lang="en-US" dirty="0" smtClean="0"/>
              <a:t>More data races and memory-consistency models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Immutable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Whenever possible, don’t update objects</a:t>
            </a:r>
          </a:p>
          <a:p>
            <a:pPr lvl="1"/>
            <a:r>
              <a:rPr lang="en-US" dirty="0" smtClean="0"/>
              <a:t>Make new objects instead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One of the key tenets of </a:t>
            </a:r>
            <a:r>
              <a:rPr lang="en-US" i="1" dirty="0" smtClean="0"/>
              <a:t>functional programming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take a PL class for more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Generally helpful to avoid </a:t>
            </a:r>
            <a:r>
              <a:rPr lang="en-US" i="1" dirty="0" smtClean="0"/>
              <a:t>side-effects</a:t>
            </a:r>
          </a:p>
          <a:p>
            <a:pPr lvl="1"/>
            <a:r>
              <a:rPr lang="en-US" dirty="0" smtClean="0"/>
              <a:t>Much more helpful in a concurrent setting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a location is only read, never written, then no synchronization is necessary!</a:t>
            </a:r>
          </a:p>
          <a:p>
            <a:pPr lvl="1"/>
            <a:r>
              <a:rPr lang="en-US" dirty="0" smtClean="0"/>
              <a:t>Simultaneous reads are </a:t>
            </a:r>
            <a:r>
              <a:rPr lang="en-US" i="1" dirty="0" smtClean="0"/>
              <a:t>not</a:t>
            </a:r>
            <a:r>
              <a:rPr lang="en-US" dirty="0" smtClean="0"/>
              <a:t> races and </a:t>
            </a:r>
            <a:r>
              <a:rPr lang="en-US" i="1" dirty="0" smtClean="0"/>
              <a:t>not</a:t>
            </a:r>
            <a:r>
              <a:rPr lang="en-US" dirty="0" smtClean="0"/>
              <a:t> a problem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i="1" dirty="0" smtClean="0"/>
              <a:t>In practice, programmers usually over-use mutation – minimize it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rest: Keep it synchronized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After minimizing the amount of memory that is (1) thread-shared and (2) mutable, we need guidelines for how to use locks to keep other data consistent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Guideline #0: No data races</a:t>
            </a:r>
          </a:p>
          <a:p>
            <a:r>
              <a:rPr lang="en-US" i="1" dirty="0" smtClean="0"/>
              <a:t>Never</a:t>
            </a:r>
            <a:r>
              <a:rPr lang="en-US" dirty="0" smtClean="0"/>
              <a:t> allow two threads to read/write or write/write the same location at the same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Even if it ‘seems safe’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Necessary</a:t>
            </a:r>
            <a:r>
              <a:rPr lang="en-US" dirty="0" smtClean="0"/>
              <a:t>: In Java or C, a program with a data race is almost always  wrong</a:t>
            </a:r>
          </a:p>
          <a:p>
            <a:pPr>
              <a:buNone/>
            </a:pPr>
            <a:r>
              <a:rPr lang="en-US" dirty="0" smtClean="0"/>
              <a:t>		Even if our </a:t>
            </a:r>
            <a:r>
              <a:rPr lang="en-US" dirty="0" smtClean="0"/>
              <a:t>reasoning </a:t>
            </a:r>
            <a:r>
              <a:rPr lang="en-US" dirty="0" smtClean="0"/>
              <a:t>tells us </a:t>
            </a:r>
            <a:r>
              <a:rPr lang="en-US" dirty="0" smtClean="0"/>
              <a:t>otherwise; ex: compiler optimizations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Not sufficient</a:t>
            </a:r>
            <a:r>
              <a:rPr lang="en-US" dirty="0" smtClean="0"/>
              <a:t>: Our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example had no data races, and it’s still wrong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Locking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Guideline #1: For each location needing synchronization, have a lock that is always held when reading or writing the location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say the lock </a:t>
            </a:r>
            <a:r>
              <a:rPr lang="en-US" dirty="0" smtClean="0">
                <a:solidFill>
                  <a:schemeClr val="accent2"/>
                </a:solidFill>
              </a:rPr>
              <a:t>guards</a:t>
            </a:r>
            <a:r>
              <a:rPr lang="en-US" dirty="0" smtClean="0"/>
              <a:t> the location</a:t>
            </a:r>
          </a:p>
          <a:p>
            <a:endParaRPr lang="en-US" dirty="0" smtClean="0"/>
          </a:p>
          <a:p>
            <a:r>
              <a:rPr lang="en-US" dirty="0" smtClean="0"/>
              <a:t>The same lock can (and often should) guard multiple locations (ex: multiple methods in a class)</a:t>
            </a:r>
          </a:p>
          <a:p>
            <a:endParaRPr lang="en-US" dirty="0" smtClean="0"/>
          </a:p>
          <a:p>
            <a:r>
              <a:rPr lang="en-US" dirty="0" smtClean="0"/>
              <a:t>Clearly document the guard for each location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Java, often the guard is the object containing the location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 inside the object’s methods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Locking continued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772400" cy="91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mapping from locations to guarding locks is </a:t>
            </a:r>
            <a:r>
              <a:rPr lang="en-US" i="1" dirty="0" smtClean="0"/>
              <a:t>conceptual</a:t>
            </a:r>
            <a:r>
              <a:rPr lang="en-US" dirty="0" smtClean="0"/>
              <a:t>, and is something that you have to enforce as a programmer</a:t>
            </a:r>
            <a:endParaRPr lang="en-US" i="1" dirty="0" smtClean="0"/>
          </a:p>
          <a:p>
            <a:r>
              <a:rPr lang="en-US" dirty="0" smtClean="0"/>
              <a:t>It partitions the shared-&amp;-mutable locations into “which lock”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1905000" y="2514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438400" y="26670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429000" y="26670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800600" y="2514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191000" y="2514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895600" y="24384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562600" y="25908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96000" y="24384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2514600" y="3200400"/>
            <a:ext cx="533400" cy="533400"/>
            <a:chOff x="4717" y="731"/>
            <a:chExt cx="630" cy="672"/>
          </a:xfrm>
        </p:grpSpPr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7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8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9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0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1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grpSp>
        <p:nvGrpSpPr>
          <p:cNvPr id="22" name="Group 12"/>
          <p:cNvGrpSpPr>
            <a:grpSpLocks/>
          </p:cNvGrpSpPr>
          <p:nvPr/>
        </p:nvGrpSpPr>
        <p:grpSpPr bwMode="auto">
          <a:xfrm>
            <a:off x="4038600" y="3124200"/>
            <a:ext cx="533400" cy="533400"/>
            <a:chOff x="4717" y="731"/>
            <a:chExt cx="630" cy="672"/>
          </a:xfrm>
        </p:grpSpPr>
        <p:sp>
          <p:nvSpPr>
            <p:cNvPr id="23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4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5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6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7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8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grpSp>
        <p:nvGrpSpPr>
          <p:cNvPr id="29" name="Group 12"/>
          <p:cNvGrpSpPr>
            <a:grpSpLocks/>
          </p:cNvGrpSpPr>
          <p:nvPr/>
        </p:nvGrpSpPr>
        <p:grpSpPr bwMode="auto">
          <a:xfrm>
            <a:off x="4876800" y="3124200"/>
            <a:ext cx="533400" cy="533400"/>
            <a:chOff x="4717" y="731"/>
            <a:chExt cx="630" cy="672"/>
          </a:xfrm>
        </p:grpSpPr>
        <p:sp>
          <p:nvSpPr>
            <p:cNvPr id="30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1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2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3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4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5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grpSp>
        <p:nvGrpSpPr>
          <p:cNvPr id="36" name="Group 12"/>
          <p:cNvGrpSpPr>
            <a:grpSpLocks/>
          </p:cNvGrpSpPr>
          <p:nvPr/>
        </p:nvGrpSpPr>
        <p:grpSpPr bwMode="auto">
          <a:xfrm>
            <a:off x="6096000" y="3124200"/>
            <a:ext cx="533400" cy="533400"/>
            <a:chOff x="4717" y="731"/>
            <a:chExt cx="630" cy="672"/>
          </a:xfrm>
        </p:grpSpPr>
        <p:sp>
          <p:nvSpPr>
            <p:cNvPr id="37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8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9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0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1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2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cxnSp>
        <p:nvCxnSpPr>
          <p:cNvPr id="44" name="Straight Connector 43"/>
          <p:cNvCxnSpPr>
            <a:stCxn id="7" idx="4"/>
          </p:cNvCxnSpPr>
          <p:nvPr/>
        </p:nvCxnSpPr>
        <p:spPr bwMode="auto">
          <a:xfrm rot="16200000" flipH="1">
            <a:off x="2227289" y="2687610"/>
            <a:ext cx="423069" cy="6866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rot="16200000" flipH="1">
            <a:off x="2609849" y="3028949"/>
            <a:ext cx="228600" cy="1143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12" idx="4"/>
          </p:cNvCxnSpPr>
          <p:nvPr/>
        </p:nvCxnSpPr>
        <p:spPr bwMode="auto">
          <a:xfrm rot="5400000">
            <a:off x="2705100" y="28194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9" idx="3"/>
          </p:cNvCxnSpPr>
          <p:nvPr/>
        </p:nvCxnSpPr>
        <p:spPr bwMode="auto">
          <a:xfrm rot="5400000">
            <a:off x="2996430" y="2712033"/>
            <a:ext cx="273237" cy="7034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11" idx="4"/>
          </p:cNvCxnSpPr>
          <p:nvPr/>
        </p:nvCxnSpPr>
        <p:spPr bwMode="auto">
          <a:xfrm rot="5400000">
            <a:off x="4149632" y="2936968"/>
            <a:ext cx="349437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0" idx="4"/>
          </p:cNvCxnSpPr>
          <p:nvPr/>
        </p:nvCxnSpPr>
        <p:spPr bwMode="auto">
          <a:xfrm rot="16200000" flipH="1">
            <a:off x="4925103" y="2885397"/>
            <a:ext cx="304799" cy="1728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stCxn id="13" idx="3"/>
          </p:cNvCxnSpPr>
          <p:nvPr/>
        </p:nvCxnSpPr>
        <p:spPr bwMode="auto">
          <a:xfrm rot="5400000">
            <a:off x="5244330" y="2750133"/>
            <a:ext cx="273237" cy="4748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14" idx="4"/>
          </p:cNvCxnSpPr>
          <p:nvPr/>
        </p:nvCxnSpPr>
        <p:spPr bwMode="auto">
          <a:xfrm rot="16200000" flipH="1">
            <a:off x="6125253" y="2904446"/>
            <a:ext cx="380999" cy="585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Content Placeholder 2"/>
          <p:cNvSpPr txBox="1">
            <a:spLocks/>
          </p:cNvSpPr>
          <p:nvPr/>
        </p:nvSpPr>
        <p:spPr bwMode="auto">
          <a:xfrm>
            <a:off x="685800" y="4038600"/>
            <a:ext cx="7772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Consisten</a:t>
            </a:r>
            <a:r>
              <a:rPr lang="en-US" sz="2000" b="0" kern="0" noProof="0" dirty="0" smtClean="0">
                <a:latin typeface="+mn-lt"/>
              </a:rPr>
              <a:t>t</a:t>
            </a:r>
            <a:r>
              <a:rPr lang="en-US" sz="2000" b="0" kern="0" dirty="0" smtClean="0">
                <a:latin typeface="+mn-lt"/>
              </a:rPr>
              <a:t> locking is: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i="1" kern="0" dirty="0" smtClean="0">
                <a:latin typeface="+mn-lt"/>
              </a:rPr>
              <a:t>Not sufficient</a:t>
            </a:r>
            <a:r>
              <a:rPr lang="en-US" sz="2000" b="0" kern="0" dirty="0" smtClean="0">
                <a:latin typeface="+mn-lt"/>
              </a:rPr>
              <a:t>: It prevents all data races, but still allows higher-level race conditions (exposed intermediate states)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 smtClean="0">
                <a:latin typeface="+mn-lt"/>
              </a:rPr>
              <a:t>Our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kern="0" dirty="0" smtClean="0">
                <a:latin typeface="+mn-lt"/>
              </a:rPr>
              <a:t> example used consistent locking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1000" b="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i="1" kern="0" dirty="0" smtClean="0">
                <a:latin typeface="+mn-lt"/>
              </a:rPr>
              <a:t>Not necessary</a:t>
            </a:r>
            <a:r>
              <a:rPr lang="en-US" sz="2000" b="0" kern="0" dirty="0" smtClean="0">
                <a:latin typeface="+mn-lt"/>
              </a:rPr>
              <a:t>: Can change the locking protocol dynamically…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consistent locking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7724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Consistent locking is an excellent guideline</a:t>
            </a:r>
          </a:p>
          <a:p>
            <a:pPr lvl="1"/>
            <a:r>
              <a:rPr lang="en-US" dirty="0" smtClean="0"/>
              <a:t>A “default assumption” about program </a:t>
            </a:r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You will save yourself many a headache using this guideline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But it isn’t required for correctness: Can have different program phases use </a:t>
            </a:r>
            <a:r>
              <a:rPr lang="en-US" dirty="0" smtClean="0"/>
              <a:t>different locking techniques</a:t>
            </a:r>
            <a:endParaRPr lang="en-US" dirty="0" smtClean="0"/>
          </a:p>
          <a:p>
            <a:pPr lvl="1"/>
            <a:r>
              <a:rPr lang="en-US" dirty="0" smtClean="0"/>
              <a:t>Provided all threads coordinate moving to the next phase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Example from Project 3, Version 5:</a:t>
            </a:r>
          </a:p>
          <a:p>
            <a:pPr lvl="1"/>
            <a:r>
              <a:rPr lang="en-US" dirty="0" smtClean="0"/>
              <a:t>A shared grid being updated, so use a lock for each entry</a:t>
            </a:r>
          </a:p>
          <a:p>
            <a:pPr lvl="1"/>
            <a:r>
              <a:rPr lang="en-US" dirty="0" smtClean="0"/>
              <a:t>But after the grid is filled out, all threads except 1 terminate</a:t>
            </a:r>
          </a:p>
          <a:p>
            <a:pPr lvl="2"/>
            <a:r>
              <a:rPr lang="en-US" dirty="0" smtClean="0"/>
              <a:t>So synchronization no longer necessary (thread local)</a:t>
            </a:r>
          </a:p>
          <a:p>
            <a:pPr lvl="1"/>
            <a:r>
              <a:rPr lang="en-US" dirty="0" smtClean="0"/>
              <a:t>And later the </a:t>
            </a:r>
            <a:r>
              <a:rPr lang="en-US" dirty="0" smtClean="0"/>
              <a:t>grid will never be written to again (immutable)</a:t>
            </a:r>
            <a:endParaRPr lang="en-US" dirty="0" smtClean="0"/>
          </a:p>
          <a:p>
            <a:pPr lvl="2"/>
            <a:r>
              <a:rPr lang="en-US" dirty="0" smtClean="0"/>
              <a:t>Makes synchronization doubly unnecessary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granularity; coarse </a:t>
            </a:r>
            <a:r>
              <a:rPr lang="en-US" dirty="0" err="1" smtClean="0"/>
              <a:t>vs</a:t>
            </a:r>
            <a:r>
              <a:rPr lang="en-US" dirty="0" smtClean="0"/>
              <a:t> fine grained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Coarse-grained:  Fewer locks, i.e., more objects per lock</a:t>
            </a:r>
          </a:p>
          <a:p>
            <a:pPr lvl="1"/>
            <a:r>
              <a:rPr lang="en-US" dirty="0" smtClean="0"/>
              <a:t>Example: One lock for entire data structure (e.g., linked list)</a:t>
            </a:r>
          </a:p>
          <a:p>
            <a:pPr lvl="1"/>
            <a:r>
              <a:rPr lang="en-US" dirty="0" smtClean="0"/>
              <a:t>Example: One lock for all bank accounts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Fine-grained: More locks, i.e., fewer objects per lock</a:t>
            </a:r>
          </a:p>
          <a:p>
            <a:pPr lvl="1"/>
            <a:r>
              <a:rPr lang="en-US" dirty="0" smtClean="0"/>
              <a:t>Example: One lock per data element (e.g., array index)</a:t>
            </a:r>
          </a:p>
          <a:p>
            <a:pPr lvl="1"/>
            <a:r>
              <a:rPr lang="en-US" dirty="0" smtClean="0"/>
              <a:t>Example: One lock per bank account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“Coarse-grained vs. fine-grained” is really a continuum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2590800" y="2514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429000" y="2514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867400" y="2514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67200" y="2514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1" name="Group 12"/>
          <p:cNvGrpSpPr>
            <a:grpSpLocks/>
          </p:cNvGrpSpPr>
          <p:nvPr/>
        </p:nvGrpSpPr>
        <p:grpSpPr bwMode="auto">
          <a:xfrm>
            <a:off x="4191000" y="2971800"/>
            <a:ext cx="533400" cy="533400"/>
            <a:chOff x="4717" y="731"/>
            <a:chExt cx="630" cy="672"/>
          </a:xfrm>
        </p:grpSpPr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3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4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5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6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7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cxnSp>
        <p:nvCxnSpPr>
          <p:cNvPr id="18" name="Straight Connector 17"/>
          <p:cNvCxnSpPr>
            <a:stCxn id="7" idx="4"/>
            <a:endCxn id="13" idx="2"/>
          </p:cNvCxnSpPr>
          <p:nvPr/>
        </p:nvCxnSpPr>
        <p:spPr bwMode="auto">
          <a:xfrm rot="16200000" flipH="1">
            <a:off x="3355868" y="2244831"/>
            <a:ext cx="358776" cy="15079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endCxn id="13" idx="1"/>
          </p:cNvCxnSpPr>
          <p:nvPr/>
        </p:nvCxnSpPr>
        <p:spPr bwMode="auto">
          <a:xfrm>
            <a:off x="3733800" y="2819400"/>
            <a:ext cx="605010" cy="2425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4"/>
            <a:endCxn id="13" idx="0"/>
          </p:cNvCxnSpPr>
          <p:nvPr/>
        </p:nvCxnSpPr>
        <p:spPr bwMode="auto">
          <a:xfrm rot="16200000" flipH="1">
            <a:off x="4360889" y="2916210"/>
            <a:ext cx="194469" cy="8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9" idx="3"/>
            <a:endCxn id="14" idx="6"/>
          </p:cNvCxnSpPr>
          <p:nvPr/>
        </p:nvCxnSpPr>
        <p:spPr bwMode="auto">
          <a:xfrm rot="5400000">
            <a:off x="5043022" y="2307129"/>
            <a:ext cx="412541" cy="13478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Arrow Connector 22"/>
          <p:cNvCxnSpPr>
            <a:stCxn id="7" idx="6"/>
            <a:endCxn id="8" idx="2"/>
          </p:cNvCxnSpPr>
          <p:nvPr/>
        </p:nvCxnSpPr>
        <p:spPr bwMode="auto">
          <a:xfrm>
            <a:off x="2971800" y="2667000"/>
            <a:ext cx="457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3810000" y="2667000"/>
            <a:ext cx="457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4648200" y="2667000"/>
            <a:ext cx="457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181600" y="25146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5486400" y="2667000"/>
            <a:ext cx="457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rot="5400000">
            <a:off x="4769433" y="2604271"/>
            <a:ext cx="273237" cy="7034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76" name="Group 75"/>
          <p:cNvGrpSpPr/>
          <p:nvPr/>
        </p:nvGrpSpPr>
        <p:grpSpPr>
          <a:xfrm>
            <a:off x="2514600" y="4705290"/>
            <a:ext cx="3886200" cy="857310"/>
            <a:chOff x="2514600" y="4705290"/>
            <a:chExt cx="3886200" cy="857310"/>
          </a:xfrm>
        </p:grpSpPr>
        <p:sp>
          <p:nvSpPr>
            <p:cNvPr id="34" name="Oval 33"/>
            <p:cNvSpPr/>
            <p:nvPr/>
          </p:nvSpPr>
          <p:spPr bwMode="auto">
            <a:xfrm>
              <a:off x="2743200" y="5162490"/>
              <a:ext cx="3810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3581400" y="5162490"/>
              <a:ext cx="3810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6019800" y="5162490"/>
              <a:ext cx="3810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4419600" y="5162490"/>
              <a:ext cx="3810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8" name="Group 12"/>
            <p:cNvGrpSpPr>
              <a:grpSpLocks/>
            </p:cNvGrpSpPr>
            <p:nvPr/>
          </p:nvGrpSpPr>
          <p:grpSpPr bwMode="auto">
            <a:xfrm>
              <a:off x="2514600" y="4781490"/>
              <a:ext cx="533400" cy="533400"/>
              <a:chOff x="4717" y="731"/>
              <a:chExt cx="630" cy="672"/>
            </a:xfrm>
          </p:grpSpPr>
          <p:sp>
            <p:nvSpPr>
              <p:cNvPr id="39" name="Oval 7"/>
              <p:cNvSpPr>
                <a:spLocks noChangeArrowheads="1"/>
              </p:cNvSpPr>
              <p:nvPr/>
            </p:nvSpPr>
            <p:spPr bwMode="auto">
              <a:xfrm>
                <a:off x="4717" y="731"/>
                <a:ext cx="630" cy="67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40" name="Oval 8"/>
              <p:cNvSpPr>
                <a:spLocks noChangeArrowheads="1"/>
              </p:cNvSpPr>
              <p:nvPr/>
            </p:nvSpPr>
            <p:spPr bwMode="auto">
              <a:xfrm>
                <a:off x="4833" y="784"/>
                <a:ext cx="400" cy="41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41" name="Oval 9"/>
              <p:cNvSpPr>
                <a:spLocks noChangeArrowheads="1"/>
              </p:cNvSpPr>
              <p:nvPr/>
            </p:nvSpPr>
            <p:spPr bwMode="auto">
              <a:xfrm>
                <a:off x="4891" y="840"/>
                <a:ext cx="280" cy="32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42" name="Oval 10"/>
              <p:cNvSpPr>
                <a:spLocks noChangeArrowheads="1"/>
              </p:cNvSpPr>
              <p:nvPr/>
            </p:nvSpPr>
            <p:spPr bwMode="auto">
              <a:xfrm>
                <a:off x="4836" y="951"/>
                <a:ext cx="397" cy="40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43" name="Oval 11"/>
              <p:cNvSpPr>
                <a:spLocks noChangeArrowheads="1"/>
              </p:cNvSpPr>
              <p:nvPr/>
            </p:nvSpPr>
            <p:spPr bwMode="auto">
              <a:xfrm>
                <a:off x="4961" y="1034"/>
                <a:ext cx="143" cy="13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44" name="AutoShape 12"/>
              <p:cNvSpPr>
                <a:spLocks noChangeArrowheads="1"/>
              </p:cNvSpPr>
              <p:nvPr/>
            </p:nvSpPr>
            <p:spPr bwMode="auto">
              <a:xfrm flipV="1">
                <a:off x="4990" y="1149"/>
                <a:ext cx="96" cy="12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47 w 21600"/>
                  <a:gd name="T13" fmla="*/ 4574 h 21600"/>
                  <a:gd name="T14" fmla="*/ 17153 w 21600"/>
                  <a:gd name="T15" fmla="*/ 1702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</p:grpSp>
        <p:cxnSp>
          <p:nvCxnSpPr>
            <p:cNvPr id="49" name="Straight Arrow Connector 48"/>
            <p:cNvCxnSpPr>
              <a:stCxn id="34" idx="6"/>
              <a:endCxn id="35" idx="2"/>
            </p:cNvCxnSpPr>
            <p:nvPr/>
          </p:nvCxnSpPr>
          <p:spPr bwMode="auto">
            <a:xfrm>
              <a:off x="3124200" y="5314890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0" name="Straight Arrow Connector 49"/>
            <p:cNvCxnSpPr/>
            <p:nvPr/>
          </p:nvCxnSpPr>
          <p:spPr bwMode="auto">
            <a:xfrm>
              <a:off x="3962400" y="5314890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4800600" y="5314890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5334000" y="5162490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…</a:t>
              </a:r>
            </a:p>
          </p:txBody>
        </p:sp>
        <p:cxnSp>
          <p:nvCxnSpPr>
            <p:cNvPr id="53" name="Straight Arrow Connector 52"/>
            <p:cNvCxnSpPr/>
            <p:nvPr/>
          </p:nvCxnSpPr>
          <p:spPr bwMode="auto">
            <a:xfrm>
              <a:off x="5638800" y="5314890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55" name="Group 12"/>
            <p:cNvGrpSpPr>
              <a:grpSpLocks/>
            </p:cNvGrpSpPr>
            <p:nvPr/>
          </p:nvGrpSpPr>
          <p:grpSpPr bwMode="auto">
            <a:xfrm>
              <a:off x="3429000" y="4705290"/>
              <a:ext cx="533400" cy="533400"/>
              <a:chOff x="4717" y="731"/>
              <a:chExt cx="630" cy="672"/>
            </a:xfrm>
          </p:grpSpPr>
          <p:sp>
            <p:nvSpPr>
              <p:cNvPr id="56" name="Oval 7"/>
              <p:cNvSpPr>
                <a:spLocks noChangeArrowheads="1"/>
              </p:cNvSpPr>
              <p:nvPr/>
            </p:nvSpPr>
            <p:spPr bwMode="auto">
              <a:xfrm>
                <a:off x="4717" y="731"/>
                <a:ext cx="630" cy="67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57" name="Oval 8"/>
              <p:cNvSpPr>
                <a:spLocks noChangeArrowheads="1"/>
              </p:cNvSpPr>
              <p:nvPr/>
            </p:nvSpPr>
            <p:spPr bwMode="auto">
              <a:xfrm>
                <a:off x="4833" y="784"/>
                <a:ext cx="400" cy="41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58" name="Oval 9"/>
              <p:cNvSpPr>
                <a:spLocks noChangeArrowheads="1"/>
              </p:cNvSpPr>
              <p:nvPr/>
            </p:nvSpPr>
            <p:spPr bwMode="auto">
              <a:xfrm>
                <a:off x="4891" y="840"/>
                <a:ext cx="280" cy="32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59" name="Oval 10"/>
              <p:cNvSpPr>
                <a:spLocks noChangeArrowheads="1"/>
              </p:cNvSpPr>
              <p:nvPr/>
            </p:nvSpPr>
            <p:spPr bwMode="auto">
              <a:xfrm>
                <a:off x="4836" y="951"/>
                <a:ext cx="397" cy="40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60" name="Oval 11"/>
              <p:cNvSpPr>
                <a:spLocks noChangeArrowheads="1"/>
              </p:cNvSpPr>
              <p:nvPr/>
            </p:nvSpPr>
            <p:spPr bwMode="auto">
              <a:xfrm>
                <a:off x="4961" y="1034"/>
                <a:ext cx="143" cy="13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61" name="AutoShape 12"/>
              <p:cNvSpPr>
                <a:spLocks noChangeArrowheads="1"/>
              </p:cNvSpPr>
              <p:nvPr/>
            </p:nvSpPr>
            <p:spPr bwMode="auto">
              <a:xfrm flipV="1">
                <a:off x="4990" y="1149"/>
                <a:ext cx="96" cy="12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47 w 21600"/>
                  <a:gd name="T13" fmla="*/ 4574 h 21600"/>
                  <a:gd name="T14" fmla="*/ 17153 w 21600"/>
                  <a:gd name="T15" fmla="*/ 1702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62" name="Group 12"/>
            <p:cNvGrpSpPr>
              <a:grpSpLocks/>
            </p:cNvGrpSpPr>
            <p:nvPr/>
          </p:nvGrpSpPr>
          <p:grpSpPr bwMode="auto">
            <a:xfrm>
              <a:off x="4267200" y="4781490"/>
              <a:ext cx="533400" cy="533400"/>
              <a:chOff x="4717" y="731"/>
              <a:chExt cx="630" cy="672"/>
            </a:xfrm>
          </p:grpSpPr>
          <p:sp>
            <p:nvSpPr>
              <p:cNvPr id="63" name="Oval 7"/>
              <p:cNvSpPr>
                <a:spLocks noChangeArrowheads="1"/>
              </p:cNvSpPr>
              <p:nvPr/>
            </p:nvSpPr>
            <p:spPr bwMode="auto">
              <a:xfrm>
                <a:off x="4717" y="731"/>
                <a:ext cx="630" cy="67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64" name="Oval 8"/>
              <p:cNvSpPr>
                <a:spLocks noChangeArrowheads="1"/>
              </p:cNvSpPr>
              <p:nvPr/>
            </p:nvSpPr>
            <p:spPr bwMode="auto">
              <a:xfrm>
                <a:off x="4833" y="784"/>
                <a:ext cx="400" cy="41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65" name="Oval 9"/>
              <p:cNvSpPr>
                <a:spLocks noChangeArrowheads="1"/>
              </p:cNvSpPr>
              <p:nvPr/>
            </p:nvSpPr>
            <p:spPr bwMode="auto">
              <a:xfrm>
                <a:off x="4891" y="840"/>
                <a:ext cx="280" cy="32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66" name="Oval 10"/>
              <p:cNvSpPr>
                <a:spLocks noChangeArrowheads="1"/>
              </p:cNvSpPr>
              <p:nvPr/>
            </p:nvSpPr>
            <p:spPr bwMode="auto">
              <a:xfrm>
                <a:off x="4836" y="951"/>
                <a:ext cx="397" cy="40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67" name="Oval 11"/>
              <p:cNvSpPr>
                <a:spLocks noChangeArrowheads="1"/>
              </p:cNvSpPr>
              <p:nvPr/>
            </p:nvSpPr>
            <p:spPr bwMode="auto">
              <a:xfrm>
                <a:off x="4961" y="1034"/>
                <a:ext cx="143" cy="13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68" name="AutoShape 12"/>
              <p:cNvSpPr>
                <a:spLocks noChangeArrowheads="1"/>
              </p:cNvSpPr>
              <p:nvPr/>
            </p:nvSpPr>
            <p:spPr bwMode="auto">
              <a:xfrm flipV="1">
                <a:off x="4990" y="1149"/>
                <a:ext cx="96" cy="12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47 w 21600"/>
                  <a:gd name="T13" fmla="*/ 4574 h 21600"/>
                  <a:gd name="T14" fmla="*/ 17153 w 21600"/>
                  <a:gd name="T15" fmla="*/ 1702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69" name="Group 12"/>
            <p:cNvGrpSpPr>
              <a:grpSpLocks/>
            </p:cNvGrpSpPr>
            <p:nvPr/>
          </p:nvGrpSpPr>
          <p:grpSpPr bwMode="auto">
            <a:xfrm>
              <a:off x="5867400" y="4705290"/>
              <a:ext cx="533400" cy="533400"/>
              <a:chOff x="4717" y="731"/>
              <a:chExt cx="630" cy="672"/>
            </a:xfrm>
          </p:grpSpPr>
          <p:sp>
            <p:nvSpPr>
              <p:cNvPr id="70" name="Oval 7"/>
              <p:cNvSpPr>
                <a:spLocks noChangeArrowheads="1"/>
              </p:cNvSpPr>
              <p:nvPr/>
            </p:nvSpPr>
            <p:spPr bwMode="auto">
              <a:xfrm>
                <a:off x="4717" y="731"/>
                <a:ext cx="630" cy="67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4833" y="784"/>
                <a:ext cx="400" cy="41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72" name="Oval 9"/>
              <p:cNvSpPr>
                <a:spLocks noChangeArrowheads="1"/>
              </p:cNvSpPr>
              <p:nvPr/>
            </p:nvSpPr>
            <p:spPr bwMode="auto">
              <a:xfrm>
                <a:off x="4891" y="840"/>
                <a:ext cx="280" cy="32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73" name="Oval 10"/>
              <p:cNvSpPr>
                <a:spLocks noChangeArrowheads="1"/>
              </p:cNvSpPr>
              <p:nvPr/>
            </p:nvSpPr>
            <p:spPr bwMode="auto">
              <a:xfrm>
                <a:off x="4836" y="951"/>
                <a:ext cx="397" cy="40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74" name="Oval 11"/>
              <p:cNvSpPr>
                <a:spLocks noChangeArrowheads="1"/>
              </p:cNvSpPr>
              <p:nvPr/>
            </p:nvSpPr>
            <p:spPr bwMode="auto">
              <a:xfrm>
                <a:off x="4961" y="1034"/>
                <a:ext cx="143" cy="13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75" name="AutoShape 12"/>
              <p:cNvSpPr>
                <a:spLocks noChangeArrowheads="1"/>
              </p:cNvSpPr>
              <p:nvPr/>
            </p:nvSpPr>
            <p:spPr bwMode="auto">
              <a:xfrm flipV="1">
                <a:off x="4990" y="1149"/>
                <a:ext cx="96" cy="12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47 w 21600"/>
                  <a:gd name="T13" fmla="*/ 4574 h 21600"/>
                  <a:gd name="T14" fmla="*/ 17153 w 21600"/>
                  <a:gd name="T15" fmla="*/ 1702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Trade-offs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Coarse-grained advantages</a:t>
            </a:r>
          </a:p>
          <a:p>
            <a:pPr lvl="1"/>
            <a:r>
              <a:rPr lang="en-US" dirty="0" smtClean="0"/>
              <a:t>Simpler to implement</a:t>
            </a:r>
          </a:p>
          <a:p>
            <a:pPr lvl="1"/>
            <a:r>
              <a:rPr lang="en-US" dirty="0" smtClean="0"/>
              <a:t>Faster/easier to implement operations that access multiple locations (because all guarded by the same lock)</a:t>
            </a:r>
          </a:p>
          <a:p>
            <a:pPr lvl="1"/>
            <a:r>
              <a:rPr lang="en-US" dirty="0" smtClean="0"/>
              <a:t>Much easier for operations that modify data-structure shape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Fine-grained advantages</a:t>
            </a:r>
          </a:p>
          <a:p>
            <a:pPr lvl="1"/>
            <a:r>
              <a:rPr lang="en-US" dirty="0" smtClean="0"/>
              <a:t>More simultaneous access (performance when coarse-grained would lead to unnecessary blocking)</a:t>
            </a:r>
          </a:p>
          <a:p>
            <a:pPr lvl="1"/>
            <a:r>
              <a:rPr lang="en-US" dirty="0" smtClean="0"/>
              <a:t>Can make </a:t>
            </a:r>
            <a:r>
              <a:rPr lang="en-US" dirty="0" smtClean="0"/>
              <a:t>multi-node operations </a:t>
            </a:r>
            <a:r>
              <a:rPr lang="en-US" dirty="0" smtClean="0"/>
              <a:t>more difficult: say, rotations in an AVL tree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Guideline #2: Start with coarse-grained (simpler) and move to fine-grained (performance) only if </a:t>
            </a:r>
            <a:r>
              <a:rPr lang="en-US" i="1" dirty="0" smtClean="0"/>
              <a:t>contention</a:t>
            </a:r>
            <a:r>
              <a:rPr lang="en-US" dirty="0" smtClean="0"/>
              <a:t> on the coarser locks becomes an issue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Example: </a:t>
            </a:r>
            <a:r>
              <a:rPr lang="en-US" dirty="0" err="1" smtClean="0"/>
              <a:t>Hashtable</a:t>
            </a:r>
            <a:r>
              <a:rPr lang="en-US" dirty="0" smtClean="0"/>
              <a:t> (say, using separate chaining)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Coarse-grained: One lock for entire </a:t>
            </a:r>
            <a:r>
              <a:rPr lang="en-US" dirty="0" err="1" smtClean="0"/>
              <a:t>hashtable</a:t>
            </a:r>
            <a:endParaRPr lang="en-US" dirty="0" smtClean="0"/>
          </a:p>
          <a:p>
            <a:r>
              <a:rPr lang="en-US" dirty="0" smtClean="0"/>
              <a:t>Fine-grained: One lock for each bucket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Which supports more concurrency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		Fine-grained; allows simultaneous </a:t>
            </a:r>
            <a:r>
              <a:rPr lang="en-US" dirty="0" err="1" smtClean="0"/>
              <a:t>accesss</a:t>
            </a:r>
            <a:r>
              <a:rPr lang="en-US" dirty="0" smtClean="0"/>
              <a:t> to diff. 	buckets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Which makes implementing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resize</a:t>
            </a:r>
            <a:r>
              <a:rPr lang="en-US" dirty="0" smtClean="0"/>
              <a:t> easier?</a:t>
            </a:r>
          </a:p>
          <a:p>
            <a:pPr>
              <a:buNone/>
            </a:pPr>
            <a:r>
              <a:rPr lang="en-US" dirty="0" smtClean="0"/>
              <a:t>		Coarse-grained; just grab one lock and proceed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a </a:t>
            </a:r>
            <a:r>
              <a:rPr lang="en-US" dirty="0" err="1" smtClean="0"/>
              <a:t>hashtable</a:t>
            </a:r>
            <a:r>
              <a:rPr lang="en-US" dirty="0" smtClean="0"/>
              <a:t> has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numElements</a:t>
            </a:r>
            <a:r>
              <a:rPr lang="en-US" dirty="0" smtClean="0"/>
              <a:t> field, maintaining it will destroy the benefits of using separate locks for each </a:t>
            </a:r>
            <a:r>
              <a:rPr lang="en-US" dirty="0" smtClean="0"/>
              <a:t>bucket… why?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Updating it each insert w/o a lock would be a data race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Critical-section granularity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 second, orthogonal granularity issue is critical-section size</a:t>
            </a:r>
          </a:p>
          <a:p>
            <a:pPr lvl="1"/>
            <a:r>
              <a:rPr lang="en-US" dirty="0" smtClean="0"/>
              <a:t>How much work to do while holding lock(s)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If critical sections run for too long:</a:t>
            </a:r>
          </a:p>
          <a:p>
            <a:pPr lvl="1"/>
            <a:r>
              <a:rPr lang="en-US" dirty="0" smtClean="0"/>
              <a:t>Performance loss because other threads are blocked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If critical sections are too short:</a:t>
            </a:r>
          </a:p>
          <a:p>
            <a:pPr lvl="1"/>
            <a:r>
              <a:rPr lang="en-US" dirty="0" smtClean="0"/>
              <a:t>Bugs because you broke up something where other threads should not be able to see intermediate state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Guideline #3: Don’t do expensive computations or I/O in critical sections, but also don’t introduce race conditions; keep it as small as possible but still be correct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772400" cy="1524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Suppose we want to change the value for a key in a </a:t>
            </a:r>
            <a:r>
              <a:rPr lang="en-US" dirty="0" err="1" smtClean="0"/>
              <a:t>hashtable</a:t>
            </a:r>
            <a:r>
              <a:rPr lang="en-US" dirty="0" smtClean="0"/>
              <a:t> without removing it from the table</a:t>
            </a:r>
          </a:p>
          <a:p>
            <a:pPr lvl="1"/>
            <a:r>
              <a:rPr lang="en-US" dirty="0" smtClean="0"/>
              <a:t>Assume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lock</a:t>
            </a:r>
            <a:r>
              <a:rPr lang="en-US" dirty="0" smtClean="0"/>
              <a:t> guards the whole table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expensive()</a:t>
            </a:r>
            <a:r>
              <a:rPr lang="en-US" dirty="0" smtClean="0"/>
              <a:t> takes in the old value, and computes a new one, but takes a long time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267200" y="3124200"/>
            <a:ext cx="37338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synchronized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(lock)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v1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table.lookup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(k);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v2 = expensive(v1);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table.remove</a:t>
            </a:r>
            <a:r>
              <a:rPr lang="en-US" sz="2000" kern="0" dirty="0" smtClean="0">
                <a:latin typeface="Courier New" pitchFamily="49" charset="0"/>
              </a:rPr>
              <a:t>(k);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table.insert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(k,v2);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3124200"/>
            <a:ext cx="2362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Papa Bear’s critical section was too long</a:t>
            </a:r>
          </a:p>
          <a:p>
            <a:endParaRPr lang="en-US" sz="2000" b="0" i="1" dirty="0" smtClean="0">
              <a:latin typeface="+mn-lt"/>
            </a:endParaRPr>
          </a:p>
          <a:p>
            <a:r>
              <a:rPr lang="en-US" sz="2000" b="0" i="1" dirty="0" smtClean="0">
                <a:latin typeface="+mn-lt"/>
              </a:rPr>
              <a:t>(table locked during expensive call)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Conditions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race condition</a:t>
            </a:r>
            <a:r>
              <a:rPr lang="en-US" dirty="0" smtClean="0"/>
              <a:t> occurs when the computation result depends on scheduling (how threads are interleaved)</a:t>
            </a:r>
          </a:p>
          <a:p>
            <a:pPr lvl="1"/>
            <a:r>
              <a:rPr lang="en-US" dirty="0" smtClean="0"/>
              <a:t>If T1 and T2 happened to get scheduled in a certain way, things go wrong</a:t>
            </a:r>
          </a:p>
          <a:p>
            <a:pPr lvl="1"/>
            <a:r>
              <a:rPr lang="en-US" dirty="0" smtClean="0"/>
              <a:t>We, as programmers, cannot control scheduling of threads; result is that we need to write programs that work independent of scheduling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Race conditions are bugs that exist only due to concurrency</a:t>
            </a:r>
          </a:p>
          <a:p>
            <a:pPr lvl="1"/>
            <a:r>
              <a:rPr lang="en-US" dirty="0" smtClean="0"/>
              <a:t>No interleaved scheduling with 1 thread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Typically, problem is that some </a:t>
            </a:r>
            <a:r>
              <a:rPr lang="en-US" i="1" dirty="0" smtClean="0"/>
              <a:t>intermediate state</a:t>
            </a:r>
            <a:r>
              <a:rPr lang="en-US" dirty="0" smtClean="0"/>
              <a:t> can be seen by another thread; screws up other thread</a:t>
            </a:r>
          </a:p>
          <a:p>
            <a:pPr lvl="1"/>
            <a:r>
              <a:rPr lang="en-US" dirty="0" smtClean="0"/>
              <a:t>Consider a ‘partial’ insert in a linked list; say, a new node has been added to the end, but ‘back’ and ‘count’ haven’t been updated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267200" y="3124200"/>
            <a:ext cx="37338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synchronized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(lock)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v1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table.lookup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(k);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v2 = expensive(v1);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(lock) {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table.remove</a:t>
            </a:r>
            <a:r>
              <a:rPr lang="en-US" sz="2000" kern="0" dirty="0" smtClean="0">
                <a:latin typeface="Courier New" pitchFamily="49" charset="0"/>
              </a:rPr>
              <a:t>(k);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table.insert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(k,v2);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3124200"/>
            <a:ext cx="281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Mama Bear’s critical section was too short</a:t>
            </a:r>
          </a:p>
          <a:p>
            <a:endParaRPr lang="en-US" sz="2000" b="0" i="1" dirty="0" smtClean="0">
              <a:latin typeface="+mn-lt"/>
            </a:endParaRPr>
          </a:p>
          <a:p>
            <a:r>
              <a:rPr lang="en-US" sz="2000" b="0" i="1" dirty="0" smtClean="0">
                <a:latin typeface="+mn-lt"/>
              </a:rPr>
              <a:t>(if another thread  updated the entry, we will lose an update)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85800" y="1447800"/>
            <a:ext cx="7772400" cy="15240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Suppose we want to change the value for a key in a hashtable without removing it from the table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3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Assume </a:t>
            </a:r>
            <a:r>
              <a:rPr kumimoji="0" lang="en-US" sz="23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lock</a:t>
            </a:r>
            <a:r>
              <a:rPr kumimoji="0" lang="en-US" sz="23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guards the whole table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3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expensive()</a:t>
            </a:r>
            <a:r>
              <a:rPr kumimoji="0" lang="en-US" sz="23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takes in the old value, and computes a new one, but takes a long time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57600" y="2895600"/>
            <a:ext cx="4876800" cy="3810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done = false;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(!done)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synchronized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(lock)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v1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table.lookup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(k);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v2 = expensive(v1);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synchronized</a:t>
            </a:r>
            <a:r>
              <a:rPr lang="en-US" sz="2000" kern="0" dirty="0" smtClean="0">
                <a:latin typeface="Courier New" pitchFamily="49" charset="0"/>
              </a:rPr>
              <a:t>(lock) {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table.lookup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(k)==v1)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done = true;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table.remove</a:t>
            </a:r>
            <a:r>
              <a:rPr lang="en-US" sz="2000" kern="0" dirty="0" smtClean="0">
                <a:latin typeface="Courier New" pitchFamily="49" charset="0"/>
              </a:rPr>
              <a:t>(k);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table.insert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(k,v2);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}}}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2895600"/>
            <a:ext cx="2514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Baby Bear’s critical section was just right</a:t>
            </a:r>
          </a:p>
          <a:p>
            <a:endParaRPr lang="en-US" sz="2000" b="0" i="1" dirty="0" smtClean="0">
              <a:latin typeface="+mn-lt"/>
            </a:endParaRPr>
          </a:p>
          <a:p>
            <a:r>
              <a:rPr lang="en-US" sz="2000" b="0" i="1" dirty="0" smtClean="0">
                <a:latin typeface="+mn-lt"/>
              </a:rPr>
              <a:t>(if another update</a:t>
            </a:r>
          </a:p>
          <a:p>
            <a:r>
              <a:rPr lang="en-US" sz="2000" b="0" i="1" dirty="0" smtClean="0">
                <a:latin typeface="+mn-lt"/>
              </a:rPr>
              <a:t>occurred, try our</a:t>
            </a:r>
          </a:p>
          <a:p>
            <a:r>
              <a:rPr lang="en-US" sz="2000" b="0" i="1" dirty="0" smtClean="0">
                <a:latin typeface="+mn-lt"/>
              </a:rPr>
              <a:t>update again)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85800" y="1447800"/>
            <a:ext cx="7772400" cy="15240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Suppose we want to change the value for a key in a hashtable without removing it from the table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3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Assume </a:t>
            </a:r>
            <a:r>
              <a:rPr kumimoji="0" lang="en-US" sz="23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lock</a:t>
            </a:r>
            <a:r>
              <a:rPr kumimoji="0" lang="en-US" sz="23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guards the whole table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3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expensive()</a:t>
            </a:r>
            <a:r>
              <a:rPr kumimoji="0" lang="en-US" sz="23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takes in the old value, and computes a new one, but takes a long time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An operation is </a:t>
            </a:r>
            <a:r>
              <a:rPr lang="en-US" i="1" dirty="0" smtClean="0">
                <a:solidFill>
                  <a:schemeClr val="accent2"/>
                </a:solidFill>
              </a:rPr>
              <a:t>atomic</a:t>
            </a:r>
            <a:r>
              <a:rPr lang="en-US" dirty="0" smtClean="0"/>
              <a:t> if no other thread can see it partly executed</a:t>
            </a:r>
          </a:p>
          <a:p>
            <a:pPr lvl="1"/>
            <a:r>
              <a:rPr lang="en-US" dirty="0" smtClean="0"/>
              <a:t>Atomic as in “(appears) indivisible”</a:t>
            </a:r>
          </a:p>
          <a:p>
            <a:pPr lvl="1"/>
            <a:r>
              <a:rPr lang="en-US" dirty="0" smtClean="0"/>
              <a:t>Typically want ADT operations atomic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Guideline #4:  Think in terms of what operations need to be </a:t>
            </a:r>
            <a:r>
              <a:rPr lang="en-US" i="1" dirty="0" smtClean="0">
                <a:solidFill>
                  <a:schemeClr val="accent2"/>
                </a:solidFill>
              </a:rPr>
              <a:t>atomic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Make critical sections just long enough to preserve atomicity</a:t>
            </a:r>
          </a:p>
          <a:p>
            <a:pPr lvl="1"/>
            <a:r>
              <a:rPr lang="en-US" i="1" dirty="0" smtClean="0"/>
              <a:t>Then</a:t>
            </a:r>
            <a:r>
              <a:rPr lang="en-US" dirty="0" smtClean="0"/>
              <a:t> design the locking protocol to implement the critical sections correctly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i="1" dirty="0" smtClean="0"/>
              <a:t>That is: Think about atomicity first and locks second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roll your own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is rare that you should write your own data structure</a:t>
            </a:r>
          </a:p>
          <a:p>
            <a:pPr lvl="1"/>
            <a:r>
              <a:rPr lang="en-US" dirty="0" smtClean="0"/>
              <a:t>Provided in standard </a:t>
            </a:r>
            <a:r>
              <a:rPr lang="en-US" dirty="0" smtClean="0"/>
              <a:t>libraries: Java, C++, etc.</a:t>
            </a:r>
          </a:p>
          <a:p>
            <a:pPr lvl="2"/>
            <a:r>
              <a:rPr lang="en-US" dirty="0" smtClean="0"/>
              <a:t>Companies like Google have their own libraries they use</a:t>
            </a:r>
            <a:endParaRPr lang="en-US" dirty="0" smtClean="0"/>
          </a:p>
          <a:p>
            <a:pPr lvl="1"/>
            <a:r>
              <a:rPr lang="en-US" dirty="0" smtClean="0"/>
              <a:t>Point of CSE332 is to understand the key trade-offs, abstractions </a:t>
            </a:r>
            <a:r>
              <a:rPr lang="en-US" smtClean="0"/>
              <a:t>and </a:t>
            </a:r>
            <a:r>
              <a:rPr lang="en-US" smtClean="0"/>
              <a:t>analysis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Especially true for concurrent data structures</a:t>
            </a:r>
          </a:p>
          <a:p>
            <a:pPr lvl="1"/>
            <a:r>
              <a:rPr lang="en-US" dirty="0" smtClean="0"/>
              <a:t>Far too difficult to provide fine-grained synchronization without data races</a:t>
            </a:r>
          </a:p>
          <a:p>
            <a:pPr lvl="1"/>
            <a:r>
              <a:rPr lang="en-US" dirty="0" smtClean="0"/>
              <a:t>Standard </a:t>
            </a:r>
            <a:r>
              <a:rPr lang="en-US" dirty="0" smtClean="0">
                <a:solidFill>
                  <a:schemeClr val="accent2"/>
                </a:solidFill>
              </a:rPr>
              <a:t>thread-safe</a:t>
            </a:r>
            <a:r>
              <a:rPr lang="en-US" dirty="0" smtClean="0"/>
              <a:t> libraries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ConcurrentHashMap</a:t>
            </a:r>
            <a:r>
              <a:rPr lang="en-US" dirty="0" smtClean="0"/>
              <a:t> written by world experts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Guideline #5: Use built-in libraries whenever they meet your needs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b="1" i="1" dirty="0" smtClean="0"/>
              <a:t>data race</a:t>
            </a:r>
            <a:r>
              <a:rPr lang="en-US" dirty="0" smtClean="0"/>
              <a:t> is a specific type of </a:t>
            </a:r>
            <a:r>
              <a:rPr lang="en-US" b="1" i="1" dirty="0" smtClean="0"/>
              <a:t>race condition</a:t>
            </a:r>
            <a:r>
              <a:rPr lang="en-US" dirty="0" smtClean="0"/>
              <a:t> that can happen in 2 ways:</a:t>
            </a:r>
          </a:p>
          <a:p>
            <a:pPr lvl="1"/>
            <a:r>
              <a:rPr lang="en-US" dirty="0" smtClean="0"/>
              <a:t>Two different threads can </a:t>
            </a:r>
            <a:r>
              <a:rPr lang="en-US" b="1" i="1" dirty="0" smtClean="0"/>
              <a:t>potentially</a:t>
            </a:r>
            <a:r>
              <a:rPr lang="en-US" dirty="0" smtClean="0"/>
              <a:t> write a variable at the same time</a:t>
            </a:r>
          </a:p>
          <a:p>
            <a:pPr lvl="1"/>
            <a:r>
              <a:rPr lang="en-US" dirty="0" smtClean="0"/>
              <a:t>One thread can </a:t>
            </a:r>
            <a:r>
              <a:rPr lang="en-US" b="1" i="1" dirty="0" smtClean="0"/>
              <a:t>potentially</a:t>
            </a:r>
            <a:r>
              <a:rPr lang="en-US" b="1" dirty="0" smtClean="0"/>
              <a:t> </a:t>
            </a:r>
            <a:r>
              <a:rPr lang="en-US" dirty="0" smtClean="0"/>
              <a:t>write a variable while another reads the variable</a:t>
            </a:r>
          </a:p>
          <a:p>
            <a:pPr lvl="1"/>
            <a:r>
              <a:rPr lang="en-US" dirty="0" smtClean="0"/>
              <a:t>Simultaneous reads are fine; not a data race, and nothing bad would happen</a:t>
            </a:r>
          </a:p>
          <a:p>
            <a:pPr lvl="1"/>
            <a:r>
              <a:rPr lang="en-US" dirty="0" smtClean="0"/>
              <a:t>‘Potentially’ is important; we say the code itself has a data race – it is independent of an actual execution</a:t>
            </a:r>
          </a:p>
          <a:p>
            <a:r>
              <a:rPr lang="en-US" dirty="0" smtClean="0"/>
              <a:t>Data races are bad, but we can still have a race condition, and bad behavior, when no data races are present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</a:t>
            </a:r>
            <a:r>
              <a:rPr lang="en-US" dirty="0" smtClean="0"/>
              <a:t>of a Race </a:t>
            </a:r>
            <a:r>
              <a:rPr lang="en-US" dirty="0" smtClean="0"/>
              <a:t>Condition, but </a:t>
            </a:r>
            <a:r>
              <a:rPr lang="en-US" i="1" dirty="0" smtClean="0"/>
              <a:t>not</a:t>
            </a:r>
            <a:r>
              <a:rPr lang="en-US" dirty="0" smtClean="0"/>
              <a:t> </a:t>
            </a:r>
            <a:r>
              <a:rPr lang="en-US" dirty="0" smtClean="0"/>
              <a:t>a Data </a:t>
            </a:r>
            <a:r>
              <a:rPr lang="en-US" dirty="0" smtClean="0"/>
              <a:t>Race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1143000"/>
            <a:ext cx="6019800" cy="472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Stack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synchronized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 { … }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push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) { …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pop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) {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StackEmptyException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	  …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peek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172200" y="1143000"/>
            <a:ext cx="2819400" cy="5105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Maybe we’re writing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200" dirty="0" smtClean="0"/>
              <a:t> in an external class that only has access to Stack’s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sz="2200" dirty="0" smtClean="0"/>
              <a:t> and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pop</a:t>
            </a:r>
            <a:endParaRPr lang="en-US" sz="2200" dirty="0" smtClean="0"/>
          </a:p>
          <a:p>
            <a:r>
              <a:rPr lang="en-US" sz="2200" dirty="0" smtClean="0"/>
              <a:t>In a sequential world, this code is of questionable </a:t>
            </a:r>
            <a:r>
              <a:rPr lang="en-US" sz="2200" i="1" dirty="0" smtClean="0"/>
              <a:t>style</a:t>
            </a:r>
            <a:r>
              <a:rPr lang="en-US" sz="2200" dirty="0" smtClean="0"/>
              <a:t>, but </a:t>
            </a:r>
            <a:r>
              <a:rPr lang="en-US" sz="2200" i="1" dirty="0" smtClean="0"/>
              <a:t>correct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smtClean="0">
                <a:latin typeface="+mn-lt"/>
                <a:cs typeface="Courier New" pitchFamily="49" charset="0"/>
              </a:rPr>
              <a:t>Problems with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peek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267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has no </a:t>
            </a:r>
            <a:r>
              <a:rPr lang="en-US" i="1" dirty="0" smtClean="0"/>
              <a:t>overall</a:t>
            </a:r>
            <a:r>
              <a:rPr lang="en-US" dirty="0" smtClean="0"/>
              <a:t> effect on the shared data</a:t>
            </a:r>
          </a:p>
          <a:p>
            <a:pPr lvl="1"/>
            <a:r>
              <a:rPr lang="en-US" dirty="0" smtClean="0"/>
              <a:t>It is a “reader” not a “writer”</a:t>
            </a:r>
          </a:p>
          <a:p>
            <a:pPr lvl="1"/>
            <a:r>
              <a:rPr lang="en-US" dirty="0" smtClean="0"/>
              <a:t>State should be the same after it executes as before</a:t>
            </a:r>
          </a:p>
          <a:p>
            <a:endParaRPr lang="en-US" sz="1500" i="1" dirty="0" smtClean="0"/>
          </a:p>
          <a:p>
            <a:r>
              <a:rPr lang="en-US" dirty="0" smtClean="0"/>
              <a:t>But the way it’s implemented creates an inconsistent </a:t>
            </a:r>
            <a:r>
              <a:rPr lang="en-US" i="1" dirty="0" smtClean="0"/>
              <a:t>intermediate state</a:t>
            </a:r>
          </a:p>
          <a:p>
            <a:pPr lvl="1"/>
            <a:r>
              <a:rPr lang="en-US" dirty="0" smtClean="0"/>
              <a:t>Calls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 are synchronized so there are no </a:t>
            </a:r>
            <a:r>
              <a:rPr lang="en-US" b="1" i="1" dirty="0" smtClean="0"/>
              <a:t>data races</a:t>
            </a:r>
            <a:r>
              <a:rPr lang="en-US" dirty="0" smtClean="0"/>
              <a:t> on the underlying array/list/whatever</a:t>
            </a:r>
          </a:p>
          <a:p>
            <a:pPr lvl="2"/>
            <a:r>
              <a:rPr lang="en-US" dirty="0" smtClean="0"/>
              <a:t>Can’t access ‘top’ simultaneously</a:t>
            </a:r>
          </a:p>
          <a:p>
            <a:pPr lvl="1"/>
            <a:r>
              <a:rPr lang="en-US" dirty="0" smtClean="0"/>
              <a:t>There is still a </a:t>
            </a:r>
            <a:r>
              <a:rPr lang="en-US" b="1" i="1" dirty="0" smtClean="0"/>
              <a:t>race condition</a:t>
            </a:r>
            <a:r>
              <a:rPr lang="en-US" dirty="0" smtClean="0"/>
              <a:t> though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This intermediate state should not be exposed; errors can occur</a:t>
            </a:r>
          </a:p>
        </p:txBody>
      </p:sp>
      <p:sp>
        <p:nvSpPr>
          <p:cNvPr id="6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91200" y="0"/>
            <a:ext cx="3352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peek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peek and </a:t>
            </a:r>
            <a:r>
              <a:rPr lang="en-US" dirty="0" err="1" smtClean="0"/>
              <a:t>isEmpty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1524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Property we want: If there has been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endParaRPr lang="en-US" sz="1200" dirty="0" smtClean="0"/>
          </a:p>
          <a:p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428206"/>
            <a:ext cx="2743200" cy="1143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3504406"/>
            <a:ext cx="3505200" cy="762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push(x)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533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227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9526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rot="10800000">
            <a:off x="3276600" y="3810001"/>
            <a:ext cx="1828800" cy="152399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905000" y="304720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 rot="10800000">
            <a:off x="3733800" y="3429000"/>
            <a:ext cx="1371600" cy="228600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600200" y="4800600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+mn-lt"/>
              </a:rPr>
              <a:t>It can be violated if things occur in this order: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 smtClean="0">
                <a:latin typeface="+mn-lt"/>
              </a:rPr>
              <a:t>T2: push(x)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 smtClean="0">
                <a:latin typeface="+mn-lt"/>
              </a:rPr>
              <a:t>T1: pop()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 smtClean="0">
                <a:latin typeface="+mn-lt"/>
              </a:rPr>
              <a:t>T2: </a:t>
            </a:r>
            <a:r>
              <a:rPr lang="en-US" b="0" dirty="0" err="1" smtClean="0">
                <a:latin typeface="+mn-lt"/>
              </a:rPr>
              <a:t>boolean</a:t>
            </a:r>
            <a:r>
              <a:rPr lang="en-US" b="0" dirty="0" smtClean="0">
                <a:latin typeface="+mn-lt"/>
              </a:rPr>
              <a:t> b = </a:t>
            </a:r>
            <a:r>
              <a:rPr lang="en-US" b="0" dirty="0" err="1" smtClean="0">
                <a:latin typeface="+mn-lt"/>
              </a:rPr>
              <a:t>isEmpty</a:t>
            </a:r>
            <a:r>
              <a:rPr lang="en-US" b="0" dirty="0" smtClean="0">
                <a:latin typeface="+mn-lt"/>
              </a:rPr>
              <a:t>()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peek and push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1524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Property we want: Values are returned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 in LIFO order (it is a stack, after all)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dirty="0" smtClean="0"/>
          </a:p>
          <a:p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429000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428206"/>
            <a:ext cx="1905000" cy="1143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push(x)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push(y)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 = pop()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533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227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9526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5000" y="304720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peek and push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1524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Property we want: Values are returned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 in LIFO order (it is a stack, after all)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dirty="0" smtClean="0"/>
          </a:p>
          <a:p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429000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428206"/>
            <a:ext cx="1905000" cy="1067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push(x)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push(y)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 = pop()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533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227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9526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cxnSp>
        <p:nvCxnSpPr>
          <p:cNvPr id="14" name="Straight Arrow Connector 13"/>
          <p:cNvCxnSpPr>
            <a:stCxn id="8" idx="1"/>
          </p:cNvCxnSpPr>
          <p:nvPr/>
        </p:nvCxnSpPr>
        <p:spPr bwMode="auto">
          <a:xfrm rot="10800000" flipV="1">
            <a:off x="3733800" y="3962003"/>
            <a:ext cx="2286000" cy="396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905000" y="304720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0800000">
            <a:off x="3733800" y="3429000"/>
            <a:ext cx="2286000" cy="152402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10800000" flipV="1">
            <a:off x="3429001" y="4266802"/>
            <a:ext cx="2667001" cy="838597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42601</TotalTime>
  <Words>2627</Words>
  <Application>Microsoft Office PowerPoint</Application>
  <PresentationFormat>On-screen Show (4:3)</PresentationFormat>
  <Paragraphs>495</Paragraphs>
  <Slides>33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Origin</vt:lpstr>
      <vt:lpstr>CSE332: Data Abstractions  Lecture 23: Programming with Locks and Critical Sections</vt:lpstr>
      <vt:lpstr>Concurrency: where are we</vt:lpstr>
      <vt:lpstr>Race Conditions</vt:lpstr>
      <vt:lpstr>Data Races</vt:lpstr>
      <vt:lpstr>Example of a Race Condition, but not a Data Race</vt:lpstr>
      <vt:lpstr>Problems with peek</vt:lpstr>
      <vt:lpstr>peek and isEmpty</vt:lpstr>
      <vt:lpstr>peek and push</vt:lpstr>
      <vt:lpstr>peek and push</vt:lpstr>
      <vt:lpstr>Alternatively</vt:lpstr>
      <vt:lpstr>peek and peek</vt:lpstr>
      <vt:lpstr>peek and peek</vt:lpstr>
      <vt:lpstr>The fix</vt:lpstr>
      <vt:lpstr>The wrong “fix”</vt:lpstr>
      <vt:lpstr>Example, again (no resizing or checking)</vt:lpstr>
      <vt:lpstr>Why wrong?</vt:lpstr>
      <vt:lpstr>Getting it right</vt:lpstr>
      <vt:lpstr>An excellent guideline to follow</vt:lpstr>
      <vt:lpstr>Thread-local</vt:lpstr>
      <vt:lpstr>Immutable</vt:lpstr>
      <vt:lpstr>The rest: Keep it synchronized</vt:lpstr>
      <vt:lpstr>Consistent Locking</vt:lpstr>
      <vt:lpstr>Consistent Locking continued</vt:lpstr>
      <vt:lpstr>Beyond consistent locking</vt:lpstr>
      <vt:lpstr>Lock granularity; coarse vs fine grained</vt:lpstr>
      <vt:lpstr>Trade-offs</vt:lpstr>
      <vt:lpstr>Example: Hashtable (say, using separate chaining)</vt:lpstr>
      <vt:lpstr>Critical-section granularity</vt:lpstr>
      <vt:lpstr>Example</vt:lpstr>
      <vt:lpstr>Example</vt:lpstr>
      <vt:lpstr>Example</vt:lpstr>
      <vt:lpstr>Atomicity</vt:lpstr>
      <vt:lpstr>Don’t roll your own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x</cp:lastModifiedBy>
  <cp:revision>2243</cp:revision>
  <dcterms:created xsi:type="dcterms:W3CDTF">2009-03-13T20:43:19Z</dcterms:created>
  <dcterms:modified xsi:type="dcterms:W3CDTF">2010-08-09T17:41:11Z</dcterms:modified>
</cp:coreProperties>
</file>