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3" r:id="rId3"/>
    <p:sldId id="351" r:id="rId4"/>
    <p:sldId id="324" r:id="rId5"/>
    <p:sldId id="326" r:id="rId6"/>
    <p:sldId id="328" r:id="rId7"/>
    <p:sldId id="329" r:id="rId8"/>
    <p:sldId id="330" r:id="rId9"/>
    <p:sldId id="331" r:id="rId10"/>
    <p:sldId id="333" r:id="rId11"/>
    <p:sldId id="335" r:id="rId12"/>
    <p:sldId id="336" r:id="rId13"/>
    <p:sldId id="337" r:id="rId14"/>
    <p:sldId id="338" r:id="rId15"/>
    <p:sldId id="339" r:id="rId16"/>
    <p:sldId id="340" r:id="rId17"/>
    <p:sldId id="343" r:id="rId18"/>
    <p:sldId id="341" r:id="rId19"/>
    <p:sldId id="344" r:id="rId20"/>
    <p:sldId id="352" r:id="rId21"/>
    <p:sldId id="342" r:id="rId22"/>
    <p:sldId id="345" r:id="rId23"/>
    <p:sldId id="346" r:id="rId24"/>
    <p:sldId id="347" r:id="rId25"/>
    <p:sldId id="348" r:id="rId26"/>
    <p:sldId id="349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9" autoAdjust="0"/>
    <p:restoredTop sz="94660"/>
  </p:normalViewPr>
  <p:slideViewPr>
    <p:cSldViewPr>
      <p:cViewPr varScale="1">
        <p:scale>
          <a:sx n="88" d="100"/>
          <a:sy n="88" d="100"/>
        </p:scale>
        <p:origin x="-10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058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22: Shared-Memory Concurrency and Mutual Exclusion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772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sane fix: At most one thread withdraws from account </a:t>
            </a:r>
            <a:r>
              <a:rPr lang="en-US" b="1" dirty="0" smtClean="0"/>
              <a:t>A</a:t>
            </a:r>
            <a:r>
              <a:rPr lang="en-US" dirty="0" smtClean="0"/>
              <a:t> at a time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Exclude other simultaneous operations on </a:t>
            </a: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too (e.g., deposit)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combinations of simultaneous operations on ‘balance’ could break things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‘One at a time’ is embodied in the idea of ‘mutual exclusion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i="1" dirty="0" smtClean="0"/>
              <a:t>Mutual exclusion</a:t>
            </a:r>
            <a:r>
              <a:rPr lang="en-US" dirty="0" smtClean="0"/>
              <a:t>: One thread doing something with a resource (here: an account) means another thread must wait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 ‘critical</a:t>
            </a:r>
            <a:r>
              <a:rPr lang="en-US" dirty="0" smtClean="0">
                <a:solidFill>
                  <a:schemeClr val="tx1"/>
                </a:solidFill>
              </a:rPr>
              <a:t> sections’; areas of code that are mutually exclusive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Programmer (that is, </a:t>
            </a:r>
            <a:r>
              <a:rPr lang="en-US" i="1" dirty="0" smtClean="0"/>
              <a:t>you</a:t>
            </a:r>
            <a:r>
              <a:rPr lang="en-US" dirty="0" smtClean="0"/>
              <a:t>) must implement critical sections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“The compiler” has no idea what </a:t>
            </a:r>
            <a:r>
              <a:rPr lang="en-US" dirty="0" err="1" smtClean="0">
                <a:solidFill>
                  <a:schemeClr val="tx1"/>
                </a:solidFill>
              </a:rPr>
              <a:t>interleavings</a:t>
            </a:r>
            <a:r>
              <a:rPr lang="en-US" dirty="0" smtClean="0">
                <a:solidFill>
                  <a:schemeClr val="tx1"/>
                </a:solidFill>
              </a:rPr>
              <a:t> should or shouldn’t be allowed in your program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Buy you need language primitives to do it!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Like with Thread start() &amp; join(), you can’t implement these yourself in Java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106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 can’t we implement our own mutual-exclusion protocol?</a:t>
            </a:r>
          </a:p>
          <a:p>
            <a:pPr lvl="1"/>
            <a:r>
              <a:rPr lang="en-US" dirty="0" smtClean="0"/>
              <a:t>Say we tried to coordinate it ourselves, using ‘busy’: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busy</a:t>
            </a:r>
            <a:r>
              <a:rPr lang="en-US" sz="2000" kern="0" dirty="0" smtClean="0">
                <a:latin typeface="Courier New" pitchFamily="49" charset="0"/>
              </a:rPr>
              <a:t>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“spin-wait” */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spin on same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boolean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just moved the problem!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47910"/>
            <a:ext cx="3810000" cy="381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1847910"/>
            <a:ext cx="3733800" cy="289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146691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4478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572294" y="333381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08757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7347" y="5159514"/>
            <a:ext cx="22060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“Lost withdraw”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5867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does elapse between checking ‘busy’ and setting ‘busy’; can be interrupted there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resolve this issue, we’ll need help from the language</a:t>
            </a:r>
          </a:p>
          <a:p>
            <a:endParaRPr lang="en-US" dirty="0" smtClean="0"/>
          </a:p>
          <a:p>
            <a:r>
              <a:rPr lang="en-US" dirty="0" smtClean="0"/>
              <a:t>One basic solution: </a:t>
            </a:r>
            <a:r>
              <a:rPr lang="en-US" dirty="0" smtClean="0">
                <a:solidFill>
                  <a:schemeClr val="accent2"/>
                </a:solidFill>
              </a:rPr>
              <a:t>Locks</a:t>
            </a:r>
          </a:p>
          <a:p>
            <a:pPr lvl="1"/>
            <a:r>
              <a:rPr lang="en-US" dirty="0" smtClean="0"/>
              <a:t>Still on a conceptual level at the moment, </a:t>
            </a:r>
            <a:r>
              <a:rPr lang="en-US" dirty="0" smtClean="0"/>
              <a:t>‘Lock’ is not </a:t>
            </a:r>
            <a:r>
              <a:rPr lang="en-US" dirty="0" smtClean="0"/>
              <a:t>a Java </a:t>
            </a:r>
            <a:r>
              <a:rPr lang="en-US" dirty="0" smtClean="0"/>
              <a:t>class*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An ADT with operations: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+mj-lt"/>
                <a:cs typeface="Courier New" pitchFamily="49" charset="0"/>
              </a:rPr>
              <a:t>:   make a new lock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  </a:t>
            </a:r>
            <a:r>
              <a:rPr lang="en-US" dirty="0" smtClean="0"/>
              <a:t>If lock is </a:t>
            </a:r>
            <a:r>
              <a:rPr lang="en-US" i="1" dirty="0" smtClean="0"/>
              <a:t>“not held”</a:t>
            </a:r>
            <a:r>
              <a:rPr lang="en-US" dirty="0" smtClean="0"/>
              <a:t>, makes it </a:t>
            </a:r>
            <a:r>
              <a:rPr lang="en-US" i="1" dirty="0" smtClean="0"/>
              <a:t>“held”</a:t>
            </a:r>
          </a:p>
          <a:p>
            <a:pPr lvl="2"/>
            <a:r>
              <a:rPr lang="en-US" dirty="0" smtClean="0"/>
              <a:t>Blocks </a:t>
            </a:r>
            <a:r>
              <a:rPr lang="en-US" dirty="0" smtClean="0"/>
              <a:t>if this lock is already </a:t>
            </a:r>
            <a:r>
              <a:rPr lang="en-US" i="1" dirty="0" smtClean="0"/>
              <a:t>“held</a:t>
            </a:r>
            <a:r>
              <a:rPr lang="en-US" i="1" dirty="0" smtClean="0"/>
              <a:t>”</a:t>
            </a:r>
            <a:endParaRPr lang="en-US" dirty="0" smtClean="0"/>
          </a:p>
          <a:p>
            <a:pPr lvl="2"/>
            <a:r>
              <a:rPr lang="en-US" dirty="0" smtClean="0"/>
              <a:t>Checking </a:t>
            </a:r>
            <a:r>
              <a:rPr lang="en-US" dirty="0" smtClean="0"/>
              <a:t>&amp; setting happen together, and cannot be interrupted</a:t>
            </a:r>
          </a:p>
          <a:p>
            <a:pPr lvl="2"/>
            <a:r>
              <a:rPr lang="en-US" dirty="0" smtClean="0"/>
              <a:t>Fixes problem we saw before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 makes this lock </a:t>
            </a:r>
            <a:r>
              <a:rPr lang="en-US" i="1" dirty="0" smtClean="0"/>
              <a:t>“not held”</a:t>
            </a:r>
          </a:p>
          <a:p>
            <a:pPr lvl="2"/>
            <a:r>
              <a:rPr lang="en-US" dirty="0" smtClean="0"/>
              <a:t>If multiple </a:t>
            </a:r>
            <a:r>
              <a:rPr lang="en-US" dirty="0" smtClean="0"/>
              <a:t>threads are blocked on it, exactly 1 will acquire 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that 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Lock: </a:t>
            </a:r>
            <a:r>
              <a:rPr lang="en-US" dirty="0" smtClean="0"/>
              <a:t>ADT with operations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acquire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release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The lock implementation ensures that given simultaneous acquires and/or releases, a correct thing will happen</a:t>
            </a:r>
          </a:p>
          <a:p>
            <a:pPr lvl="1"/>
            <a:r>
              <a:rPr lang="en-US" dirty="0" smtClean="0"/>
              <a:t>Example: If we have two ‘acquires’: one will “win” and one will block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How can this be implemented?</a:t>
            </a:r>
          </a:p>
          <a:p>
            <a:pPr lvl="1"/>
            <a:r>
              <a:rPr lang="en-US" dirty="0" smtClean="0"/>
              <a:t>Need to “check and update” “all-at-once”</a:t>
            </a:r>
          </a:p>
          <a:p>
            <a:pPr lvl="1"/>
            <a:r>
              <a:rPr lang="en-US" dirty="0" smtClean="0"/>
              <a:t>Uses special hardware and O/S support </a:t>
            </a:r>
          </a:p>
          <a:p>
            <a:pPr lvl="2"/>
            <a:r>
              <a:rPr lang="en-US" dirty="0" smtClean="0"/>
              <a:t>See CSE471  and CSE451</a:t>
            </a:r>
          </a:p>
          <a:p>
            <a:pPr lvl="1"/>
            <a:r>
              <a:rPr lang="en-US" dirty="0" smtClean="0"/>
              <a:t>In CSE332, we take this as a primitive and use 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Almost-correct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Lock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Lock();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may block */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acquire/release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‘Lock’ is not an actual Java </a:t>
            </a:r>
            <a:r>
              <a:rPr lang="en-US" sz="2000" dirty="0" smtClean="0"/>
              <a:t>class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problem with this code…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potential</a:t>
            </a:r>
            <a:r>
              <a:rPr lang="en-US" dirty="0" smtClean="0"/>
              <a:t> Lock mistakes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77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lock is a very primitive mechanism</a:t>
            </a:r>
          </a:p>
          <a:p>
            <a:pPr lvl="1"/>
            <a:r>
              <a:rPr lang="en-US" dirty="0" smtClean="0"/>
              <a:t>Still up to you to use correctly to implement critical sections</a:t>
            </a:r>
          </a:p>
          <a:p>
            <a:pPr lvl="1"/>
            <a:r>
              <a:rPr lang="en-US" dirty="0" smtClean="0"/>
              <a:t>Lots of little things can go wrong, and completely break your program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Incorrect: Forget to release a lock (blocks other threads forever!)</a:t>
            </a:r>
          </a:p>
          <a:p>
            <a:pPr lvl="1"/>
            <a:r>
              <a:rPr lang="en-US" dirty="0" smtClean="0"/>
              <a:t>Previous slide is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because of the exception possibility!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Incorrect: Use different locks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lvl="1"/>
            <a:r>
              <a:rPr lang="en-US" dirty="0" smtClean="0"/>
              <a:t>Mutual exclusion works only when using same lock</a:t>
            </a:r>
          </a:p>
          <a:p>
            <a:pPr lvl="1"/>
            <a:r>
              <a:rPr lang="en-US" dirty="0" smtClean="0"/>
              <a:t>With one lock for each, we could have a simultaneous withdraw &amp; deposit; could still break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Poor performance: Use same lock for every bank account</a:t>
            </a:r>
          </a:p>
          <a:p>
            <a:pPr lvl="1"/>
            <a:r>
              <a:rPr lang="en-US" dirty="0" smtClean="0"/>
              <a:t>No simultaneous withdrawals from different accounts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124200"/>
            <a:ext cx="6324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(amount &gt; b) {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lk.release</a:t>
            </a:r>
            <a:r>
              <a:rPr lang="en-US" sz="2000" dirty="0" smtClean="0">
                <a:latin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// hard to remember!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WithdrawTooLargeException</a:t>
            </a:r>
            <a:r>
              <a:rPr lang="en-US" sz="200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  <a:r>
              <a:rPr lang="en-US" dirty="0" smtClean="0"/>
              <a:t> use the same lock (and they use it correctly), then simultaneous calls to these methods are properly synchronized</a:t>
            </a:r>
          </a:p>
          <a:p>
            <a:endParaRPr lang="en-US" dirty="0" smtClean="0"/>
          </a:p>
          <a:p>
            <a:r>
              <a:rPr lang="en-US" dirty="0" smtClean="0"/>
              <a:t>But what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Assume they’re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, which may be reasonable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they don’t acquire the same lock, then a race between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could produce a wrong result</a:t>
            </a:r>
          </a:p>
          <a:p>
            <a:endParaRPr lang="en-US" dirty="0" smtClean="0"/>
          </a:p>
          <a:p>
            <a:r>
              <a:rPr lang="en-US" dirty="0" smtClean="0"/>
              <a:t>If they do acquire the same lock,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would block forever because it tries to acquire a lock it already has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(not very good) possibility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0" y="1524000"/>
            <a:ext cx="4038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Can’t let outside world call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setBalance1</a:t>
            </a:r>
            <a:endParaRPr lang="en-US" dirty="0" smtClean="0"/>
          </a:p>
          <a:p>
            <a:r>
              <a:rPr lang="en-US" dirty="0" smtClean="0"/>
              <a:t>Can’t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setBalance2</a:t>
            </a:r>
          </a:p>
          <a:p>
            <a:r>
              <a:rPr lang="en-US" dirty="0" smtClean="0">
                <a:cs typeface="Courier New" pitchFamily="49" charset="0"/>
              </a:rPr>
              <a:t>Could work (if adhered to), but not good style; also not very convenient</a:t>
            </a:r>
            <a:endParaRPr lang="en-US" dirty="0" smtClean="0"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Alternately, we can modify the meaning of the Lock ADT to support </a:t>
            </a:r>
            <a:r>
              <a:rPr lang="en-US" i="1" dirty="0" smtClean="0"/>
              <a:t>re-entrant locks</a:t>
            </a:r>
          </a:p>
          <a:p>
            <a:pPr lvl="1"/>
            <a:r>
              <a:rPr lang="en-US" dirty="0" smtClean="0"/>
              <a:t>Java does this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44196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balance = x;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balance = x;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i="1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re-entrant lock</a:t>
            </a:r>
            <a:r>
              <a:rPr lang="en-US" dirty="0" smtClean="0"/>
              <a:t> (a.k.a. </a:t>
            </a:r>
            <a:r>
              <a:rPr lang="en-US" dirty="0" smtClean="0">
                <a:solidFill>
                  <a:schemeClr val="accent2"/>
                </a:solidFill>
              </a:rPr>
              <a:t>recursive lock</a:t>
            </a:r>
            <a:r>
              <a:rPr lang="en-US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The idea:  Once acquired, the lock is held by the Thread, and subsequent calls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 </a:t>
            </a:r>
            <a:r>
              <a:rPr lang="en-US" dirty="0" smtClean="0"/>
              <a:t>in that Thread won’t </a:t>
            </a:r>
            <a:r>
              <a:rPr lang="en-US" dirty="0" smtClean="0"/>
              <a:t>block</a:t>
            </a:r>
          </a:p>
          <a:p>
            <a:r>
              <a:rPr lang="en-US" dirty="0" smtClean="0"/>
              <a:t>“Remembers” </a:t>
            </a:r>
          </a:p>
          <a:p>
            <a:pPr lvl="1"/>
            <a:r>
              <a:rPr lang="en-US" dirty="0" smtClean="0"/>
              <a:t>the thread (if any) that currently holds it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count</a:t>
            </a:r>
            <a:endParaRPr lang="en-US" sz="1000" dirty="0" smtClean="0"/>
          </a:p>
          <a:p>
            <a:r>
              <a:rPr lang="en-US" dirty="0" smtClean="0"/>
              <a:t>When the lock goes from </a:t>
            </a:r>
            <a:r>
              <a:rPr lang="en-US" i="1" dirty="0" smtClean="0"/>
              <a:t>not-held</a:t>
            </a:r>
            <a:r>
              <a:rPr lang="en-US" dirty="0" smtClean="0"/>
              <a:t> to </a:t>
            </a:r>
            <a:r>
              <a:rPr lang="en-US" i="1" dirty="0" smtClean="0"/>
              <a:t>held</a:t>
            </a:r>
            <a:r>
              <a:rPr lang="en-US" dirty="0" smtClean="0"/>
              <a:t>, the count is 0</a:t>
            </a:r>
            <a:endParaRPr lang="en-US" sz="1000" dirty="0" smtClean="0"/>
          </a:p>
          <a:p>
            <a:r>
              <a:rPr lang="en-US" dirty="0" smtClean="0"/>
              <a:t>If code in the holding Thread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does not block </a:t>
            </a:r>
          </a:p>
          <a:p>
            <a:pPr lvl="1"/>
            <a:r>
              <a:rPr lang="en-US" dirty="0" smtClean="0"/>
              <a:t>it increments the count</a:t>
            </a:r>
            <a:endParaRPr lang="en-US" sz="1000" dirty="0" smtClean="0"/>
          </a:p>
          <a:p>
            <a:r>
              <a:rPr lang="en-US" dirty="0" smtClean="0"/>
              <a:t>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the count is &gt; 0, the count is decremented </a:t>
            </a:r>
          </a:p>
          <a:p>
            <a:pPr lvl="1"/>
            <a:r>
              <a:rPr lang="en-US" dirty="0" smtClean="0"/>
              <a:t>if the count is 0, the lock becomes </a:t>
            </a:r>
            <a:r>
              <a:rPr lang="en-US" i="1" dirty="0" smtClean="0"/>
              <a:t>not-held</a:t>
            </a:r>
          </a:p>
          <a:p>
            <a:r>
              <a:rPr lang="en-US" dirty="0" smtClean="0"/>
              <a:t>Result: Withdraw can acquire the lock, and then call </a:t>
            </a:r>
            <a:r>
              <a:rPr lang="en-US" dirty="0" err="1" smtClean="0"/>
              <a:t>setBalance</a:t>
            </a:r>
            <a:r>
              <a:rPr lang="en-US" dirty="0" smtClean="0"/>
              <a:t>, which </a:t>
            </a:r>
            <a:r>
              <a:rPr lang="en-US" dirty="0" smtClean="0"/>
              <a:t>can also </a:t>
            </a:r>
            <a:r>
              <a:rPr lang="en-US" dirty="0" smtClean="0"/>
              <a:t>acquire the lock</a:t>
            </a:r>
          </a:p>
          <a:p>
            <a:pPr lvl="1"/>
            <a:r>
              <a:rPr lang="en-US" dirty="0" smtClean="0"/>
              <a:t>Because they’re in the same </a:t>
            </a:r>
            <a:r>
              <a:rPr lang="en-US" dirty="0" smtClean="0"/>
              <a:t>thread &amp; it’s a re-entrant lock, </a:t>
            </a:r>
            <a:r>
              <a:rPr lang="en-US" dirty="0" smtClean="0"/>
              <a:t>the inner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 won’t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sharing resources (memory)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9248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So far we’ve looked at </a:t>
            </a:r>
            <a:r>
              <a:rPr lang="en-US" dirty="0" smtClean="0">
                <a:solidFill>
                  <a:schemeClr val="accent2"/>
                </a:solidFill>
              </a:rPr>
              <a:t>parallel algorithms</a:t>
            </a:r>
            <a:r>
              <a:rPr lang="en-US" dirty="0" smtClean="0"/>
              <a:t> using fork-join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ForkJoin</a:t>
            </a:r>
            <a:r>
              <a:rPr lang="en-US" dirty="0" smtClean="0"/>
              <a:t> algorithms all had a very simple </a:t>
            </a:r>
            <a:r>
              <a:rPr lang="en-US" i="1" dirty="0" smtClean="0"/>
              <a:t>structure</a:t>
            </a:r>
            <a:r>
              <a:rPr lang="en-US" dirty="0" smtClean="0"/>
              <a:t> to avoid race conditions</a:t>
            </a:r>
          </a:p>
          <a:p>
            <a:pPr lvl="1"/>
            <a:r>
              <a:rPr lang="en-US" dirty="0" smtClean="0"/>
              <a:t>Each thread had memory “only it accessed”</a:t>
            </a:r>
          </a:p>
          <a:p>
            <a:pPr lvl="2"/>
            <a:r>
              <a:rPr lang="en-US" dirty="0" smtClean="0"/>
              <a:t>Example: array sub-range</a:t>
            </a:r>
          </a:p>
          <a:p>
            <a:pPr lvl="2"/>
            <a:r>
              <a:rPr lang="en-US" dirty="0" smtClean="0"/>
              <a:t>Array variable itself was treated as ‘read-only’ in parallel portion</a:t>
            </a:r>
          </a:p>
          <a:p>
            <a:pPr lvl="1"/>
            <a:r>
              <a:rPr lang="en-US" dirty="0" smtClean="0"/>
              <a:t>Result of forked process not accessed until after join() </a:t>
            </a:r>
            <a:r>
              <a:rPr lang="en-US" dirty="0" smtClean="0"/>
              <a:t>called</a:t>
            </a:r>
          </a:p>
          <a:p>
            <a:pPr lvl="1"/>
            <a:r>
              <a:rPr lang="en-US" dirty="0" smtClean="0"/>
              <a:t>So the structure (mostly) ensured that bad simultaneous access wouldn’t occur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Strategy won’t work well when:</a:t>
            </a:r>
          </a:p>
          <a:p>
            <a:pPr lvl="1"/>
            <a:r>
              <a:rPr lang="en-US" dirty="0" smtClean="0"/>
              <a:t>Memory accessed by threads is overlapping or unpredictable</a:t>
            </a:r>
          </a:p>
          <a:p>
            <a:pPr lvl="1"/>
            <a:r>
              <a:rPr lang="en-US" dirty="0" smtClean="0"/>
              <a:t>Threads are doing independent tasks needing access to same resources (rather than implementing the same algorithm)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We’ll need to coordinate resources for them </a:t>
            </a:r>
            <a:r>
              <a:rPr lang="en-US" dirty="0" smtClean="0"/>
              <a:t>to be of 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Re-entrant 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java.util.concurrent.ReentrantLock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Has methods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lock()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unlock()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 described above, it is conceptually owned by the Thread, and shared within that</a:t>
            </a:r>
          </a:p>
          <a:p>
            <a:r>
              <a:rPr lang="en-US" dirty="0" smtClean="0"/>
              <a:t>Important to guarantee that lock is </a:t>
            </a:r>
            <a:r>
              <a:rPr lang="en-US" b="1" i="1" dirty="0" smtClean="0"/>
              <a:t>always</a:t>
            </a:r>
            <a:r>
              <a:rPr lang="en-US" dirty="0" smtClean="0"/>
              <a:t> released</a:t>
            </a:r>
            <a:r>
              <a:rPr lang="en-US" dirty="0" smtClean="0"/>
              <a:t>; recommend something like this: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lock.lock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try { // method body 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finally {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lock.unlock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r>
              <a:rPr lang="en-US" sz="2200" dirty="0" smtClean="0">
                <a:cs typeface="Courier New" pitchFamily="49" charset="0"/>
              </a:rPr>
              <a:t>Despite what happens in ‘try’, the code in finally will execute afterwards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Synchronized: A Java convenience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Java has built-in support for re-entrant locks</a:t>
            </a:r>
          </a:p>
          <a:p>
            <a:pPr lvl="1"/>
            <a:r>
              <a:rPr lang="en-US" dirty="0" smtClean="0"/>
              <a:t>You can use 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as an alternative to declaring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ReentrantLock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expression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statements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an object, uses it as a lock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Every object (but not primitive types) “is a lock” in Java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Acquires the lock, blocking if necessary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“If you get past the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0" kern="0" baseline="0" dirty="0" smtClean="0">
                <a:latin typeface="+mn-lt"/>
              </a:rPr>
              <a:t>, you have the lock”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Releases the lock “at the matching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”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Even if control</a:t>
            </a:r>
            <a:r>
              <a:rPr lang="en-US" sz="2000" b="0" kern="0" dirty="0" smtClean="0">
                <a:latin typeface="+mn-lt"/>
              </a:rPr>
              <a:t> leaves due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0" kern="0" dirty="0" smtClean="0">
                <a:latin typeface="+mn-lt"/>
              </a:rPr>
              <a:t>,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0" kern="0" dirty="0" smtClean="0">
                <a:latin typeface="+mn-lt"/>
              </a:rPr>
              <a:t>, etc.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impossible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forget to release the lock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Example of Java’s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written, the lock is private</a:t>
            </a:r>
          </a:p>
          <a:p>
            <a:pPr lvl="1"/>
            <a:r>
              <a:rPr lang="en-US" dirty="0" smtClean="0"/>
              <a:t>Might seem like a good idea</a:t>
            </a:r>
          </a:p>
          <a:p>
            <a:pPr lvl="1"/>
            <a:r>
              <a:rPr lang="en-US" dirty="0" smtClean="0"/>
              <a:t>But also prevents code in other classes from writing operations that synchronize with the account operations</a:t>
            </a:r>
          </a:p>
          <a:p>
            <a:endParaRPr lang="en-US" dirty="0" smtClean="0"/>
          </a:p>
          <a:p>
            <a:r>
              <a:rPr lang="en-US" dirty="0" smtClean="0"/>
              <a:t>More common is to synchronize on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Also, it’s convenient; don’t need to declare an extra object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19200"/>
            <a:ext cx="73152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synchronized(this)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kern="0" dirty="0" smtClean="0">
                <a:latin typeface="Courier New" pitchFamily="49" charset="0"/>
              </a:rPr>
              <a:t>synchronized (this) </a:t>
            </a:r>
            <a:r>
              <a:rPr lang="en-US" sz="2800" kern="0" dirty="0" smtClean="0"/>
              <a:t>is sufficiently common that there is an even simpler way to do it in Java: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Putting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before a method declaration means the entire method body is surrounded by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Therefore, version #3 (next slide) means exactly the same thing as version #2 but is more concise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#3 (final version)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6781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balance; }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	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685800"/>
          </a:xfrm>
        </p:spPr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4495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Imagine 2 threads, running at the same time, both with access to a shared linked-list based queue (initially empty)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24400" y="152400"/>
            <a:ext cx="44196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	if(back==null){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		back=new Node(x);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		front=back;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	}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 smtClean="0">
                <a:latin typeface="Courier New" pitchFamily="49" charset="0"/>
              </a:rPr>
              <a:t>		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new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  	back = </a:t>
            </a:r>
            <a:r>
              <a:rPr lang="en-US" sz="1800" kern="0" dirty="0" err="1" smtClean="0">
                <a:latin typeface="Courier New" pitchFamily="49" charset="0"/>
              </a:rPr>
              <a:t>back.next</a:t>
            </a:r>
            <a:r>
              <a:rPr lang="en-US" sz="1800" kern="0" dirty="0" smtClean="0">
                <a:latin typeface="Courier New" pitchFamily="49" charset="0"/>
              </a:rPr>
              <a:t>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</a:rPr>
              <a:t>  }</a:t>
            </a: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28600" y="3124200"/>
            <a:ext cx="8686800" cy="3429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own program counter (and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heap, etc.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Queue is shared, so they both</a:t>
            </a:r>
            <a:r>
              <a:rPr lang="en-US" sz="2600" b="0" dirty="0" smtClean="0">
                <a:latin typeface="+mn-lt"/>
              </a:rPr>
              <a:t> indirectly use the same ‘front’ and ‘back</a:t>
            </a:r>
            <a:r>
              <a:rPr lang="en-US" sz="2600" b="0" dirty="0" smtClean="0">
                <a:latin typeface="+mn-lt"/>
              </a:rPr>
              <a:t>’ (which is the whole point of sharing the queue)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have no guarantee what happens first between different threads; can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will)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arbitrarily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‘interrupt’ each other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things can go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wrong: say, one tries to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enqueue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“a”, the other “b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”, and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verify that back is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‘null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before other sets back</a:t>
            </a: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600" b="0" dirty="0" smtClean="0">
                <a:latin typeface="+mn-lt"/>
              </a:rPr>
              <a:t>Result: One assignment of back will be ‘forgotten’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b="0" baseline="0" dirty="0" smtClean="0">
                <a:latin typeface="+mn-lt"/>
              </a:rPr>
              <a:t>In general, any ‘interleaving’ of results is</a:t>
            </a:r>
            <a:r>
              <a:rPr lang="en-US" sz="2600" b="0" dirty="0" smtClean="0">
                <a:latin typeface="+mn-lt"/>
              </a:rPr>
              <a:t> possible if </a:t>
            </a:r>
            <a:r>
              <a:rPr lang="en-US" sz="2600" b="0" dirty="0" err="1" smtClean="0">
                <a:latin typeface="+mn-lt"/>
              </a:rPr>
              <a:t>enqueue</a:t>
            </a:r>
            <a:r>
              <a:rPr lang="en-US" sz="2600" b="0" dirty="0" smtClean="0">
                <a:latin typeface="+mn-lt"/>
              </a:rPr>
              <a:t> were called at the same time for both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/>
              <a:t>Concurrency</a:t>
            </a:r>
            <a:r>
              <a:rPr lang="en-US" dirty="0" smtClean="0"/>
              <a:t>: Allowing simultaneous or interleaved access to shared resources from multiple clients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Requires </a:t>
            </a:r>
            <a:r>
              <a:rPr lang="en-US" i="1" dirty="0" smtClean="0"/>
              <a:t>coordination</a:t>
            </a:r>
            <a:r>
              <a:rPr lang="en-US" dirty="0" smtClean="0"/>
              <a:t>, particularly synchronization to avoid incorrect simultaneous access: make somebody </a:t>
            </a:r>
            <a:r>
              <a:rPr lang="en-US" i="1" dirty="0" smtClean="0"/>
              <a:t>block</a:t>
            </a:r>
            <a:r>
              <a:rPr lang="en-US" dirty="0" smtClean="0"/>
              <a:t> (wait) until resource is free</a:t>
            </a:r>
            <a:endParaRPr lang="en-US" i="1" dirty="0" smtClean="0"/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tx1"/>
                </a:solidFill>
              </a:rPr>
              <a:t> isn’t going to work here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want to block </a:t>
            </a:r>
            <a:r>
              <a:rPr lang="en-US" dirty="0" smtClean="0">
                <a:solidFill>
                  <a:schemeClr val="tx1"/>
                </a:solidFill>
              </a:rPr>
              <a:t>until another thread is “done using what we need” not “completely done executing”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/>
              <a:t>Even correct concurrent applications are usually highly              </a:t>
            </a:r>
            <a:r>
              <a:rPr lang="en-US" dirty="0" smtClean="0"/>
              <a:t>non-deterministic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ow </a:t>
            </a:r>
            <a:r>
              <a:rPr lang="en-US" dirty="0" smtClean="0"/>
              <a:t>threads are scheduled affects what operations from other threads they see when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Non-repeatability </a:t>
            </a:r>
            <a:r>
              <a:rPr lang="en-US" dirty="0" smtClean="0">
                <a:solidFill>
                  <a:schemeClr val="tx1"/>
                </a:solidFill>
              </a:rPr>
              <a:t>complicates testing and debugging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threads?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Use of threads not always to increase performance (though they can be)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used for:</a:t>
            </a:r>
            <a:endParaRPr lang="en-US" sz="1000" dirty="0" smtClean="0"/>
          </a:p>
          <a:p>
            <a:r>
              <a:rPr lang="en-US" i="1" dirty="0" smtClean="0"/>
              <a:t>Code structure for responsiveness</a:t>
            </a:r>
            <a:endParaRPr lang="en-US" dirty="0" smtClean="0"/>
          </a:p>
          <a:p>
            <a:pPr lvl="1"/>
            <a:r>
              <a:rPr lang="en-US" dirty="0" smtClean="0"/>
              <a:t>Example: Respond to GUI events in one thread while another thread is performing an expensive computation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i="1" dirty="0" smtClean="0"/>
              <a:t>Failure isolation</a:t>
            </a:r>
          </a:p>
          <a:p>
            <a:pPr lvl="1"/>
            <a:r>
              <a:rPr lang="en-US" dirty="0" smtClean="0"/>
              <a:t>Convenient structure if want to </a:t>
            </a:r>
            <a:r>
              <a:rPr lang="en-US" i="1" dirty="0" smtClean="0"/>
              <a:t>interleave</a:t>
            </a:r>
            <a:r>
              <a:rPr lang="en-US" dirty="0" smtClean="0"/>
              <a:t> multiple tasks and don’t want an exception in one to stop the 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Simple code for a bank account</a:t>
            </a:r>
          </a:p>
          <a:p>
            <a:r>
              <a:rPr lang="en-US" dirty="0" smtClean="0"/>
              <a:t>Correct in a single-threaded world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7010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getBalance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     {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balance;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balance = x;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other operations like deposit, etc.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Suppose we have 2 threads, T1 &amp; T2: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T1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T2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second call starts before first finishes, we say the calls </a:t>
            </a:r>
            <a:r>
              <a:rPr lang="en-US" b="1" i="1" dirty="0" smtClean="0"/>
              <a:t>interleave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Could happen even with one processor since a thread can be </a:t>
            </a:r>
            <a:r>
              <a:rPr lang="en-US" b="1" i="1" dirty="0" smtClean="0">
                <a:solidFill>
                  <a:schemeClr val="tx1"/>
                </a:solidFill>
              </a:rPr>
              <a:t>pre-empted</a:t>
            </a:r>
            <a:r>
              <a:rPr lang="en-US" dirty="0" smtClean="0">
                <a:solidFill>
                  <a:schemeClr val="tx1"/>
                </a:solidFill>
              </a:rPr>
              <a:t> at any point for time-slicing</a:t>
            </a:r>
          </a:p>
          <a:p>
            <a:pPr lvl="2"/>
            <a:r>
              <a:rPr lang="en-US" dirty="0" smtClean="0"/>
              <a:t>T1 runs for 50 ms, pauses somewhere, T2 picks up for 50ms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refer to different accounts, no problem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“You cook in your kitchen while I cook in mine”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But if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alias, weird things can occur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interleaving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114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Imagine two interleaved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withdraw(100)</a:t>
            </a:r>
            <a:r>
              <a:rPr lang="en-US" dirty="0" smtClean="0"/>
              <a:t> calls on the same account</a:t>
            </a:r>
          </a:p>
          <a:p>
            <a:pPr lvl="1"/>
            <a:r>
              <a:rPr lang="en-US" dirty="0" smtClean="0"/>
              <a:t>Assume initial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 smtClean="0"/>
              <a:t> 150</a:t>
            </a:r>
          </a:p>
          <a:p>
            <a:pPr lvl="1"/>
            <a:r>
              <a:rPr lang="en-US" dirty="0" smtClean="0"/>
              <a:t>From the code we saw before, this </a:t>
            </a:r>
            <a:r>
              <a:rPr lang="en-US" b="1" i="1" dirty="0" smtClean="0"/>
              <a:t>should</a:t>
            </a:r>
            <a:r>
              <a:rPr lang="en-US" dirty="0" smtClean="0"/>
              <a:t> cause a </a:t>
            </a:r>
            <a:r>
              <a:rPr lang="en-US" sz="2400" kern="0" dirty="0" err="1" smtClean="0">
                <a:latin typeface="Courier New" pitchFamily="49" charset="0"/>
              </a:rPr>
              <a:t>WithdrawTooLarge</a:t>
            </a:r>
            <a:r>
              <a:rPr lang="en-US" sz="2400" kern="0" dirty="0" smtClean="0">
                <a:latin typeface="Courier New" pitchFamily="49" charset="0"/>
              </a:rPr>
              <a:t> </a:t>
            </a:r>
            <a:r>
              <a:rPr lang="en-US" sz="2400" kern="0" dirty="0" smtClean="0"/>
              <a:t>exception</a:t>
            </a:r>
            <a:endParaRPr lang="en-US" dirty="0" smtClean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3810000" cy="259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743200"/>
            <a:ext cx="3733800" cy="198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23622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3430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-572294" y="422910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208134" y="39828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4876800"/>
            <a:ext cx="318462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Instead of an exception, we have a “Lost withdraw”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if we had ‘if(amount&gt;</a:t>
            </a:r>
            <a:r>
              <a:rPr lang="en-US" sz="2000" dirty="0" err="1" smtClean="0"/>
              <a:t>getBalance</a:t>
            </a:r>
            <a:r>
              <a:rPr lang="en-US" sz="2000" dirty="0" smtClean="0"/>
              <a:t>())’ instead, </a:t>
            </a:r>
            <a:r>
              <a:rPr lang="en-US" sz="2000" dirty="0" smtClean="0"/>
              <a:t>this wouldn’t have happened… right?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4" grpId="0"/>
      <p:bldP spid="15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“fix”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76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It is tempting and almost always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to fix a bad interleaving by rearranging or repeating operations, such as: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6629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(amount &gt;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maybe balance changed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343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fixes nothing!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Narrows </a:t>
            </a:r>
            <a:r>
              <a:rPr lang="en-US" sz="2000" b="0" kern="0" dirty="0" smtClean="0">
                <a:latin typeface="+mn-lt"/>
              </a:rPr>
              <a:t>the problem by one statement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(Not even that since the compiler could turn it back into the old version because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didn’t indicate need to synchronize)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And now a negative balance is possible – why?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38058</TotalTime>
  <Words>2212</Words>
  <Application>Microsoft Office PowerPoint</Application>
  <PresentationFormat>On-screen Show (4:3)</PresentationFormat>
  <Paragraphs>427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CSE332: Data Abstractions  Lecture 22: Shared-Memory Concurrency and Mutual Exclusion</vt:lpstr>
      <vt:lpstr>Toward sharing resources (memory)</vt:lpstr>
      <vt:lpstr>What could go wrong?</vt:lpstr>
      <vt:lpstr>Concurrent Programming</vt:lpstr>
      <vt:lpstr>Why threads?</vt:lpstr>
      <vt:lpstr>Canonical example</vt:lpstr>
      <vt:lpstr>Interleaving</vt:lpstr>
      <vt:lpstr>A bad interleaving</vt:lpstr>
      <vt:lpstr>Incorrect “fix”</vt:lpstr>
      <vt:lpstr>Mutual exclusion</vt:lpstr>
      <vt:lpstr>Wrong!</vt:lpstr>
      <vt:lpstr>Still just moved the problem!</vt:lpstr>
      <vt:lpstr>What we need</vt:lpstr>
      <vt:lpstr>Why that works</vt:lpstr>
      <vt:lpstr>Almost-correct pseudocode </vt:lpstr>
      <vt:lpstr>Some potential Lock mistakes</vt:lpstr>
      <vt:lpstr>Other operations</vt:lpstr>
      <vt:lpstr>One (not very good) possibility</vt:lpstr>
      <vt:lpstr>Re-entrant lock</vt:lpstr>
      <vt:lpstr>Java’s Re-entrant Lock</vt:lpstr>
      <vt:lpstr>Synchronized: A Java convenience</vt:lpstr>
      <vt:lpstr>Example of Java’s synchronized</vt:lpstr>
      <vt:lpstr>Improving the Java</vt:lpstr>
      <vt:lpstr>Java version #2</vt:lpstr>
      <vt:lpstr>Syntactic sugar</vt:lpstr>
      <vt:lpstr>Java version #3 (final version)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1809</cp:revision>
  <dcterms:created xsi:type="dcterms:W3CDTF">2009-03-13T20:43:19Z</dcterms:created>
  <dcterms:modified xsi:type="dcterms:W3CDTF">2010-08-06T17:22:34Z</dcterms:modified>
</cp:coreProperties>
</file>