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27.xml" ContentType="application/vnd.openxmlformats-officedocument.presentationml.notesSlide+xml"/>
  <Override PartName="/ppt/tags/tag205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notesSlides/notesSlide24.xml" ContentType="application/vnd.openxmlformats-officedocument.presentationml.notesSlide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notesSlides/notesSlide14.xml" ContentType="application/vnd.openxmlformats-officedocument.presentationml.notesSlide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26.xml" ContentType="application/vnd.openxmlformats-officedocument.presentationml.notesSlide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notesSlides/notesSlide28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3" r:id="rId3"/>
    <p:sldId id="324" r:id="rId4"/>
    <p:sldId id="325" r:id="rId5"/>
    <p:sldId id="351" r:id="rId6"/>
    <p:sldId id="352" r:id="rId7"/>
    <p:sldId id="341" r:id="rId8"/>
    <p:sldId id="327" r:id="rId9"/>
    <p:sldId id="328" r:id="rId10"/>
    <p:sldId id="329" r:id="rId11"/>
    <p:sldId id="330" r:id="rId12"/>
    <p:sldId id="353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4" r:id="rId24"/>
    <p:sldId id="345" r:id="rId25"/>
    <p:sldId id="347" r:id="rId26"/>
    <p:sldId id="346" r:id="rId27"/>
    <p:sldId id="343" r:id="rId28"/>
    <p:sldId id="342" r:id="rId29"/>
    <p:sldId id="349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18B6F"/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5" autoAdjust="0"/>
    <p:restoredTop sz="94696" autoAdjust="0"/>
  </p:normalViewPr>
  <p:slideViewPr>
    <p:cSldViewPr>
      <p:cViewPr varScale="1">
        <p:scale>
          <a:sx n="91" d="100"/>
          <a:sy n="91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10" Type="http://schemas.openxmlformats.org/officeDocument/2006/relationships/tags" Target="../tags/tag75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notesSlide" Target="../notesSlides/notesSlide20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10" Type="http://schemas.openxmlformats.org/officeDocument/2006/relationships/tags" Target="../tags/tag122.xml"/><Relationship Id="rId4" Type="http://schemas.openxmlformats.org/officeDocument/2006/relationships/tags" Target="../tags/tag116.xml"/><Relationship Id="rId9" Type="http://schemas.openxmlformats.org/officeDocument/2006/relationships/tags" Target="../tags/tag1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notesSlide" Target="../notesSlides/notesSlide23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notesSlide" Target="../notesSlides/notesSlide24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notesSlide" Target="../notesSlides/notesSlide2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3" Type="http://schemas.openxmlformats.org/officeDocument/2006/relationships/tags" Target="../tags/tag176.xml"/><Relationship Id="rId21" Type="http://schemas.openxmlformats.org/officeDocument/2006/relationships/tags" Target="../tags/tag194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3" Type="http://schemas.openxmlformats.org/officeDocument/2006/relationships/tags" Target="../tags/tag19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534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21: Parallel Prefix and Parallel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cut-off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Adding a sequential cut-off isn’t too bad:</a:t>
            </a:r>
          </a:p>
          <a:p>
            <a:endParaRPr lang="en-US" dirty="0" smtClean="0"/>
          </a:p>
          <a:p>
            <a:r>
              <a:rPr lang="en-US" dirty="0" smtClean="0"/>
              <a:t>Step One: Propagating Up: </a:t>
            </a:r>
          </a:p>
          <a:p>
            <a:pPr lvl="1">
              <a:buNone/>
            </a:pPr>
            <a:r>
              <a:rPr lang="en-US" dirty="0" smtClean="0"/>
              <a:t>	Sequentially compute sum for range</a:t>
            </a:r>
          </a:p>
          <a:p>
            <a:pPr lvl="1">
              <a:buNone/>
            </a:pPr>
            <a:r>
              <a:rPr lang="en-US" dirty="0" smtClean="0"/>
              <a:t>	The tree itself will be shallower</a:t>
            </a:r>
          </a:p>
          <a:p>
            <a:endParaRPr lang="en-US" dirty="0" smtClean="0"/>
          </a:p>
          <a:p>
            <a:r>
              <a:rPr lang="en-US" dirty="0" smtClean="0"/>
              <a:t>Step Two: Propagating Down: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output[lo]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input[lo];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=lo+1;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     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output[i-1] + 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Just as sum-array was the simplest example of a pattern that matches many problems, so is prefix-sum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+mj-lt"/>
              </a:rPr>
              <a:t>Array that stores minimum/maximum of all elements to the left of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</a:rPr>
              <a:t>,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Is there an element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 satisfying some property?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Count of all elements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satisfying some property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did an </a:t>
            </a:r>
            <a:r>
              <a:rPr lang="en-US" i="1" dirty="0" smtClean="0">
                <a:latin typeface="+mj-lt"/>
                <a:cs typeface="Courier New" pitchFamily="49" charset="0"/>
              </a:rPr>
              <a:t>inclusive</a:t>
            </a:r>
            <a:r>
              <a:rPr lang="en-US" dirty="0" smtClean="0">
                <a:latin typeface="+mj-lt"/>
                <a:cs typeface="Courier New" pitchFamily="49" charset="0"/>
              </a:rPr>
              <a:t> sum, but </a:t>
            </a:r>
            <a:r>
              <a:rPr lang="en-US" i="1" dirty="0" smtClean="0">
                <a:latin typeface="+mj-lt"/>
                <a:cs typeface="Courier New" pitchFamily="49" charset="0"/>
              </a:rPr>
              <a:t>exclusive</a:t>
            </a:r>
            <a:r>
              <a:rPr lang="en-US" dirty="0" smtClean="0">
                <a:latin typeface="+mj-lt"/>
                <a:cs typeface="Courier New" pitchFamily="49" charset="0"/>
              </a:rPr>
              <a:t> is just as easy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0" y="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‘Min to the left of </a:t>
            </a:r>
            <a:r>
              <a:rPr lang="en-US" sz="2000" dirty="0" err="1" smtClean="0"/>
              <a:t>i</a:t>
            </a:r>
            <a:r>
              <a:rPr lang="en-US" sz="2000" dirty="0" smtClean="0"/>
              <a:t>‘: </a:t>
            </a:r>
          </a:p>
          <a:p>
            <a:r>
              <a:rPr lang="en-US" sz="2000" dirty="0" smtClean="0"/>
              <a:t>Step One: Find ‘min’ of each range</a:t>
            </a:r>
          </a:p>
          <a:p>
            <a:r>
              <a:rPr lang="en-US" sz="2000" dirty="0" smtClean="0"/>
              <a:t>Step Two: Find ‘</a:t>
            </a:r>
            <a:r>
              <a:rPr lang="en-US" sz="2000" dirty="0" err="1" smtClean="0"/>
              <a:t>fromleft</a:t>
            </a:r>
            <a:r>
              <a:rPr lang="en-US" sz="2000" dirty="0" smtClean="0"/>
              <a:t>’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24800" cy="4937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[Non-standard terminology]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+mj-lt"/>
                <a:cs typeface="Courier New" pitchFamily="49" charset="0"/>
              </a:rPr>
              <a:t>Example: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Looks hard to parallelize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Determining whether an element belongs in the output is easy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getting them in the right place in the output is hard; seems to depend on previous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33528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Do 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Allocate an output array with size </a:t>
            </a:r>
            <a:r>
              <a:rPr lang="en-US" dirty="0" err="1" smtClean="0">
                <a:latin typeface="+mj-lt"/>
                <a:cs typeface="Courier New" pitchFamily="49" charset="0"/>
              </a:rPr>
              <a:t>bitsum</a:t>
            </a:r>
            <a:r>
              <a:rPr lang="en-US" dirty="0" smtClean="0">
                <a:latin typeface="+mj-lt"/>
                <a:cs typeface="Courier New" pitchFamily="49" charset="0"/>
              </a:rPr>
              <a:t>[input.length-1]</a:t>
            </a:r>
          </a:p>
          <a:p>
            <a:pPr marL="457200" lvl="1" indent="-457200">
              <a:buFont typeface="+mj-lt"/>
              <a:buAutoNum type="arabicPeriod" startAt="3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Use a parallel map on input; if element </a:t>
            </a:r>
            <a:r>
              <a:rPr lang="en-US" sz="2000" dirty="0" err="1" smtClean="0">
                <a:cs typeface="Courier New" pitchFamily="49" charset="0"/>
              </a:rPr>
              <a:t>i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passes test, put it in output at index </a:t>
            </a:r>
            <a:r>
              <a:rPr lang="en-US" dirty="0" err="1" smtClean="0">
                <a:latin typeface="+mj-lt"/>
                <a:cs typeface="Courier New" pitchFamily="49" charset="0"/>
              </a:rPr>
              <a:t>bitsum</a:t>
            </a:r>
            <a:r>
              <a:rPr lang="en-US" dirty="0" smtClean="0">
                <a:latin typeface="+mj-lt"/>
                <a:cs typeface="Courier New" pitchFamily="49" charset="0"/>
              </a:rPr>
              <a:t>[</a:t>
            </a:r>
            <a:r>
              <a:rPr lang="en-US" dirty="0" err="1" smtClean="0">
                <a:latin typeface="+mj-lt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]-1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Result: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if(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[0]==1) output[0] = input[0];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if(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&gt; 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[i-1])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1752600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Filter: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&gt; 10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two steps can be combined into one pass</a:t>
            </a:r>
          </a:p>
          <a:p>
            <a:pPr lvl="1"/>
            <a:r>
              <a:rPr lang="en-US" dirty="0" smtClean="0"/>
              <a:t>Just using a different base case for the prefix sum</a:t>
            </a:r>
          </a:p>
          <a:p>
            <a:pPr lvl="1"/>
            <a:r>
              <a:rPr lang="en-US" dirty="0" smtClean="0"/>
              <a:t>Has no effect on asymptotic complexity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</a:t>
            </a:r>
          </a:p>
          <a:p>
            <a:pPr lvl="1"/>
            <a:r>
              <a:rPr lang="en-US" dirty="0" smtClean="0"/>
              <a:t>3 or so passes, but 3 is a constant</a:t>
            </a:r>
          </a:p>
          <a:p>
            <a:endParaRPr lang="en-US" dirty="0" smtClean="0"/>
          </a:p>
          <a:p>
            <a:r>
              <a:rPr lang="en-US" dirty="0" smtClean="0"/>
              <a:t>We’ll use a parallelized filters to parallelize </a:t>
            </a:r>
            <a:r>
              <a:rPr lang="en-US" dirty="0" err="1" smtClean="0"/>
              <a:t>quicksort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848600" cy="533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quicksort</a:t>
            </a:r>
            <a:r>
              <a:rPr lang="en-US" dirty="0" smtClean="0"/>
              <a:t>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(and not stable)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(assuming a good pivot):</a:t>
            </a:r>
          </a:p>
          <a:p>
            <a:r>
              <a:rPr lang="en-US" sz="2000" dirty="0" smtClean="0"/>
              <a:t>T(0)=T(1)=1</a:t>
            </a:r>
          </a:p>
          <a:p>
            <a:r>
              <a:rPr lang="en-US" sz="2000" dirty="0" smtClean="0"/>
              <a:t>T(</a:t>
            </a:r>
            <a:r>
              <a:rPr lang="en-US" sz="2000" i="1" dirty="0" smtClean="0"/>
              <a:t>n)=2T(n/2) + 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/>
              <a:t>Run-time: </a:t>
            </a:r>
            <a:r>
              <a:rPr lang="en-US" sz="2000" i="1" dirty="0" smtClean="0"/>
              <a:t>O(</a:t>
            </a:r>
            <a:r>
              <a:rPr lang="en-US" sz="2000" i="1" dirty="0" err="1" smtClean="0"/>
              <a:t>nlogn</a:t>
            </a:r>
            <a:r>
              <a:rPr lang="en-US" sz="2000" i="1" dirty="0" smtClean="0"/>
              <a:t>)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should we parallelize this?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Best / expected case </a:t>
            </a:r>
            <a:r>
              <a:rPr lang="en-US" sz="2000" i="1" dirty="0" smtClean="0"/>
              <a:t>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1148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3733800"/>
            <a:ext cx="800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First: Do the two recursive calls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Work: unchanged of course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i="1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kern="0" dirty="0" smtClean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</a:t>
            </a:r>
            <a:r>
              <a:rPr lang="en-US" sz="2000" b="0" kern="0" dirty="0" smtClean="0">
                <a:latin typeface="+mn-lt"/>
              </a:rPr>
              <a:t> recurrence takes the form:</a:t>
            </a:r>
          </a:p>
          <a:p>
            <a:pPr marL="1257300" lvl="2" indent="-342900">
              <a:spcBef>
                <a:spcPct val="20000"/>
              </a:spcBef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/2)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So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span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So parallelism</a:t>
            </a:r>
            <a:r>
              <a:rPr lang="en-US" sz="2000" b="0" kern="0" dirty="0" smtClean="0">
                <a:latin typeface="+mn-lt"/>
              </a:rPr>
              <a:t> (i.e., work/span) is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dirty="0" smtClean="0">
                <a:latin typeface="+mj-lt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kern="0" dirty="0" smtClean="0"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 smtClean="0"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speed-up with an infinite number of processors is okay, but a bit underwhelming</a:t>
            </a:r>
          </a:p>
          <a:p>
            <a:pPr lvl="1"/>
            <a:r>
              <a:rPr lang="en-US" dirty="0" smtClean="0"/>
              <a:t>Sort 10</a:t>
            </a:r>
            <a:r>
              <a:rPr lang="en-US" b="1" baseline="30000" dirty="0" smtClean="0"/>
              <a:t>9</a:t>
            </a:r>
            <a:r>
              <a:rPr lang="en-US" dirty="0" smtClean="0"/>
              <a:t> elements 30 times faster is decent…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Google searches suggest </a:t>
            </a:r>
            <a:r>
              <a:rPr lang="en-US" dirty="0" err="1" smtClean="0"/>
              <a:t>quicksort</a:t>
            </a:r>
            <a:r>
              <a:rPr lang="en-US" dirty="0" smtClean="0"/>
              <a:t> cannot do better because the partition cannot be parallelized</a:t>
            </a:r>
          </a:p>
          <a:p>
            <a:pPr lvl="1"/>
            <a:r>
              <a:rPr lang="en-US" dirty="0" smtClean="0"/>
              <a:t>The Internet has been known to be wrong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But we need auxiliary storage (no longer in place)</a:t>
            </a:r>
          </a:p>
          <a:p>
            <a:pPr lvl="1"/>
            <a:r>
              <a:rPr lang="en-US" dirty="0" smtClean="0"/>
              <a:t>In practice, constant factors may make it not worth it, but remember Amdahl’s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Already have everything we need to parallelize the partition…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partition (not in place)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743200"/>
            <a:ext cx="77724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just two filters!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know a filter is </a:t>
            </a:r>
            <a:r>
              <a:rPr lang="en-US" i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work, </a:t>
            </a:r>
            <a:r>
              <a:rPr lang="en-US" i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span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Filter elements less than pivot into left side of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>
                <a:solidFill>
                  <a:schemeClr val="tx1"/>
                </a:solidFill>
              </a:rPr>
              <a:t> array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Filter elements great than pivot into right size of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>
                <a:solidFill>
                  <a:schemeClr val="tx1"/>
                </a:solidFill>
              </a:rPr>
              <a:t> array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Put pivot in-between them and recursively sort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With a little more cleverness, can do both filters at once but no effect on asymptotic complexity</a:t>
            </a:r>
          </a:p>
          <a:p>
            <a:endParaRPr lang="en-US" sz="1000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for partition, the total span for </a:t>
            </a:r>
            <a:r>
              <a:rPr lang="en-US" dirty="0" err="1" smtClean="0"/>
              <a:t>quicksort</a:t>
            </a:r>
            <a:r>
              <a:rPr lang="en-US" dirty="0" smtClean="0"/>
              <a:t> is	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  <a:r>
              <a:rPr lang="en-US" dirty="0" smtClean="0"/>
              <a:t>) + 1T(</a:t>
            </a:r>
            <a:r>
              <a:rPr lang="en-US" i="1" dirty="0" smtClean="0"/>
              <a:t>n</a:t>
            </a:r>
            <a:r>
              <a:rPr lang="en-US" dirty="0" smtClean="0"/>
              <a:t>/2)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Partition all the data into:			   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Simple ways to use parallelism for counting, summing, finding elements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Analysis of running time and implications of Amdahl’s Law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/>
              <a:t>Now: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Clever ways to parallelize more effectively than is intuitively possible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Parallel prefix: </a:t>
            </a:r>
          </a:p>
          <a:p>
            <a:pPr lvl="2"/>
            <a:r>
              <a:rPr lang="en-US" dirty="0" smtClean="0"/>
              <a:t>This “key trick” typically underlies surprising parallelization</a:t>
            </a:r>
          </a:p>
          <a:p>
            <a:pPr lvl="2"/>
            <a:r>
              <a:rPr lang="en-US" dirty="0" smtClean="0"/>
              <a:t>Enables other things like filters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Parallel sorting: </a:t>
            </a:r>
            <a:r>
              <a:rPr lang="en-US" dirty="0" err="1" smtClean="0">
                <a:solidFill>
                  <a:schemeClr val="tx1"/>
                </a:solidFill>
              </a:rPr>
              <a:t>quicksort</a:t>
            </a:r>
            <a:r>
              <a:rPr lang="en-US" dirty="0" smtClean="0">
                <a:solidFill>
                  <a:schemeClr val="tx1"/>
                </a:solidFill>
              </a:rPr>
              <a:t> (not in place) and </a:t>
            </a:r>
            <a:r>
              <a:rPr lang="en-US" dirty="0" err="1" smtClean="0">
                <a:solidFill>
                  <a:schemeClr val="tx1"/>
                </a:solidFill>
              </a:rPr>
              <a:t>mergesort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Easy to get a little parallelism</a:t>
            </a:r>
          </a:p>
          <a:p>
            <a:pPr lvl="2"/>
            <a:r>
              <a:rPr lang="en-US" dirty="0" smtClean="0"/>
              <a:t>With cleverness can get a lot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pick pivot as median of three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67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6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762000" y="2819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2a and 2a (combinable): filter less than, then filter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greater than into a second 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7620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Two recursive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Can sort back into original array (like in </a:t>
            </a:r>
            <a:r>
              <a:rPr lang="en-US" sz="2000" b="0" kern="0" baseline="0" dirty="0" err="1" smtClean="0">
                <a:latin typeface="+mn-lt"/>
              </a:rPr>
              <a:t>mergesort</a:t>
            </a:r>
            <a:r>
              <a:rPr lang="en-US" sz="2000" b="0" kern="0" baseline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743200" y="4038600"/>
            <a:ext cx="3810000" cy="1295400"/>
            <a:chOff x="2743200" y="4038600"/>
            <a:chExt cx="3810000" cy="1295400"/>
          </a:xfrm>
        </p:grpSpPr>
        <p:sp>
          <p:nvSpPr>
            <p:cNvPr id="28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9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0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5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0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29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	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5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410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72200" y="4038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48" name="Text Box 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Text Box 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24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Text Box 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0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Text Box 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Text Box 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4" name="Text Box 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6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Text Box 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Text Box 1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9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Text Box 1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4572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7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3695700" y="4076700"/>
              <a:ext cx="304800" cy="2209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5829300" y="4610100"/>
              <a:ext cx="304800" cy="1143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533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: sequential, not-in-place,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Sort left half and right half			   2T(n/2)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Merge results				   O(n)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657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quicksort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doing the two recursive sorts in parallel changes the recurrence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span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 + 1T(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/2)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Again, parallelism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is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To do better we need to parallelize the merge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trick won’t use parallel prefix this time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609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Need to merge two </a:t>
            </a:r>
            <a:r>
              <a:rPr lang="en-US" b="1" i="1" dirty="0" smtClean="0"/>
              <a:t>sorted</a:t>
            </a:r>
            <a:r>
              <a:rPr lang="en-US" dirty="0" smtClean="0"/>
              <a:t> </a:t>
            </a:r>
            <a:r>
              <a:rPr lang="en-US" dirty="0" err="1" smtClean="0"/>
              <a:t>subarrays</a:t>
            </a:r>
            <a:r>
              <a:rPr lang="en-US" dirty="0" smtClean="0"/>
              <a:t> (may not have the same size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Idea: Recursively divide </a:t>
            </a:r>
            <a:r>
              <a:rPr lang="en-US" dirty="0" err="1" smtClean="0"/>
              <a:t>subarrays</a:t>
            </a:r>
            <a:r>
              <a:rPr lang="en-US" dirty="0" smtClean="0"/>
              <a:t> in half, merge halves in parallel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3124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larger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elements.  I</a:t>
            </a:r>
            <a:r>
              <a:rPr lang="en-US" sz="2000" b="0" kern="0" dirty="0" smtClean="0">
                <a:latin typeface="+mn-lt"/>
              </a:rPr>
              <a:t>n parallel,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Pick the median element of the larger array (here 6) in constant time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In the other array, use binary search to find the first element greater than or equal to that median (here 7)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Merge, in parallel, half the larger array (from the median onward) with the upper part of the shorter array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Merge, in parallel, the lower part of the larger array with the lower part of the shorter array</a:t>
            </a:r>
          </a:p>
        </p:txBody>
      </p:sp>
      <p:sp>
        <p:nvSpPr>
          <p:cNvPr id="1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7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  <a:endParaRPr lang="en-US" sz="2000" b="0" kern="0" baseline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n-lt"/>
              </a:rPr>
              <a:t>Do two submerges in parallel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7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342900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68158" y="3409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hi</a:t>
            </a:r>
          </a:p>
        </p:txBody>
      </p:sp>
      <p:sp>
        <p:nvSpPr>
          <p:cNvPr id="43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9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91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72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do each merge in parallel, we split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bigger one in half and use binary search to split the smaller one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10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91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Sequential recurrence for </a:t>
            </a:r>
            <a:r>
              <a:rPr lang="en-US" dirty="0" err="1" smtClean="0"/>
              <a:t>mergesort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Doing the two recursive calls in parallel but a sequential merge:</a:t>
            </a:r>
          </a:p>
          <a:p>
            <a:pPr algn="ctr">
              <a:buNone/>
            </a:pPr>
            <a:r>
              <a:rPr lang="en-US" dirty="0" smtClean="0"/>
              <a:t>work: same as sequential    span: T(</a:t>
            </a:r>
            <a:r>
              <a:rPr lang="en-US" i="1" dirty="0" smtClean="0"/>
              <a:t>n</a:t>
            </a:r>
            <a:r>
              <a:rPr lang="en-US" dirty="0" smtClean="0"/>
              <a:t>)=1T(</a:t>
            </a:r>
            <a:r>
              <a:rPr lang="en-US" i="1" dirty="0" smtClean="0"/>
              <a:t>n</a:t>
            </a:r>
            <a:r>
              <a:rPr lang="en-US" dirty="0" smtClean="0"/>
              <a:t>/2)+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</a:t>
            </a:r>
            <a:r>
              <a:rPr lang="en-US" dirty="0" smtClean="0"/>
              <a:t>parallel </a:t>
            </a:r>
            <a:r>
              <a:rPr lang="en-US" dirty="0" smtClean="0"/>
              <a:t>merge step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elements (work not shown) it turns out to be (just for the merge)</a:t>
            </a:r>
            <a:endParaRPr lang="en-US" dirty="0" smtClean="0"/>
          </a:p>
          <a:p>
            <a:r>
              <a:rPr lang="en-US" dirty="0" smtClean="0"/>
              <a:t>Span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for </a:t>
            </a:r>
            <a:r>
              <a:rPr lang="en-US" dirty="0" err="1" smtClean="0"/>
              <a:t>mergesort</a:t>
            </a:r>
            <a:r>
              <a:rPr lang="en-US" dirty="0" smtClean="0"/>
              <a:t> with parallel merge overall: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is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parallelism (work / span)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quite as good as </a:t>
            </a:r>
            <a:r>
              <a:rPr lang="en-US" dirty="0" err="1" smtClean="0"/>
              <a:t>quicksort</a:t>
            </a:r>
            <a:r>
              <a:rPr lang="en-US" dirty="0" smtClean="0"/>
              <a:t>, but </a:t>
            </a:r>
            <a:r>
              <a:rPr lang="en-US" dirty="0" smtClean="0"/>
              <a:t>it is a </a:t>
            </a:r>
            <a:r>
              <a:rPr lang="en-US" dirty="0" smtClean="0"/>
              <a:t>worst-case guarantee (unlike </a:t>
            </a:r>
            <a:r>
              <a:rPr lang="en-US" dirty="0" err="1" smtClean="0"/>
              <a:t>quicksort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And as always this is just the asymptotic result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167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Sequential is easy enough for a CSE142 exam: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7244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does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appear to be parallelizable; each cell depends on previous cell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Work: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), Span: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sequential, but we can design a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parallelism for the same problem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905000" y="1828800"/>
            <a:ext cx="4343400" cy="563411"/>
            <a:chOff x="263604" y="5410200"/>
            <a:chExt cx="8575596" cy="1209420"/>
          </a:xfrm>
        </p:grpSpPr>
        <p:sp>
          <p:nvSpPr>
            <p:cNvPr id="9" name="TextBox 8"/>
            <p:cNvSpPr txBox="1"/>
            <p:nvPr/>
          </p:nvSpPr>
          <p:spPr>
            <a:xfrm>
              <a:off x="380999" y="5410200"/>
              <a:ext cx="852613" cy="676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3604" y="5943602"/>
              <a:ext cx="1119054" cy="676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10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59436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Prefix-Sum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3276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parallel-prefix algorithm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 but a span of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So span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and parallelism is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exponential speedup just like array summing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2 is because there will be two “passes” on the tree – more later</a:t>
            </a:r>
          </a:p>
          <a:p>
            <a:endParaRPr lang="en-US" sz="1000" dirty="0" smtClean="0"/>
          </a:p>
          <a:p>
            <a:r>
              <a:rPr lang="en-US" dirty="0" smtClean="0"/>
              <a:t>Historical note / local bragging:</a:t>
            </a:r>
          </a:p>
          <a:p>
            <a:pPr lvl="1"/>
            <a:r>
              <a:rPr lang="en-US" dirty="0" smtClean="0"/>
              <a:t>Original algorithm due to R. </a:t>
            </a:r>
            <a:r>
              <a:rPr lang="en-US" dirty="0" err="1" smtClean="0"/>
              <a:t>Ladner</a:t>
            </a:r>
            <a:r>
              <a:rPr lang="en-US" dirty="0" smtClean="0"/>
              <a:t> and M. Fischer in 1977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Ladner</a:t>
            </a:r>
            <a:r>
              <a:rPr lang="en-US" dirty="0" smtClean="0"/>
              <a:t> joined the UW faculty in 1971 and hasn’t left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495800"/>
            <a:ext cx="12858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95600" y="6172200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1968?  1973?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5685" t="15490"/>
          <a:stretch>
            <a:fillRect/>
          </a:stretch>
        </p:blipFill>
        <p:spPr bwMode="auto">
          <a:xfrm>
            <a:off x="4876800" y="4476690"/>
            <a:ext cx="1295400" cy="172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23401" y="61722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recent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0" y="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(completely non-obvious) idea:</a:t>
            </a:r>
          </a:p>
          <a:p>
            <a:r>
              <a:rPr lang="en-US" sz="2000" dirty="0" smtClean="0"/>
              <a:t>Do an initial pass to gather information, enabling us to do a second pass to get the answer</a:t>
            </a:r>
          </a:p>
          <a:p>
            <a:endParaRPr lang="en-US" sz="2000" dirty="0" smtClean="0"/>
          </a:p>
          <a:p>
            <a:r>
              <a:rPr lang="en-US" sz="2000" dirty="0" smtClean="0"/>
              <a:t>First we’ll gather </a:t>
            </a:r>
            <a:br>
              <a:rPr lang="en-US" sz="2000" dirty="0" smtClean="0"/>
            </a:br>
            <a:r>
              <a:rPr lang="en-US" sz="2000" dirty="0" smtClean="0"/>
              <a:t>the ‘sum’ for each </a:t>
            </a:r>
            <a:br>
              <a:rPr lang="en-US" sz="2000" dirty="0" smtClean="0"/>
            </a:br>
            <a:r>
              <a:rPr lang="en-US" sz="2000" dirty="0" smtClean="0"/>
              <a:t>recursive block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pass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0" y="11430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each node, get the sum of all values in its range; propagate sum up from leaves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3048000"/>
            <a:ext cx="152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Will work like parallel sum, but recording intermediate information</a:t>
            </a:r>
            <a:endParaRPr lang="en-US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Second pass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0" y="11430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Using ‘sum’, get the sum of everything to the left of this range (call it ‘</a:t>
            </a:r>
            <a:r>
              <a:rPr lang="en-US" sz="2000" dirty="0" err="1" smtClean="0"/>
              <a:t>fromleft</a:t>
            </a:r>
            <a:r>
              <a:rPr lang="en-US" sz="2000" dirty="0" smtClean="0"/>
              <a:t>’); propagate down from root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Propagate ‘sum’ up: Build a binary tree where </a:t>
            </a:r>
          </a:p>
          <a:p>
            <a:pPr marL="857250" lvl="1" indent="-457200"/>
            <a:r>
              <a:rPr lang="en-US" dirty="0" smtClean="0"/>
              <a:t>Root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input[0]..input[n-1]</a:t>
            </a:r>
          </a:p>
          <a:p>
            <a:pPr marL="857250" lvl="1" indent="-457200"/>
            <a:r>
              <a:rPr lang="en-US" dirty="0" smtClean="0"/>
              <a:t>Each node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input[lo]..input[hi-1]</a:t>
            </a:r>
            <a:r>
              <a:rPr lang="en-US" dirty="0" smtClean="0"/>
              <a:t> </a:t>
            </a:r>
          </a:p>
          <a:p>
            <a:pPr marL="1131570" lvl="2" indent="-457200"/>
            <a:r>
              <a:rPr lang="en-US" dirty="0" smtClean="0">
                <a:cs typeface="Courier New" pitchFamily="49" charset="0"/>
              </a:rPr>
              <a:t>Build up from leaves; parent.sum=</a:t>
            </a:r>
            <a:r>
              <a:rPr lang="en-US" dirty="0" err="1" smtClean="0">
                <a:cs typeface="Courier New" pitchFamily="49" charset="0"/>
              </a:rPr>
              <a:t>left.sum+right.sum</a:t>
            </a:r>
            <a:endParaRPr lang="en-US" dirty="0" smtClean="0"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latin typeface="+mj-lt"/>
                <a:cs typeface="Courier New" pitchFamily="49" charset="0"/>
              </a:rPr>
              <a:t>A leaf’s sum is just it’s value;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combine results by actually building a binary tree with all the sums of ranges</a:t>
            </a:r>
          </a:p>
          <a:p>
            <a:pPr marL="857250" lvl="1" indent="-457200"/>
            <a:r>
              <a:rPr lang="en-US" dirty="0" smtClean="0"/>
              <a:t>Tree built bottom-up in parallel</a:t>
            </a:r>
          </a:p>
          <a:p>
            <a:pPr marL="857250" lvl="1" indent="-457200"/>
            <a:r>
              <a:rPr lang="en-US" dirty="0" smtClean="0"/>
              <a:t>Could be more clever; ex: heap-like ‘array as tree’ representation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 of this step: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Propagate ‘</a:t>
            </a:r>
            <a:r>
              <a:rPr lang="en-US" dirty="0" err="1" smtClean="0"/>
              <a:t>fromleft</a:t>
            </a:r>
            <a:r>
              <a:rPr lang="en-US" dirty="0" smtClean="0"/>
              <a:t>’ down: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Root given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/>
            <a:r>
              <a:rPr lang="en-US" dirty="0" smtClean="0"/>
              <a:t>Node takes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value and</a:t>
            </a:r>
          </a:p>
          <a:p>
            <a:pPr marL="1257300" lvl="2" indent="-457200"/>
            <a:r>
              <a:rPr lang="en-US" dirty="0" smtClean="0"/>
              <a:t>Passes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Passes its right child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(as stored in part 1)</a:t>
            </a:r>
          </a:p>
          <a:p>
            <a:pPr marL="857250" lvl="1" indent="-457200"/>
            <a:r>
              <a:rPr lang="en-US" dirty="0" smtClean="0"/>
              <a:t>At the leaf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another fork-join computation: traverse the tree built in step 1 and assign to output at leaves (don’t return a result)</a:t>
            </a:r>
          </a:p>
          <a:p>
            <a:pPr marL="457200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 of this step: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  <a:p>
            <a:pPr marL="457200" indent="-457200">
              <a:buNone/>
            </a:pPr>
            <a:r>
              <a:rPr lang="en-US" dirty="0" smtClean="0"/>
              <a:t>Total for algorithm: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37445</TotalTime>
  <Words>2294</Words>
  <Application>Microsoft Office PowerPoint</Application>
  <PresentationFormat>On-screen Show (4:3)</PresentationFormat>
  <Paragraphs>741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CSE332: Data Abstractions  Lecture 21: Parallel Prefix and Parallel Sorting</vt:lpstr>
      <vt:lpstr>What next?</vt:lpstr>
      <vt:lpstr>The prefix-sum problem</vt:lpstr>
      <vt:lpstr>The Parallel Prefix-Sum Algorithm</vt:lpstr>
      <vt:lpstr>Slide 5</vt:lpstr>
      <vt:lpstr>First pass</vt:lpstr>
      <vt:lpstr>Second pass</vt:lpstr>
      <vt:lpstr>The algorithm, part 1</vt:lpstr>
      <vt:lpstr>The algorithm, part 2</vt:lpstr>
      <vt:lpstr>Sequential cut-off</vt:lpstr>
      <vt:lpstr>Parallel prefix, generalized</vt:lpstr>
      <vt:lpstr>Slide 12</vt:lpstr>
      <vt:lpstr>Filter</vt:lpstr>
      <vt:lpstr>Parallel prefix to the rescue</vt:lpstr>
      <vt:lpstr>Filter comments</vt:lpstr>
      <vt:lpstr>Quicksort review</vt:lpstr>
      <vt:lpstr>Quicksort</vt:lpstr>
      <vt:lpstr>Doing better</vt:lpstr>
      <vt:lpstr>Parallel partition (not in place)</vt:lpstr>
      <vt:lpstr>Example</vt:lpstr>
      <vt:lpstr>Now mergesort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The Recursion</vt:lpstr>
      <vt:lpstr>Analysis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1622</cp:revision>
  <dcterms:created xsi:type="dcterms:W3CDTF">2009-03-13T20:43:19Z</dcterms:created>
  <dcterms:modified xsi:type="dcterms:W3CDTF">2010-08-06T17:32:05Z</dcterms:modified>
</cp:coreProperties>
</file>