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ppt/tags/tag92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slides/slide24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notesSlides/notesSlide15.xml" ContentType="application/vnd.openxmlformats-officedocument.presentationml.notesSlide+xml"/>
  <Override PartName="/ppt/tags/tag95.xml" ContentType="application/vnd.openxmlformats-officedocument.presentationml.tags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3" r:id="rId3"/>
    <p:sldId id="324" r:id="rId4"/>
    <p:sldId id="325" r:id="rId5"/>
    <p:sldId id="348" r:id="rId6"/>
    <p:sldId id="326" r:id="rId7"/>
    <p:sldId id="327" r:id="rId8"/>
    <p:sldId id="328" r:id="rId9"/>
    <p:sldId id="349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7" r:id="rId23"/>
    <p:sldId id="341" r:id="rId24"/>
    <p:sldId id="342" r:id="rId25"/>
    <p:sldId id="345" r:id="rId26"/>
    <p:sldId id="346" r:id="rId27"/>
    <p:sldId id="343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1" autoAdjust="0"/>
    <p:restoredTop sz="94696" autoAdjust="0"/>
  </p:normalViewPr>
  <p:slideViewPr>
    <p:cSldViewPr>
      <p:cViewPr varScale="1">
        <p:scale>
          <a:sx n="75" d="100"/>
          <a:sy n="75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7/29/2010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7/29/2010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notesSlide" Target="../notesSlides/notesSlide14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3" Type="http://schemas.openxmlformats.org/officeDocument/2006/relationships/tags" Target="../tags/tag41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tags" Target="../tags/tag79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notesSlide" Target="../notesSlides/notesSlide15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8" Type="http://schemas.openxmlformats.org/officeDocument/2006/relationships/tags" Target="../tags/tag46.xml"/><Relationship Id="rId5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notesSlide" Target="../notesSlides/notesSlide25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dirty="0" smtClean="0"/>
              <a:t>20</a:t>
            </a:r>
            <a:r>
              <a:rPr lang="en-US" sz="3200" i="0" dirty="0" smtClean="0"/>
              <a:t>: Analysis of Fork-Join Parallel Programs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on maps and reduces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Want to run algorithm on enormous amount of data; say, sort a </a:t>
            </a:r>
            <a:r>
              <a:rPr lang="en-US" dirty="0" err="1" smtClean="0"/>
              <a:t>petabyte</a:t>
            </a:r>
            <a:r>
              <a:rPr lang="en-US" dirty="0" smtClean="0"/>
              <a:t> (10</a:t>
            </a:r>
            <a:r>
              <a:rPr lang="en-US" baseline="30000" dirty="0" smtClean="0"/>
              <a:t>6</a:t>
            </a:r>
            <a:r>
              <a:rPr lang="en-US" dirty="0" smtClean="0"/>
              <a:t> gigabytes) of data</a:t>
            </a:r>
          </a:p>
          <a:p>
            <a:pPr lvl="1"/>
            <a:r>
              <a:rPr lang="en-US" dirty="0" smtClean="0"/>
              <a:t>Perform maps and reduces on data using many machines</a:t>
            </a:r>
          </a:p>
          <a:p>
            <a:pPr lvl="2"/>
            <a:r>
              <a:rPr lang="en-US" dirty="0" smtClean="0"/>
              <a:t>The system takes care of distributing the data and managing fault tolerance</a:t>
            </a:r>
          </a:p>
          <a:p>
            <a:pPr lvl="2"/>
            <a:r>
              <a:rPr lang="en-US" dirty="0" smtClean="0"/>
              <a:t>You just write code to map one element and reduce elements to a combined result</a:t>
            </a:r>
            <a:endParaRPr lang="en-US" sz="1000" dirty="0" smtClean="0"/>
          </a:p>
          <a:p>
            <a:pPr lvl="1"/>
            <a:r>
              <a:rPr lang="en-US" dirty="0" smtClean="0"/>
              <a:t>Separates how to do recursive divide-and-conquer from what computation to perform</a:t>
            </a:r>
          </a:p>
          <a:p>
            <a:pPr lvl="2"/>
            <a:r>
              <a:rPr lang="en-US" dirty="0" smtClean="0"/>
              <a:t>Old idea in higher-order programming (see 341) transferred to large-scale distributed computing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on Trees as well as 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basic patterns so far – maps and reduces – work just fine on balanced trees</a:t>
            </a:r>
          </a:p>
          <a:p>
            <a:pPr lvl="1"/>
            <a:r>
              <a:rPr lang="en-US" dirty="0" smtClean="0"/>
              <a:t>Divide-and-conquer each child rather than array sub-ranges</a:t>
            </a:r>
          </a:p>
          <a:p>
            <a:pPr lvl="1"/>
            <a:r>
              <a:rPr lang="en-US" dirty="0" smtClean="0"/>
              <a:t>Correct for unbalanced trees, but won’t get much speed-up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minimum element in an unsorted but balanced binary tree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time given enough processors</a:t>
            </a:r>
          </a:p>
          <a:p>
            <a:endParaRPr lang="en-US" dirty="0" smtClean="0"/>
          </a:p>
          <a:p>
            <a:r>
              <a:rPr lang="en-US" dirty="0" smtClean="0"/>
              <a:t>How to do the sequential cut-off?</a:t>
            </a:r>
          </a:p>
          <a:p>
            <a:pPr lvl="1"/>
            <a:r>
              <a:rPr lang="en-US" dirty="0" smtClean="0"/>
              <a:t>Store number-of-descendants at each node (easy to maintain)</a:t>
            </a:r>
          </a:p>
          <a:p>
            <a:pPr lvl="1"/>
            <a:r>
              <a:rPr lang="en-US" dirty="0" smtClean="0"/>
              <a:t>Or you could approximate it with, e.g., AVL height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Can you parallelize maps or reduces over linked lists?</a:t>
            </a:r>
          </a:p>
          <a:p>
            <a:pPr lvl="1"/>
            <a:r>
              <a:rPr lang="en-US" dirty="0" smtClean="0"/>
              <a:t>Example: Increment all elements of a linked list</a:t>
            </a:r>
          </a:p>
          <a:p>
            <a:pPr lvl="1"/>
            <a:r>
              <a:rPr lang="en-US" dirty="0" smtClean="0"/>
              <a:t>Example: Sum all elements of a linked list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905000" y="2895600"/>
            <a:ext cx="533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2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57400" y="3124200"/>
            <a:ext cx="4800600" cy="977900"/>
            <a:chOff x="1200" y="1190"/>
            <a:chExt cx="3024" cy="616"/>
          </a:xfrm>
        </p:grpSpPr>
        <p:sp>
          <p:nvSpPr>
            <p:cNvPr id="10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9"/>
            <p:cNvCxnSpPr>
              <a:cxnSpLocks noChangeShapeType="1"/>
              <a:stCxn id="12" idx="3"/>
              <a:endCxn id="13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3"/>
            <p:cNvCxnSpPr>
              <a:cxnSpLocks noChangeShapeType="1"/>
              <a:stCxn id="15" idx="3"/>
              <a:endCxn id="17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17"/>
            <p:cNvCxnSpPr>
              <a:cxnSpLocks noChangeShapeType="1"/>
              <a:stCxn id="19" idx="3"/>
              <a:endCxn id="21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1"/>
            <p:cNvCxnSpPr>
              <a:cxnSpLocks noChangeShapeType="1"/>
              <a:stCxn id="23" idx="3"/>
              <a:endCxn id="25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00" y="1554"/>
              <a:ext cx="4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front</a:t>
              </a:r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96" y="1554"/>
              <a:ext cx="4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back</a:t>
              </a:r>
            </a:p>
          </p:txBody>
        </p:sp>
        <p:cxnSp>
          <p:nvCxnSpPr>
            <p:cNvPr id="32" name="AutoShape 25"/>
            <p:cNvCxnSpPr>
              <a:cxnSpLocks noChangeShapeType="1"/>
              <a:stCxn id="30" idx="0"/>
              <a:endCxn id="10" idx="2"/>
            </p:cNvCxnSpPr>
            <p:nvPr>
              <p:custDataLst>
                <p:tags r:id="rId24"/>
              </p:custDataLst>
            </p:nvPr>
          </p:nvCxnSpPr>
          <p:spPr bwMode="auto">
            <a:xfrm rot="5400000" flipH="1" flipV="1">
              <a:off x="1344" y="1458"/>
              <a:ext cx="172" cy="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26"/>
            <p:cNvCxnSpPr>
              <a:cxnSpLocks noChangeShapeType="1"/>
              <a:stCxn id="31" idx="0"/>
              <a:endCxn id="25" idx="2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3844" y="1462"/>
              <a:ext cx="172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lang="en-US" sz="2000" b="0" kern="0" noProof="0" dirty="0" smtClean="0">
                <a:latin typeface="+mn-lt"/>
              </a:rPr>
              <a:t> really…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again, data structures matter!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parallelism,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balanced trees generally better than lists so that we can get to all the data exponentially faster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vs.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Trees have the same flexibility as lists compared to arrays (in terms of inserting in the middle)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Parallel algorithms still need to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Still 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The key “magic” of the </a:t>
            </a:r>
            <a:r>
              <a:rPr lang="en-US" dirty="0" err="1" smtClean="0"/>
              <a:t>ForkJoin</a:t>
            </a:r>
            <a:r>
              <a:rPr lang="en-US" dirty="0" smtClean="0"/>
              <a:t> Framework is getting expected run-time performance asymptotically optimal for the available number of processors</a:t>
            </a:r>
          </a:p>
          <a:p>
            <a:pPr lvl="2"/>
            <a:r>
              <a:rPr lang="en-US" dirty="0" smtClean="0"/>
              <a:t>Lets us just analyze our algorithms given this “guarantee”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Type/power of processors doesn’t matter;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used asymptotically, and to compare improvement by adding a few processors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 for a fork-join computation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all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infinity processors = </a:t>
            </a:r>
            <a:r>
              <a:rPr lang="en-US" b="1" dirty="0" smtClean="0"/>
              <a:t>T</a:t>
            </a:r>
            <a:r>
              <a:rPr lang="en-US" sz="2800" b="1" baseline="-25000" dirty="0" smtClean="0">
                <a:sym typeface="Symbol"/>
              </a:rPr>
              <a:t></a:t>
            </a:r>
          </a:p>
          <a:p>
            <a:pPr lvl="1"/>
            <a:r>
              <a:rPr lang="en-US" dirty="0" smtClean="0"/>
              <a:t>The hypothetical ideal for parallelization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execution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can be seen as a DAG</a:t>
            </a: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Nodes: Pieces of work </a:t>
            </a:r>
          </a:p>
          <a:p>
            <a:r>
              <a:rPr lang="en-US" dirty="0" smtClean="0">
                <a:sym typeface="Wingdings" pitchFamily="2" charset="2"/>
              </a:rPr>
              <a:t>Edges: Source must finish before destination starts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 rot="5400000">
            <a:off x="659607" y="4060497"/>
            <a:ext cx="2566986" cy="1600200"/>
            <a:chOff x="2995614" y="2590801"/>
            <a:chExt cx="2566986" cy="1600200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3398635" y="3532340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 flipV="1">
              <a:off x="3398635" y="293226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2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6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429000" y="32766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two outgoing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baseline="0" dirty="0" smtClean="0">
                <a:latin typeface="+mn-lt"/>
              </a:rPr>
              <a:t>Continuation</a:t>
            </a:r>
            <a:r>
              <a:rPr lang="en-US" sz="2000" b="0" kern="0" dirty="0" smtClean="0">
                <a:latin typeface="+mn-lt"/>
              </a:rPr>
              <a:t> of current thread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join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a node with two incoming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 smtClean="0">
                <a:latin typeface="+mn-lt"/>
              </a:rPr>
              <a:t>Node just ended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of thread joined 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381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frequently look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74" name="Group 73"/>
          <p:cNvGrpSpPr/>
          <p:nvPr/>
        </p:nvGrpSpPr>
        <p:grpSpPr>
          <a:xfrm>
            <a:off x="2133600" y="2057400"/>
            <a:ext cx="5562600" cy="2627880"/>
            <a:chOff x="1466850" y="2423432"/>
            <a:chExt cx="7586166" cy="4087966"/>
          </a:xfrm>
        </p:grpSpPr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57700" y="2804431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8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9"/>
            <p:cNvCxnSpPr>
              <a:cxnSpLocks noChangeShapeType="1"/>
              <a:stCxn id="21" idx="3"/>
              <a:endCxn id="31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0"/>
            <p:cNvCxnSpPr>
              <a:cxnSpLocks noChangeShapeType="1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2" name="AutoShape 9"/>
            <p:cNvCxnSpPr>
              <a:cxnSpLocks noChangeShapeType="1"/>
              <a:endCxn id="41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10"/>
            <p:cNvCxnSpPr>
              <a:cxnSpLocks noChangeShapeType="1"/>
              <a:endCxn id="40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6" name="AutoShape 9"/>
            <p:cNvCxnSpPr>
              <a:cxnSpLocks noChangeShapeType="1"/>
              <a:endCxn id="45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0"/>
            <p:cNvCxnSpPr>
              <a:cxnSpLocks noChangeShapeType="1"/>
              <a:endCxn id="44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0" name="AutoShape 9"/>
            <p:cNvCxnSpPr>
              <a:cxnSpLocks noChangeShapeType="1"/>
              <a:endCxn id="4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10"/>
            <p:cNvCxnSpPr>
              <a:cxnSpLocks noChangeShapeType="1"/>
              <a:endCxn id="48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8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65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6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7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68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71" name="AutoShape 9"/>
            <p:cNvCxnSpPr>
              <a:cxnSpLocks noChangeShapeType="1"/>
              <a:stCxn id="58" idx="4"/>
              <a:endCxn id="73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9"/>
            <p:cNvCxnSpPr>
              <a:cxnSpLocks noChangeShapeType="1"/>
              <a:stCxn id="64" idx="3"/>
              <a:endCxn id="73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3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82" name="AutoShape 9"/>
            <p:cNvCxnSpPr>
              <a:cxnSpLocks noChangeShapeType="1"/>
              <a:endCxn id="84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" name="AutoShape 9"/>
            <p:cNvCxnSpPr>
              <a:cxnSpLocks noChangeShapeType="1"/>
              <a:endCxn id="84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4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87" name="AutoShape 9"/>
            <p:cNvCxnSpPr>
              <a:cxnSpLocks noChangeShapeType="1"/>
              <a:endCxn id="86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9" name="AutoShape 9"/>
            <p:cNvCxnSpPr>
              <a:cxnSpLocks noChangeShapeType="1"/>
              <a:stCxn id="84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1" name="Left Brace 90"/>
            <p:cNvSpPr/>
            <p:nvPr/>
          </p:nvSpPr>
          <p:spPr bwMode="auto">
            <a:xfrm rot="10800000">
              <a:off x="7098173" y="4428725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67600" y="4419600"/>
              <a:ext cx="1481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93" name="Left Brace 92"/>
            <p:cNvSpPr/>
            <p:nvPr/>
          </p:nvSpPr>
          <p:spPr bwMode="auto">
            <a:xfrm rot="10800000">
              <a:off x="7010400" y="2590799"/>
              <a:ext cx="304800" cy="16764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379827" y="32004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95" name="Left Brace 94"/>
            <p:cNvSpPr/>
            <p:nvPr/>
          </p:nvSpPr>
          <p:spPr bwMode="auto">
            <a:xfrm rot="10800000">
              <a:off x="7086601" y="4952999"/>
              <a:ext cx="304800" cy="1524001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456028" y="5410201"/>
              <a:ext cx="1596988" cy="110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combine results 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57200" y="4724401"/>
            <a:ext cx="8458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b="0" dirty="0" smtClean="0">
                <a:latin typeface="+mn-lt"/>
              </a:rPr>
              <a:t>In this context, the span (</a:t>
            </a:r>
            <a:r>
              <a:rPr lang="en-US" sz="2000" dirty="0" smtClean="0"/>
              <a:t>T</a:t>
            </a:r>
            <a:r>
              <a:rPr lang="en-US" sz="2000" baseline="-25000" dirty="0" smtClean="0">
                <a:sym typeface="Symbol"/>
              </a:rPr>
              <a:t></a:t>
            </a:r>
            <a:r>
              <a:rPr lang="en-US" sz="2200" b="0" dirty="0" smtClean="0">
                <a:latin typeface="+mn-lt"/>
              </a:rPr>
              <a:t>) is:</a:t>
            </a:r>
          </a:p>
          <a:p>
            <a:pPr lvl="2">
              <a:buFont typeface="Arial" pitchFamily="34" charset="0"/>
              <a:buChar char="•"/>
            </a:pPr>
            <a:r>
              <a:rPr lang="en-US" sz="1800" b="0" dirty="0" smtClean="0">
                <a:latin typeface="+mn-lt"/>
              </a:rPr>
              <a:t>The longest dependence-chain; longest ‘branch’ in parallel ‘tree’</a:t>
            </a:r>
          </a:p>
          <a:p>
            <a:pPr lvl="2">
              <a:buFont typeface="Arial" pitchFamily="34" charset="0"/>
              <a:buChar char="•"/>
            </a:pPr>
            <a:r>
              <a:rPr lang="en-US" sz="1800" b="0" dirty="0" smtClean="0">
                <a:latin typeface="+mn-lt"/>
              </a:rPr>
              <a:t>Example: </a:t>
            </a:r>
            <a:r>
              <a:rPr lang="en-US" sz="1800" b="0" i="1" dirty="0" smtClean="0">
                <a:latin typeface="+mn-lt"/>
              </a:rPr>
              <a:t>O</a:t>
            </a:r>
            <a:r>
              <a:rPr lang="en-US" sz="1800" b="0" dirty="0" smtClean="0">
                <a:latin typeface="+mn-lt"/>
              </a:rPr>
              <a:t>(</a:t>
            </a:r>
            <a:r>
              <a:rPr lang="en-US" sz="1800" b="0" dirty="0" smtClean="0">
                <a:latin typeface="+mn-lt"/>
                <a:cs typeface="Courier New" pitchFamily="49" charset="0"/>
              </a:rPr>
              <a:t>log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b="0" i="1" dirty="0" smtClean="0">
                <a:latin typeface="+mn-lt"/>
              </a:rPr>
              <a:t>n</a:t>
            </a:r>
            <a:r>
              <a:rPr lang="en-US" sz="1800" b="0" dirty="0" smtClean="0">
                <a:latin typeface="+mn-lt"/>
              </a:rPr>
              <a:t>) for summing an array; we halve the data down to our cut-off, then add back together; </a:t>
            </a:r>
            <a:r>
              <a:rPr lang="en-US" sz="1800" b="0" i="1" dirty="0" smtClean="0">
                <a:latin typeface="+mn-lt"/>
              </a:rPr>
              <a:t>O</a:t>
            </a:r>
            <a:r>
              <a:rPr lang="en-US" sz="1800" b="0" dirty="0" smtClean="0">
                <a:latin typeface="+mn-lt"/>
              </a:rPr>
              <a:t>(</a:t>
            </a:r>
            <a:r>
              <a:rPr lang="en-US" sz="1800" b="0" dirty="0" smtClean="0">
                <a:latin typeface="+mn-lt"/>
                <a:cs typeface="Courier New" pitchFamily="49" charset="0"/>
              </a:rPr>
              <a:t>log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b="0" i="1" dirty="0" smtClean="0">
                <a:latin typeface="+mn-lt"/>
              </a:rPr>
              <a:t>n</a:t>
            </a:r>
            <a:r>
              <a:rPr lang="en-US" sz="1800" b="0" dirty="0" smtClean="0">
                <a:latin typeface="+mn-lt"/>
              </a:rPr>
              <a:t>) steps, O(1) time for each</a:t>
            </a:r>
          </a:p>
          <a:p>
            <a:pPr lvl="2">
              <a:buFont typeface="Arial" pitchFamily="34" charset="0"/>
              <a:buChar char="•"/>
            </a:pPr>
            <a:r>
              <a:rPr lang="en-US" sz="1800" b="0" dirty="0" smtClean="0">
                <a:latin typeface="+mn-lt"/>
              </a:rPr>
              <a:t>Also called “critical path length” or “computational depth”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DAGs?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DAGs are not always this simple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Suppose combining two results might be expensive enough that we want to parallelize each one</a:t>
            </a:r>
          </a:p>
          <a:p>
            <a:pPr lvl="1"/>
            <a:r>
              <a:rPr lang="en-US" dirty="0" smtClean="0"/>
              <a:t>Then each node in the inverted tree on the previous slide would itself expand into another set of nodes for that parallel computation</a:t>
            </a:r>
          </a:p>
          <a:p>
            <a:pPr lvl="2"/>
            <a:r>
              <a:rPr lang="en-US" dirty="0" smtClean="0"/>
              <a:t>You get to do this on project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One processor has to do all the work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endParaRPr lang="en-US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couple more terms: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speed-up is </a:t>
            </a:r>
            <a:r>
              <a:rPr lang="en-US" b="1" dirty="0" smtClean="0"/>
              <a:t>P</a:t>
            </a:r>
            <a:r>
              <a:rPr lang="en-US" dirty="0" smtClean="0"/>
              <a:t> as we vary </a:t>
            </a:r>
            <a:r>
              <a:rPr lang="en-US" b="1" dirty="0" smtClean="0"/>
              <a:t>P</a:t>
            </a:r>
            <a:r>
              <a:rPr lang="en-US" dirty="0" smtClean="0"/>
              <a:t>, we call it </a:t>
            </a:r>
            <a:r>
              <a:rPr lang="en-US" dirty="0" smtClean="0">
                <a:solidFill>
                  <a:schemeClr val="accent2"/>
                </a:solidFill>
              </a:rPr>
              <a:t>perfect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linear speed-up</a:t>
            </a:r>
          </a:p>
          <a:p>
            <a:pPr lvl="1"/>
            <a:r>
              <a:rPr lang="en-US" dirty="0" smtClean="0"/>
              <a:t>Perfect linear speed-up means doubling </a:t>
            </a:r>
            <a:r>
              <a:rPr lang="en-US" b="1" dirty="0" smtClean="0"/>
              <a:t>P</a:t>
            </a:r>
            <a:r>
              <a:rPr lang="en-US" dirty="0" smtClean="0"/>
              <a:t> halves running time</a:t>
            </a:r>
          </a:p>
          <a:p>
            <a:pPr lvl="1"/>
            <a:r>
              <a:rPr lang="en-US" dirty="0" smtClean="0"/>
              <a:t>Usually our goal; hard to get in practice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648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So far we’ve talked about:</a:t>
            </a:r>
          </a:p>
          <a:p>
            <a:r>
              <a:rPr lang="en-US" dirty="0" smtClean="0"/>
              <a:t>How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to write a parallel algorithm</a:t>
            </a:r>
          </a:p>
          <a:p>
            <a:pPr lvl="1"/>
            <a:r>
              <a:rPr lang="en-US" dirty="0" smtClean="0"/>
              <a:t>You’ll see more in section</a:t>
            </a:r>
          </a:p>
          <a:p>
            <a:r>
              <a:rPr lang="en-US" dirty="0" smtClean="0"/>
              <a:t>Why using divide-and-conquer with lots of small tasks works well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r>
              <a:rPr lang="en-US" dirty="0" smtClean="0"/>
              <a:t>Some Java and </a:t>
            </a:r>
            <a:r>
              <a:rPr lang="en-US" dirty="0" err="1" smtClean="0"/>
              <a:t>ForkJoin</a:t>
            </a:r>
            <a:r>
              <a:rPr lang="en-US" dirty="0" smtClean="0"/>
              <a:t> Framework specifics</a:t>
            </a:r>
          </a:p>
          <a:p>
            <a:pPr lvl="1"/>
            <a:r>
              <a:rPr lang="en-US" dirty="0" smtClean="0"/>
              <a:t>More pragmatics in section and posted notes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</a:t>
            </a:r>
          </a:p>
          <a:p>
            <a:r>
              <a:rPr lang="en-US" dirty="0" smtClean="0"/>
              <a:t>How well different data structures work w/ parallelism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responsibility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job as </a:t>
            </a:r>
            <a:r>
              <a:rPr lang="en-US" dirty="0" err="1" smtClean="0"/>
              <a:t>ForkJoin</a:t>
            </a:r>
            <a:r>
              <a:rPr lang="en-US" dirty="0" smtClean="0"/>
              <a:t> Framework users:</a:t>
            </a:r>
          </a:p>
          <a:p>
            <a:pPr lvl="1"/>
            <a:r>
              <a:rPr lang="en-US" dirty="0" smtClean="0"/>
              <a:t>Pick a good algorithm</a:t>
            </a:r>
          </a:p>
          <a:p>
            <a:pPr lvl="1"/>
            <a:r>
              <a:rPr lang="en-US" dirty="0" smtClean="0"/>
              <a:t>Write a program.  When run it creates a DAG of things to do</a:t>
            </a:r>
          </a:p>
          <a:p>
            <a:pPr lvl="1"/>
            <a:r>
              <a:rPr lang="en-US" dirty="0" smtClean="0"/>
              <a:t>Make all the nodes a small-</a:t>
            </a:r>
            <a:r>
              <a:rPr lang="en-US" dirty="0" err="1" smtClean="0"/>
              <a:t>ish</a:t>
            </a:r>
            <a:r>
              <a:rPr lang="en-US" dirty="0" smtClean="0"/>
              <a:t> and approximately equal amount of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framework-writer’s job (won’t study how to do it):</a:t>
            </a:r>
          </a:p>
          <a:p>
            <a:pPr lvl="1"/>
            <a:r>
              <a:rPr lang="en-US" dirty="0" smtClean="0"/>
              <a:t>Assign work to available processors to avoid </a:t>
            </a:r>
            <a:r>
              <a:rPr lang="en-US" dirty="0" smtClean="0">
                <a:solidFill>
                  <a:schemeClr val="accent2"/>
                </a:solidFill>
              </a:rPr>
              <a:t>idling</a:t>
            </a:r>
          </a:p>
          <a:p>
            <a:pPr lvl="1"/>
            <a:r>
              <a:rPr lang="en-US" dirty="0" smtClean="0"/>
              <a:t>Keep constant factors low</a:t>
            </a:r>
          </a:p>
          <a:p>
            <a:pPr lvl="1"/>
            <a:r>
              <a:rPr lang="en-US" dirty="0" smtClean="0"/>
              <a:t>Give an </a:t>
            </a:r>
            <a:r>
              <a:rPr lang="en-US" dirty="0" smtClean="0">
                <a:solidFill>
                  <a:schemeClr val="accent2"/>
                </a:solidFill>
              </a:rPr>
              <a:t>expected-time guarantee</a:t>
            </a:r>
            <a:r>
              <a:rPr lang="en-US" dirty="0" smtClean="0"/>
              <a:t> (like </a:t>
            </a:r>
            <a:r>
              <a:rPr lang="en-US" dirty="0" err="1" smtClean="0"/>
              <a:t>quicksort</a:t>
            </a:r>
            <a:r>
              <a:rPr lang="en-US" dirty="0" smtClean="0"/>
              <a:t>) assuming framework-user did his/her job</a:t>
            </a:r>
          </a:p>
          <a:p>
            <a:pPr lvl="1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that means (mostly good news)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fork-join framework guarantee</a:t>
            </a:r>
          </a:p>
          <a:p>
            <a:pPr marL="342900" lvl="1" indent="-342900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</a:p>
          <a:p>
            <a:pPr marL="342900" lvl="1" indent="-342900"/>
            <a:endParaRPr lang="en-US" dirty="0" smtClean="0"/>
          </a:p>
          <a:p>
            <a:pPr marL="342900" lvl="1" indent="-342900"/>
            <a:r>
              <a:rPr lang="en-US" dirty="0" smtClean="0"/>
              <a:t>No implementation of your algorithm can beat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by more than a constant factor</a:t>
            </a:r>
          </a:p>
          <a:p>
            <a:pPr marL="342900" lvl="1" indent="-342900"/>
            <a:r>
              <a:rPr lang="en-US" dirty="0" smtClean="0"/>
              <a:t>No implementation of your algorithm on </a:t>
            </a:r>
            <a:r>
              <a:rPr lang="en-US" b="1" dirty="0" smtClean="0"/>
              <a:t>P</a:t>
            </a:r>
            <a:r>
              <a:rPr lang="en-US" dirty="0" smtClean="0"/>
              <a:t> processors can beat 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</a:t>
            </a:r>
            <a:r>
              <a:rPr lang="en-US" dirty="0" smtClean="0"/>
              <a:t>(ignoring memory-hierarchy issues)</a:t>
            </a:r>
          </a:p>
          <a:p>
            <a:pPr marL="342900" lvl="1" indent="-342900"/>
            <a:r>
              <a:rPr lang="en-US" dirty="0" smtClean="0"/>
              <a:t>So the framework on average gets within a constant factor of the best you can do, assuming the user (you) did his/her job</a:t>
            </a:r>
          </a:p>
          <a:p>
            <a:pPr marL="342900" lvl="1" indent="-342900"/>
            <a:endParaRPr lang="en-US" sz="1000" dirty="0" smtClean="0"/>
          </a:p>
          <a:p>
            <a:pPr marL="342900" lvl="1" indent="-342900">
              <a:buNone/>
            </a:pPr>
            <a:r>
              <a:rPr lang="en-US" dirty="0" smtClean="0"/>
              <a:t>So: You can focus on your algorithm, data structures, and cut-offs rather than number of processors and scheduling</a:t>
            </a:r>
          </a:p>
          <a:p>
            <a:pPr marL="742950" lvl="2" indent="-342900"/>
            <a:r>
              <a:rPr lang="en-US" dirty="0" smtClean="0"/>
              <a:t>Analyze running time given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,</a:t>
            </a:r>
            <a:r>
              <a:rPr lang="en-US" b="1" baseline="-25000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>
                <a:sym typeface="Symbol"/>
              </a:rPr>
              <a:t>,</a:t>
            </a:r>
            <a:r>
              <a:rPr lang="en-US" sz="2800" b="1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b="1" dirty="0" smtClean="0"/>
              <a:t>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</a:t>
            </a:r>
            <a:r>
              <a:rPr lang="en-US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b="1" dirty="0" smtClean="0"/>
              <a:t>/P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</a:t>
            </a:r>
            <a:r>
              <a:rPr lang="en-US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 +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far: talked about a parallel program in terms of work and span</a:t>
            </a:r>
          </a:p>
          <a:p>
            <a:pPr lvl="1"/>
            <a:r>
              <a:rPr lang="en-US" dirty="0" smtClean="0"/>
              <a:t>Makes sense; the # of processors matter</a:t>
            </a:r>
          </a:p>
          <a:p>
            <a:endParaRPr lang="en-US" dirty="0" smtClean="0"/>
          </a:p>
          <a:p>
            <a:r>
              <a:rPr lang="en-US" dirty="0" smtClean="0"/>
              <a:t>In practice, it’s common that there are parts of your program that parallelize well…</a:t>
            </a:r>
          </a:p>
          <a:p>
            <a:pPr lvl="1"/>
            <a:r>
              <a:rPr lang="en-US" dirty="0" smtClean="0"/>
              <a:t>Such as maps/reduces over arrays and trees </a:t>
            </a:r>
          </a:p>
          <a:p>
            <a:pPr lvl="1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…and parts that don’t parallelize at all</a:t>
            </a:r>
            <a:endParaRPr lang="en-US" dirty="0" smtClean="0"/>
          </a:p>
          <a:p>
            <a:pPr lvl="1"/>
            <a:r>
              <a:rPr lang="en-US" dirty="0" smtClean="0"/>
              <a:t>Such as reading a linked list, getting input, or just doing computations where each needs the previous step</a:t>
            </a:r>
          </a:p>
          <a:p>
            <a:r>
              <a:rPr lang="en-US" dirty="0" smtClean="0"/>
              <a:t>We can get a more accurate picture of the run-time by taking these into account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</a:t>
            </a:r>
            <a:r>
              <a:rPr lang="en-US" b="1" dirty="0" smtClean="0">
                <a:cs typeface="Latha" pitchFamily="2"/>
              </a:rPr>
              <a:t>cannot</a:t>
            </a:r>
            <a:r>
              <a:rPr lang="en-US" dirty="0" smtClean="0">
                <a:cs typeface="Latha" pitchFamily="2"/>
              </a:rPr>
              <a:t>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	Makes sense, right? Non-parallelizable + parallelizable = total = 1</a:t>
            </a:r>
          </a:p>
          <a:p>
            <a:pPr>
              <a:buNone/>
            </a:pPr>
            <a:endParaRPr lang="en-US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we get perfect linear speedup </a:t>
            </a:r>
            <a:r>
              <a:rPr lang="en-US" i="1" dirty="0" smtClean="0">
                <a:cs typeface="Latha" pitchFamily="2"/>
              </a:rPr>
              <a:t>on the parallel portion</a:t>
            </a:r>
          </a:p>
          <a:p>
            <a:pPr>
              <a:buNone/>
            </a:pPr>
            <a:r>
              <a:rPr lang="en-US" dirty="0" smtClean="0">
                <a:cs typeface="Latha" pitchFamily="2"/>
              </a:rPr>
              <a:t>	That is, we double the # of processors, and that portion takes halve the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Amdahl’s Law: The overall </a:t>
            </a:r>
            <a:r>
              <a:rPr lang="en-US" b="1" i="1" dirty="0" smtClean="0">
                <a:cs typeface="Latha" pitchFamily="2"/>
              </a:rPr>
              <a:t>speedup</a:t>
            </a:r>
            <a:r>
              <a:rPr lang="en-US" dirty="0" smtClean="0">
                <a:cs typeface="Latha" pitchFamily="2"/>
              </a:rPr>
              <a:t>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is:</a:t>
            </a:r>
          </a:p>
          <a:p>
            <a:pPr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 = 1 / (S + (1-S)/P) 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</a:t>
            </a:r>
            <a:r>
              <a:rPr lang="en-US" b="1" i="1" dirty="0" smtClean="0">
                <a:cs typeface="Latha" pitchFamily="2"/>
              </a:rPr>
              <a:t>parallelism</a:t>
            </a:r>
            <a:r>
              <a:rPr lang="en-US" dirty="0" smtClean="0">
                <a:cs typeface="Latha" pitchFamily="2"/>
              </a:rPr>
              <a:t> (infinite processors) is:</a:t>
            </a:r>
          </a:p>
          <a:p>
            <a:pPr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= 1 / S</a:t>
            </a:r>
            <a:endParaRPr lang="en-US" dirty="0" smtClean="0">
              <a:cs typeface="Lath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sz="1000" dirty="0" smtClean="0"/>
          </a:p>
          <a:p>
            <a:r>
              <a:rPr lang="en-US" dirty="0" smtClean="0"/>
              <a:t>That doesn’t sound too bad at first…</a:t>
            </a:r>
          </a:p>
          <a:p>
            <a:r>
              <a:rPr lang="en-US" dirty="0" smtClean="0"/>
              <a:t>But suppose </a:t>
            </a:r>
            <a:r>
              <a:rPr lang="en-US" dirty="0" smtClean="0"/>
              <a:t>33% of a program is sequential</a:t>
            </a:r>
          </a:p>
          <a:p>
            <a:pPr lvl="1"/>
            <a:r>
              <a:rPr lang="en-US" dirty="0" smtClean="0"/>
              <a:t>Then a billion processors won’t give a speedup over 3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Despite the computing power you throw at a problem, we’re pretty tightly bounded by the sequential code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What portion of the program must be parallelizable to get 100x speedup?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</a:t>
            </a:r>
            <a:r>
              <a:rPr lang="en-US" dirty="0" smtClean="0"/>
              <a:t>entirely </a:t>
            </a:r>
            <a:r>
              <a:rPr lang="en-US" dirty="0" smtClean="0"/>
              <a:t>sequential turn out to be parallelizable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can we parallelize</a:t>
            </a:r>
            <a:r>
              <a:rPr lang="en-US" dirty="0" smtClean="0"/>
              <a:t> </a:t>
            </a:r>
            <a:r>
              <a:rPr lang="en-US" dirty="0" smtClean="0"/>
              <a:t>the following?</a:t>
            </a:r>
          </a:p>
          <a:p>
            <a:pPr lvl="2"/>
            <a:r>
              <a:rPr lang="en-US" dirty="0" smtClean="0"/>
              <a:t>Take an array of numbers, return the ‘running sum’ array: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 a glance, not </a:t>
            </a:r>
            <a:r>
              <a:rPr lang="en-US" dirty="0" smtClean="0"/>
              <a:t>sure; </a:t>
            </a:r>
            <a:r>
              <a:rPr lang="en-US" dirty="0" smtClean="0"/>
              <a:t>we’ll explore this shortly</a:t>
            </a:r>
          </a:p>
          <a:p>
            <a:r>
              <a:rPr lang="en-US" dirty="0" smtClean="0"/>
              <a:t>We can </a:t>
            </a:r>
            <a:r>
              <a:rPr lang="en-US" dirty="0" smtClean="0"/>
              <a:t>also change </a:t>
            </a:r>
            <a:r>
              <a:rPr lang="en-US" dirty="0" smtClean="0"/>
              <a:t>the problem we’re solving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richer environments and more beautiful (terrible?) monsters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09600" y="3429000"/>
            <a:ext cx="8153400" cy="762000"/>
            <a:chOff x="187404" y="3352800"/>
            <a:chExt cx="8575596" cy="933510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33528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7404" y="38862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478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2766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910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342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848600" y="3352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478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3622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2766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910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054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198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848600" y="38862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352800"/>
            <a:ext cx="77724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Implies 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We looked at summing an array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 exponential speed-up in theory</a:t>
            </a:r>
          </a:p>
          <a:p>
            <a:pPr lvl="1"/>
            <a:r>
              <a:rPr lang="en-US" dirty="0" smtClean="0"/>
              <a:t>Not bad; that’s 4 billion versus 32 (without constants, and in theory)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914400" y="3124200"/>
            <a:ext cx="7315200" cy="2305113"/>
            <a:chOff x="914400" y="28002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30669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30669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38362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38217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37409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37264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38479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47052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47052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47052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Parallel Sum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We can tweak the ‘parallel sum’ algorithm to do all kinds of things; just specify 2 parts (usually)</a:t>
            </a:r>
          </a:p>
          <a:p>
            <a:pPr lvl="1"/>
            <a:r>
              <a:rPr lang="en-US" dirty="0" smtClean="0"/>
              <a:t>Describe how to compute the result at the ‘cut-off’ (Sum: Iterate through sequentially and add them up)</a:t>
            </a:r>
          </a:p>
          <a:p>
            <a:pPr lvl="1"/>
            <a:r>
              <a:rPr lang="en-US" dirty="0" smtClean="0"/>
              <a:t>Describe how to merge results (Sum: Just add ‘left’ and ‘right’ results)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14400" y="3657600"/>
            <a:ext cx="7315200" cy="2305113"/>
            <a:chOff x="914400" y="28002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30669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30669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38362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38217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37409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37264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38479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47052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47052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47052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Parallelization (for some algorithms)</a:t>
            </a:r>
          </a:p>
          <a:p>
            <a:pPr lvl="1"/>
            <a:r>
              <a:rPr lang="en-US" dirty="0" smtClean="0"/>
              <a:t>Describe how to compute result at the ‘cut-off’</a:t>
            </a:r>
          </a:p>
          <a:p>
            <a:pPr lvl="1"/>
            <a:r>
              <a:rPr lang="en-US" dirty="0" smtClean="0"/>
              <a:t>Describe how to merge results</a:t>
            </a:r>
          </a:p>
          <a:p>
            <a:r>
              <a:rPr lang="en-US" dirty="0" smtClean="0"/>
              <a:t>How would we do the following (assuming data is given as an array)?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Maximum or minimum element</a:t>
            </a:r>
            <a:endParaRPr lang="en-US" sz="7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Is there an element satisfying some property (e.g., is there a 17)?</a:t>
            </a:r>
            <a:endParaRPr lang="en-US" sz="7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Left-most element satisfying some property (e.g., first 17)</a:t>
            </a:r>
            <a:endParaRPr lang="en-US" sz="7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Smallest rectangle encompassing a number of points (proj3)</a:t>
            </a:r>
            <a:endParaRPr lang="en-US" sz="7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Counts; for example, number of strings that start with a vowel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Are these elements in sorted order?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0" y="228600"/>
            <a:ext cx="3657600" cy="1238313"/>
            <a:chOff x="914400" y="28002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30669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30669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38362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38217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37409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37264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38479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47052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47052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47052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class of computations are called reductions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‘reduce’ a large array of data to a single item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Note: Recursive results don’t have to be single numbers or strings.  They can be arrays or objects with multiple fields.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Example: Histogram of test results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While many can be parallelized due to nice properties like </a:t>
            </a:r>
            <a:r>
              <a:rPr lang="en-US" dirty="0" err="1" smtClean="0"/>
              <a:t>associativity</a:t>
            </a:r>
            <a:r>
              <a:rPr lang="en-US" dirty="0" smtClean="0"/>
              <a:t> of addition, some things are inherently sequential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Ex: if we process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may depend entirely on the result of processing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easier: Data Parallel (Maps)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While reductions are a simple pattern of parallel programming, </a:t>
            </a:r>
            <a:r>
              <a:rPr lang="en-US" dirty="0" smtClean="0">
                <a:solidFill>
                  <a:schemeClr val="accent2"/>
                </a:solidFill>
              </a:rPr>
              <a:t>maps</a:t>
            </a:r>
            <a:r>
              <a:rPr lang="en-US" dirty="0" smtClean="0"/>
              <a:t> are even simpler</a:t>
            </a:r>
          </a:p>
          <a:p>
            <a:pPr lvl="1"/>
            <a:r>
              <a:rPr lang="en-US" dirty="0" smtClean="0"/>
              <a:t>Operate on set of elements to produce a new set of elements (no combining results); generally of the same length</a:t>
            </a:r>
          </a:p>
          <a:p>
            <a:endParaRPr lang="en-US" sz="1000" dirty="0" smtClean="0"/>
          </a:p>
          <a:p>
            <a:r>
              <a:rPr lang="en-US" dirty="0" smtClean="0"/>
              <a:t>Ex: Map each string in an array of strings to another array containing its length</a:t>
            </a:r>
          </a:p>
          <a:p>
            <a:pPr lvl="1"/>
            <a:r>
              <a:rPr lang="en-US" dirty="0" smtClean="0"/>
              <a:t>{“</a:t>
            </a:r>
            <a:r>
              <a:rPr lang="en-US" dirty="0" err="1" smtClean="0"/>
              <a:t>abc”,”bc”,”a</a:t>
            </a:r>
            <a:r>
              <a:rPr lang="en-US" dirty="0" smtClean="0"/>
              <a:t>”} maps to {3,2,1}</a:t>
            </a:r>
          </a:p>
          <a:p>
            <a:r>
              <a:rPr lang="en-US" dirty="0" smtClean="0"/>
              <a:t>Ex: Add two Vectors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4038600"/>
            <a:ext cx="6477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noProof="0" dirty="0" err="1" smtClean="0">
                <a:latin typeface="Courier New" pitchFamily="49" charset="0"/>
              </a:rPr>
              <a:t>arr.length</a:t>
            </a:r>
            <a:r>
              <a:rPr lang="en-US" sz="2000" kern="0" noProof="0" dirty="0" smtClean="0">
                <a:latin typeface="Courier New" pitchFamily="49" charset="0"/>
              </a:rPr>
              <a:t>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Maps in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010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</a:t>
            </a:r>
            <a:r>
              <a:rPr lang="en-US" dirty="0" err="1" smtClean="0"/>
              <a:t>vs</a:t>
            </a:r>
            <a:r>
              <a:rPr lang="en-US" dirty="0" smtClean="0"/>
              <a:t> reduce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our examples:</a:t>
            </a:r>
          </a:p>
          <a:p>
            <a:r>
              <a:rPr lang="en-US" dirty="0" smtClean="0"/>
              <a:t>Reduce:</a:t>
            </a:r>
          </a:p>
          <a:p>
            <a:pPr lvl="1"/>
            <a:r>
              <a:rPr lang="en-US" dirty="0" smtClean="0"/>
              <a:t>Parallel-sum extended </a:t>
            </a:r>
            <a:r>
              <a:rPr lang="en-US" dirty="0" err="1" smtClean="0"/>
              <a:t>RecursiveTask</a:t>
            </a:r>
            <a:endParaRPr lang="en-US" dirty="0" smtClean="0"/>
          </a:p>
          <a:p>
            <a:pPr lvl="1"/>
            <a:r>
              <a:rPr lang="en-US" dirty="0" smtClean="0"/>
              <a:t>Result was returned from compute()</a:t>
            </a:r>
          </a:p>
          <a:p>
            <a:r>
              <a:rPr lang="en-US" dirty="0" smtClean="0"/>
              <a:t>Map:</a:t>
            </a:r>
          </a:p>
          <a:p>
            <a:pPr lvl="1"/>
            <a:r>
              <a:rPr lang="en-US" dirty="0" smtClean="0"/>
              <a:t>Class extended was </a:t>
            </a:r>
            <a:r>
              <a:rPr lang="en-US" dirty="0" err="1" smtClean="0"/>
              <a:t>RecursiveAction</a:t>
            </a:r>
            <a:endParaRPr lang="en-US" dirty="0" smtClean="0"/>
          </a:p>
          <a:p>
            <a:pPr lvl="1"/>
            <a:r>
              <a:rPr lang="en-US" dirty="0" smtClean="0"/>
              <a:t>Nothing returned from compute()</a:t>
            </a:r>
          </a:p>
          <a:p>
            <a:pPr lvl="1"/>
            <a:r>
              <a:rPr lang="en-US" dirty="0" smtClean="0"/>
              <a:t>In the above code, the ‘answer’ array was passed in as a parameter</a:t>
            </a:r>
          </a:p>
          <a:p>
            <a:r>
              <a:rPr lang="en-US" dirty="0" smtClean="0"/>
              <a:t>Doesn’t </a:t>
            </a:r>
            <a:r>
              <a:rPr lang="en-US" i="1" dirty="0" smtClean="0"/>
              <a:t>have</a:t>
            </a:r>
            <a:r>
              <a:rPr lang="en-US" dirty="0" smtClean="0"/>
              <a:t> to be this way</a:t>
            </a:r>
          </a:p>
          <a:p>
            <a:pPr lvl="1"/>
            <a:r>
              <a:rPr lang="en-US" dirty="0" smtClean="0"/>
              <a:t>Map can use </a:t>
            </a:r>
            <a:r>
              <a:rPr lang="en-US" dirty="0" err="1" smtClean="0"/>
              <a:t>RecursiveTask</a:t>
            </a:r>
            <a:r>
              <a:rPr lang="en-US" dirty="0" smtClean="0"/>
              <a:t> to, say, return an array</a:t>
            </a:r>
          </a:p>
          <a:p>
            <a:pPr lvl="1"/>
            <a:r>
              <a:rPr lang="en-US" dirty="0" smtClean="0"/>
              <a:t>Reduce could use </a:t>
            </a:r>
            <a:r>
              <a:rPr lang="en-US" dirty="0" err="1" smtClean="0"/>
              <a:t>RecursiveAction</a:t>
            </a:r>
            <a:r>
              <a:rPr lang="en-US" dirty="0" smtClean="0"/>
              <a:t>; depending on what you’re passing back via </a:t>
            </a:r>
            <a:r>
              <a:rPr lang="en-US" dirty="0" err="1" smtClean="0"/>
              <a:t>RecursiveTask</a:t>
            </a:r>
            <a:r>
              <a:rPr lang="en-US" dirty="0" smtClean="0"/>
              <a:t>, could store it as a class variable and access it via ‘left’ or ‘right’ when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37299</TotalTime>
  <Words>2180</Words>
  <Application>Microsoft Office PowerPoint</Application>
  <PresentationFormat>On-screen Show (4:3)</PresentationFormat>
  <Paragraphs>429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Origin</vt:lpstr>
      <vt:lpstr>CSE332: Data Abstractions  Lecture 20: Analysis of Fork-Join Parallel Programs</vt:lpstr>
      <vt:lpstr>Where are we</vt:lpstr>
      <vt:lpstr>We looked at summing an array</vt:lpstr>
      <vt:lpstr>Extending Parallel Sum</vt:lpstr>
      <vt:lpstr>Examples</vt:lpstr>
      <vt:lpstr>Reductions</vt:lpstr>
      <vt:lpstr>Even easier: Data Parallel (Maps)</vt:lpstr>
      <vt:lpstr>Example of Maps in ForkJoin Framework</vt:lpstr>
      <vt:lpstr>Map vs reduce</vt:lpstr>
      <vt:lpstr>Digression on maps and reduces</vt:lpstr>
      <vt:lpstr>Works on Trees as well as Arrays</vt:lpstr>
      <vt:lpstr>Linked lists</vt:lpstr>
      <vt:lpstr>Analyzing algorithms</vt:lpstr>
      <vt:lpstr>Work and Span</vt:lpstr>
      <vt:lpstr>The DAG</vt:lpstr>
      <vt:lpstr>Our simple examples</vt:lpstr>
      <vt:lpstr>More interesting DAGs?</vt:lpstr>
      <vt:lpstr>Connecting to performance</vt:lpstr>
      <vt:lpstr>Definitions</vt:lpstr>
      <vt:lpstr>Division of responsibility</vt:lpstr>
      <vt:lpstr>What that means (mostly good news)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1469</cp:revision>
  <dcterms:created xsi:type="dcterms:W3CDTF">2009-03-13T20:43:19Z</dcterms:created>
  <dcterms:modified xsi:type="dcterms:W3CDTF">2010-08-04T17:37:41Z</dcterms:modified>
</cp:coreProperties>
</file>