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259" r:id="rId3"/>
    <p:sldId id="260" r:id="rId4"/>
    <p:sldId id="281" r:id="rId5"/>
    <p:sldId id="282" r:id="rId6"/>
    <p:sldId id="261" r:id="rId7"/>
    <p:sldId id="262" r:id="rId8"/>
    <p:sldId id="263" r:id="rId9"/>
    <p:sldId id="268" r:id="rId10"/>
    <p:sldId id="270" r:id="rId11"/>
    <p:sldId id="267" r:id="rId12"/>
    <p:sldId id="271" r:id="rId13"/>
    <p:sldId id="272" r:id="rId14"/>
    <p:sldId id="274" r:id="rId15"/>
    <p:sldId id="276" r:id="rId16"/>
    <p:sldId id="277" r:id="rId17"/>
    <p:sldId id="278" r:id="rId18"/>
    <p:sldId id="283" r:id="rId19"/>
    <p:sldId id="280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3622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2: Math Review;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8868" y="1676400"/>
            <a:ext cx="7290732" cy="439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logarithms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log(A*B) = log A + log B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log(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 k log 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log(A/B) = log A – log B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 x) </a:t>
            </a:r>
            <a:r>
              <a:rPr lang="en-US" dirty="0" smtClean="0">
                <a:cs typeface="Courier New" pitchFamily="49" charset="0"/>
              </a:rPr>
              <a:t>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Grows as slowly as 2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  grows fast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Ex: 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(log x)(log x)</a:t>
            </a:r>
            <a:r>
              <a:rPr lang="en-US" dirty="0" smtClean="0">
                <a:cs typeface="Courier New" pitchFamily="49" charset="0"/>
              </a:rPr>
              <a:t> 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greater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x</a:t>
            </a:r>
            <a:r>
              <a:rPr lang="en-US" dirty="0" smtClean="0">
                <a:cs typeface="Courier New" pitchFamily="49" charset="0"/>
              </a:rPr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3429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y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6399" y="3962400"/>
          <a:ext cx="7010401" cy="573578"/>
        </p:xfrm>
        <a:graphic>
          <a:graphicData uri="http://schemas.openxmlformats.org/presentationml/2006/ole">
            <p:oleObj spid="_x0000_s4098" name="Equation" r:id="rId4" imgW="2793960" imgH="2286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371600" y="2514600"/>
          <a:ext cx="1147763" cy="573088"/>
        </p:xfrm>
        <a:graphic>
          <a:graphicData uri="http://schemas.openxmlformats.org/presentationml/2006/ole">
            <p:oleObj spid="_x0000_s4099" name="Equation" r:id="rId5" imgW="4572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base doesn’t matter (much)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“Any base </a:t>
            </a:r>
            <a:r>
              <a:rPr lang="en-US" i="1" dirty="0" smtClean="0"/>
              <a:t>B</a:t>
            </a:r>
            <a:r>
              <a:rPr lang="en-US" dirty="0" smtClean="0"/>
              <a:t> log is equivalent to base 2 log within a constant factor”</a:t>
            </a:r>
          </a:p>
          <a:p>
            <a:pPr lvl="1"/>
            <a:r>
              <a:rPr lang="en-US" dirty="0" smtClean="0"/>
              <a:t>And we are about to stop worrying about constant factors!</a:t>
            </a:r>
          </a:p>
          <a:p>
            <a:pPr lvl="1"/>
            <a:r>
              <a:rPr lang="en-US" dirty="0" smtClean="0"/>
              <a:t>In particular,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3.22 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general, we can convert log bases via a constant multiplier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Say, to convert from base B to base A: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 /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B)</a:t>
            </a:r>
            <a:endParaRPr lang="en-US" b="1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As the “size” of an algorithm’s input grows</a:t>
            </a:r>
          </a:p>
          <a:p>
            <a:pPr>
              <a:buNone/>
            </a:pPr>
            <a:r>
              <a:rPr lang="en-US" dirty="0" smtClean="0"/>
              <a:t> (length of array to sort, size of queue to search, etc.):</a:t>
            </a:r>
          </a:p>
          <a:p>
            <a:pPr lvl="1"/>
            <a:r>
              <a:rPr lang="en-US" dirty="0" smtClean="0"/>
              <a:t>How much longer does the algorithm take (time)</a:t>
            </a:r>
          </a:p>
          <a:p>
            <a:pPr lvl="1"/>
            <a:r>
              <a:rPr lang="en-US" dirty="0" smtClean="0"/>
              <a:t>How much more memory does the algorithm need (space)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We are generally concerned about approximate runtimes</a:t>
            </a:r>
          </a:p>
          <a:p>
            <a:pPr lvl="1"/>
            <a:r>
              <a:rPr lang="en-US" dirty="0" smtClean="0"/>
              <a:t>Whether T(n)=3n+2 or T(n)=n/4+8, we say it runs in linear time</a:t>
            </a:r>
          </a:p>
          <a:p>
            <a:pPr lvl="1"/>
            <a:r>
              <a:rPr lang="en-US" dirty="0" smtClean="0"/>
              <a:t>Common categories:</a:t>
            </a:r>
          </a:p>
          <a:p>
            <a:pPr lvl="2"/>
            <a:r>
              <a:rPr lang="en-US" dirty="0" smtClean="0"/>
              <a:t>Constant: T(n)=1</a:t>
            </a:r>
          </a:p>
          <a:p>
            <a:pPr lvl="2"/>
            <a:r>
              <a:rPr lang="en-US" dirty="0" smtClean="0"/>
              <a:t>Linear: T(n)=n</a:t>
            </a:r>
          </a:p>
          <a:p>
            <a:pPr lvl="2"/>
            <a:r>
              <a:rPr lang="en-US" dirty="0" smtClean="0"/>
              <a:t>Logarithmic: T(n)=</a:t>
            </a:r>
            <a:r>
              <a:rPr lang="en-US" dirty="0" err="1" smtClean="0"/>
              <a:t>logn</a:t>
            </a:r>
            <a:endParaRPr lang="en-US" dirty="0" smtClean="0"/>
          </a:p>
          <a:p>
            <a:pPr lvl="2"/>
            <a:r>
              <a:rPr lang="en-US" dirty="0" smtClean="0"/>
              <a:t>Exponential: T(n)=2</a:t>
            </a:r>
            <a:r>
              <a:rPr lang="en-US" baseline="30000" dirty="0" smtClean="0"/>
              <a:t>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>
                <a:solidFill>
                  <a:schemeClr val="bg2">
                    <a:lumMod val="90000"/>
                  </a:schemeClr>
                </a:solidFill>
              </a:rPr>
              <a:t>First, what </a:t>
            </a:r>
            <a:r>
              <a:rPr lang="en-US" sz="1800" dirty="0" smtClean="0">
                <a:solidFill>
                  <a:schemeClr val="bg2">
                    <a:lumMod val="90000"/>
                  </a:schemeClr>
                </a:solidFill>
              </a:rPr>
              <a:t>does this </a:t>
            </a:r>
            <a:r>
              <a:rPr lang="en-US" sz="1800" dirty="0" err="1" smtClean="0">
                <a:solidFill>
                  <a:schemeClr val="bg2">
                    <a:lumMod val="90000"/>
                  </a:schemeClr>
                </a:solidFill>
              </a:rPr>
              <a:t>pseudocode</a:t>
            </a:r>
            <a:r>
              <a:rPr lang="en-US" sz="1800" dirty="0" smtClean="0">
                <a:solidFill>
                  <a:schemeClr val="bg2">
                    <a:lumMod val="90000"/>
                  </a:schemeClr>
                </a:solidFill>
              </a:rPr>
              <a:t> return?</a:t>
            </a:r>
          </a:p>
          <a:p>
            <a:pPr>
              <a:lnSpc>
                <a:spcPts val="15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return x;</a:t>
            </a:r>
            <a:endParaRPr lang="en-US" sz="1800" dirty="0" smtClean="0"/>
          </a:p>
          <a:p>
            <a:r>
              <a:rPr lang="en-US" sz="1800" dirty="0" smtClean="0"/>
              <a:t>For any n ≥ 0, it returns 3n(n+1)/2</a:t>
            </a:r>
          </a:p>
          <a:p>
            <a:r>
              <a:rPr lang="en-US" sz="1800" dirty="0" smtClean="0"/>
              <a:t>Proof: By induction on </a:t>
            </a:r>
            <a:r>
              <a:rPr lang="en-US" sz="1800" i="1" dirty="0" smtClean="0"/>
              <a:t>n</a:t>
            </a:r>
          </a:p>
          <a:p>
            <a:pPr lvl="1"/>
            <a:r>
              <a:rPr lang="en-US" sz="1800" i="1" dirty="0" smtClean="0"/>
              <a:t>P(n)</a:t>
            </a:r>
            <a:r>
              <a:rPr lang="en-US" sz="1800" dirty="0" smtClean="0"/>
              <a:t> = after outer for-loop executes </a:t>
            </a:r>
            <a:r>
              <a:rPr lang="en-US" sz="1800" i="1" dirty="0" smtClean="0"/>
              <a:t>n</a:t>
            </a:r>
            <a:r>
              <a:rPr lang="en-US" sz="1800" dirty="0" smtClean="0"/>
              <a:t> times,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dirty="0" smtClean="0"/>
              <a:t> holds   	 	 3n(n+1)/2</a:t>
            </a:r>
          </a:p>
          <a:p>
            <a:pPr lvl="1"/>
            <a:r>
              <a:rPr lang="en-US" sz="1800" dirty="0" smtClean="0"/>
              <a:t>Base: n=0, returns 0</a:t>
            </a:r>
          </a:p>
          <a:p>
            <a:pPr lvl="1"/>
            <a:r>
              <a:rPr lang="en-US" sz="1800" dirty="0" smtClean="0"/>
              <a:t>Inductive case:</a:t>
            </a:r>
          </a:p>
          <a:p>
            <a:pPr lvl="2"/>
            <a:r>
              <a:rPr lang="en-US" sz="1800" dirty="0" smtClean="0"/>
              <a:t>Inductive hypothesis: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dirty="0" smtClean="0"/>
              <a:t> holds 3k(k+1)/2 after </a:t>
            </a:r>
            <a:r>
              <a:rPr lang="en-US" sz="1800" i="1" dirty="0" smtClean="0"/>
              <a:t>k</a:t>
            </a:r>
            <a:r>
              <a:rPr lang="en-US" sz="1800" dirty="0" smtClean="0"/>
              <a:t> iterations.</a:t>
            </a:r>
          </a:p>
          <a:p>
            <a:pPr lvl="1"/>
            <a:r>
              <a:rPr lang="en-US" sz="1800" dirty="0" smtClean="0"/>
              <a:t>Next iteration adds 3(k+1), for total of \</a:t>
            </a:r>
          </a:p>
          <a:p>
            <a:pPr lvl="1">
              <a:buNone/>
            </a:pPr>
            <a:r>
              <a:rPr lang="en-US" sz="1800" dirty="0" smtClean="0"/>
              <a:t>	3k(k+1)/2 + 3(k+1)= </a:t>
            </a:r>
          </a:p>
          <a:p>
            <a:pPr lvl="1">
              <a:buNone/>
            </a:pPr>
            <a:r>
              <a:rPr lang="en-US" sz="1800" dirty="0" smtClean="0"/>
              <a:t>	(3k(k+1) + 6(k+1))/2 = </a:t>
            </a:r>
          </a:p>
          <a:p>
            <a:pPr lvl="1">
              <a:buNone/>
            </a:pPr>
            <a:r>
              <a:rPr lang="en-US" sz="1800" dirty="0" smtClean="0"/>
              <a:t>	(k+1)(3k+6)/2 = </a:t>
            </a:r>
          </a:p>
          <a:p>
            <a:pPr lvl="1">
              <a:buNone/>
            </a:pPr>
            <a:r>
              <a:rPr lang="en-US" sz="1800" dirty="0" smtClean="0"/>
              <a:t>	3(k+1)(k+2)/2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How long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  <a:endParaRPr lang="en-US" sz="1000" dirty="0" smtClean="0"/>
          </a:p>
          <a:p>
            <a:r>
              <a:rPr lang="en-US" dirty="0" smtClean="0"/>
              <a:t>Find running time in terms of n, for any n ≥ 0</a:t>
            </a:r>
          </a:p>
          <a:p>
            <a:pPr lvl="1"/>
            <a:r>
              <a:rPr lang="en-US" dirty="0" smtClean="0"/>
              <a:t>Assignments, additions, returns take “1 unit time”</a:t>
            </a:r>
          </a:p>
          <a:p>
            <a:pPr lvl="2"/>
            <a:r>
              <a:rPr lang="en-US" dirty="0" smtClean="0"/>
              <a:t>Constant time</a:t>
            </a:r>
          </a:p>
          <a:p>
            <a:pPr lvl="1"/>
            <a:r>
              <a:rPr lang="en-US" dirty="0" smtClean="0"/>
              <a:t>Loops take the sum of the time for their iterations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So: 2 + 2*(number of times inner loop runs)</a:t>
            </a:r>
          </a:p>
          <a:p>
            <a:pPr lvl="1"/>
            <a:r>
              <a:rPr lang="en-US" dirty="0" smtClean="0"/>
              <a:t>And how many times is that…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How long does this </a:t>
            </a:r>
            <a:r>
              <a:rPr lang="en-US" dirty="0" err="1" smtClean="0">
                <a:solidFill>
                  <a:schemeClr val="accent2"/>
                </a:solidFill>
              </a:rPr>
              <a:t>pseudocode</a:t>
            </a:r>
            <a:r>
              <a:rPr lang="en-US" dirty="0" smtClean="0">
                <a:solidFill>
                  <a:schemeClr val="accent2"/>
                </a:solidFill>
              </a:rPr>
              <a:t> run?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x := 0;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x := x + 3;</a:t>
            </a:r>
          </a:p>
          <a:p>
            <a:pPr>
              <a:lnSpc>
                <a:spcPts val="15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x;</a:t>
            </a:r>
            <a:endParaRPr lang="en-US" sz="1000" dirty="0" smtClean="0"/>
          </a:p>
          <a:p>
            <a:r>
              <a:rPr lang="en-US" dirty="0" smtClean="0"/>
              <a:t>n=1 -&gt; 1 time; n=2 -&gt; 3 times; n=3 -&gt; 6 times</a:t>
            </a:r>
          </a:p>
          <a:p>
            <a:r>
              <a:rPr lang="en-US" dirty="0" smtClean="0"/>
              <a:t>The total number of loop iterations is n*(n+1)/2</a:t>
            </a:r>
          </a:p>
          <a:p>
            <a:pPr lvl="1"/>
            <a:r>
              <a:rPr lang="en-US" dirty="0" smtClean="0"/>
              <a:t>You’ll get to prove it in the homework</a:t>
            </a:r>
            <a:endParaRPr lang="en-US" dirty="0" smtClean="0"/>
          </a:p>
          <a:p>
            <a:pPr lvl="1"/>
            <a:r>
              <a:rPr lang="en-US" dirty="0" smtClean="0"/>
              <a:t>This is </a:t>
            </a:r>
            <a:r>
              <a:rPr lang="en-US" i="1" dirty="0" smtClean="0"/>
              <a:t>proportional to</a:t>
            </a:r>
            <a:r>
              <a:rPr lang="en-US" dirty="0" smtClean="0"/>
              <a:t> n</a:t>
            </a:r>
            <a:r>
              <a:rPr lang="en-US" baseline="30000" dirty="0" smtClean="0"/>
              <a:t>2</a:t>
            </a:r>
            <a:r>
              <a:rPr lang="en-US" dirty="0" smtClean="0"/>
              <a:t> , and we say </a:t>
            </a:r>
            <a:r>
              <a:rPr lang="en-US" i="1" dirty="0" smtClean="0"/>
              <a:t>O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 smtClean="0"/>
              <a:t>), “big-Oh of”</a:t>
            </a:r>
            <a:endParaRPr lang="en-US" baseline="30000" dirty="0" smtClean="0"/>
          </a:p>
          <a:p>
            <a:pPr lvl="2"/>
            <a:r>
              <a:rPr lang="en-US" dirty="0" smtClean="0"/>
              <a:t>For large enough n, the n and constant terms are irrelevant, as are the first assignment and return</a:t>
            </a:r>
          </a:p>
          <a:p>
            <a:pPr lvl="2"/>
            <a:r>
              <a:rPr lang="en-US" dirty="0" smtClean="0"/>
              <a:t>See plot… n*(n+1)/2 vs. just 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Lower-order terms don’t matter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dirty="0" smtClean="0"/>
              <a:t>n*(n+1)/2 vs. just 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09799"/>
            <a:ext cx="6019800" cy="362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Oh (also written Big-O)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Big Oh is used </a:t>
            </a:r>
            <a:r>
              <a:rPr lang="en-US" dirty="0" smtClean="0"/>
              <a:t>for comparing asymptotic behavior of </a:t>
            </a:r>
            <a:r>
              <a:rPr lang="en-US" dirty="0" smtClean="0"/>
              <a:t>functions; which is ‘faster’?</a:t>
            </a:r>
            <a:endParaRPr lang="en-US" dirty="0" smtClean="0"/>
          </a:p>
          <a:p>
            <a:r>
              <a:rPr lang="en-US" dirty="0" smtClean="0"/>
              <a:t>We’ll get into the definition later, but for now:</a:t>
            </a:r>
          </a:p>
          <a:p>
            <a:pPr lvl="1"/>
            <a:r>
              <a:rPr lang="en-US" dirty="0" smtClean="0"/>
              <a:t>‘f(n) is O(g(n))’ roughly means</a:t>
            </a:r>
          </a:p>
          <a:p>
            <a:pPr lvl="2"/>
            <a:r>
              <a:rPr lang="en-US" dirty="0" smtClean="0"/>
              <a:t>The function f(n</a:t>
            </a:r>
            <a:r>
              <a:rPr lang="en-US" dirty="0" smtClean="0"/>
              <a:t>) </a:t>
            </a:r>
            <a:r>
              <a:rPr lang="en-US" dirty="0" smtClean="0"/>
              <a:t>is at least as small as </a:t>
            </a:r>
            <a:r>
              <a:rPr lang="en-US" dirty="0" smtClean="0"/>
              <a:t>g(n) as </a:t>
            </a:r>
            <a:r>
              <a:rPr lang="en-US" dirty="0" smtClean="0"/>
              <a:t>they </a:t>
            </a:r>
            <a:r>
              <a:rPr lang="en-US" dirty="0" smtClean="0"/>
              <a:t>go toward </a:t>
            </a:r>
            <a:r>
              <a:rPr lang="en-US" dirty="0" smtClean="0"/>
              <a:t>infinity</a:t>
            </a:r>
          </a:p>
          <a:p>
            <a:pPr lvl="2"/>
            <a:r>
              <a:rPr lang="en-US" dirty="0" smtClean="0"/>
              <a:t>Think of it as ≤</a:t>
            </a:r>
            <a:endParaRPr lang="en-US" dirty="0" smtClean="0"/>
          </a:p>
          <a:p>
            <a:pPr lvl="1"/>
            <a:r>
              <a:rPr lang="en-US" dirty="0" smtClean="0"/>
              <a:t>BUT: Big Oh ignores constant factors</a:t>
            </a:r>
          </a:p>
          <a:p>
            <a:pPr lvl="2"/>
            <a:r>
              <a:rPr lang="en-US" dirty="0" smtClean="0"/>
              <a:t>n+10 is O(n); we drop out the ‘+10’</a:t>
            </a:r>
          </a:p>
          <a:p>
            <a:pPr lvl="2"/>
            <a:r>
              <a:rPr lang="en-US" dirty="0" smtClean="0"/>
              <a:t>5n is O(n); we drop out the ‘x5’</a:t>
            </a:r>
          </a:p>
          <a:p>
            <a:pPr lvl="2"/>
            <a:r>
              <a:rPr lang="en-US" dirty="0" smtClean="0"/>
              <a:t>The following </a:t>
            </a:r>
            <a:r>
              <a:rPr lang="en-US" smtClean="0"/>
              <a:t>is </a:t>
            </a:r>
            <a:r>
              <a:rPr lang="en-US" smtClean="0"/>
              <a:t>NOT </a:t>
            </a:r>
            <a:r>
              <a:rPr lang="en-US" dirty="0" smtClean="0"/>
              <a:t>true though: n</a:t>
            </a:r>
            <a:r>
              <a:rPr lang="en-US" baseline="30000" dirty="0" smtClean="0"/>
              <a:t>2</a:t>
            </a:r>
            <a:r>
              <a:rPr lang="en-US" dirty="0" smtClean="0"/>
              <a:t> is O(n)</a:t>
            </a:r>
          </a:p>
          <a:p>
            <a:pPr lvl="1"/>
            <a:r>
              <a:rPr lang="en-US" dirty="0" smtClean="0"/>
              <a:t>Note that ‘f(n) is O(g(n))’ gives an upper bound for f(n)</a:t>
            </a:r>
          </a:p>
          <a:p>
            <a:pPr lvl="2"/>
            <a:r>
              <a:rPr lang="en-US" dirty="0" smtClean="0"/>
              <a:t>n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5 is 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Oh: Common Categories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/>
              <a:t>From fastest to slowest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Usage note: “exponential” does not mean “grows really fast”, it means “grows at rate proportional to 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&gt;1”</a:t>
            </a:r>
          </a:p>
          <a:p>
            <a:pPr lvl="1"/>
            <a:r>
              <a:rPr lang="en-US" dirty="0" smtClean="0"/>
              <a:t>A savings account accrues interest exponentially (</a:t>
            </a:r>
            <a:r>
              <a:rPr lang="en-US" i="1" dirty="0" smtClean="0"/>
              <a:t>k</a:t>
            </a:r>
            <a:r>
              <a:rPr lang="en-US" dirty="0" smtClean="0"/>
              <a:t>=1.01?)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via mathematical induction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0772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smtClean="0"/>
              <a:t>P(n)</a:t>
            </a:r>
            <a:r>
              <a:rPr lang="en-US" dirty="0" smtClean="0"/>
              <a:t> is some rule involving 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sz="2400" dirty="0" smtClean="0"/>
              <a:t>≥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/2 + 1, for all n</a:t>
            </a:r>
            <a:r>
              <a:rPr lang="en-US" sz="2000" dirty="0" smtClean="0"/>
              <a:t> ≥2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To prove </a:t>
            </a:r>
            <a:r>
              <a:rPr lang="en-US" i="1" dirty="0" smtClean="0"/>
              <a:t>P(n)</a:t>
            </a:r>
            <a:r>
              <a:rPr lang="en-US" dirty="0" smtClean="0"/>
              <a:t> for all integers </a:t>
            </a:r>
            <a:r>
              <a:rPr lang="en-US" i="1" dirty="0" smtClean="0"/>
              <a:t>n</a:t>
            </a:r>
            <a:r>
              <a:rPr lang="en-US" dirty="0" smtClean="0"/>
              <a:t> ≥ </a:t>
            </a:r>
            <a:r>
              <a:rPr lang="en-US" i="1" dirty="0" smtClean="0"/>
              <a:t>c</a:t>
            </a:r>
            <a:r>
              <a:rPr lang="en-US" dirty="0" smtClean="0"/>
              <a:t>, it suffices to prove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P(c)</a:t>
            </a:r>
            <a:r>
              <a:rPr lang="en-US" dirty="0" smtClean="0"/>
              <a:t> – called the “basis” or “base case”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P(k)</a:t>
            </a:r>
            <a:r>
              <a:rPr lang="en-US" dirty="0" smtClean="0"/>
              <a:t> then </a:t>
            </a:r>
            <a:r>
              <a:rPr lang="en-US" i="1" dirty="0" smtClean="0"/>
              <a:t>P(k+1)</a:t>
            </a:r>
            <a:r>
              <a:rPr lang="en-US" dirty="0" smtClean="0"/>
              <a:t> – called the “induction step” or “inductive case”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Why we will care: </a:t>
            </a:r>
          </a:p>
          <a:p>
            <a:pPr marL="457200" indent="-457200">
              <a:buNone/>
            </a:pPr>
            <a:r>
              <a:rPr lang="en-US" dirty="0" smtClean="0"/>
              <a:t>	To show an algorithm is correct or has a certain running time </a:t>
            </a:r>
            <a:r>
              <a:rPr lang="en-US" i="1" dirty="0" smtClean="0"/>
              <a:t>no matter how big a data structure or input value is</a:t>
            </a:r>
          </a:p>
          <a:p>
            <a:pPr marL="457200" indent="-457200">
              <a:buNone/>
            </a:pPr>
            <a:r>
              <a:rPr lang="en-US" i="1" dirty="0" smtClean="0"/>
              <a:t>	</a:t>
            </a:r>
            <a:r>
              <a:rPr lang="en-US" dirty="0" smtClean="0"/>
              <a:t>(Our “</a:t>
            </a:r>
            <a:r>
              <a:rPr lang="en-US" i="1" dirty="0" smtClean="0"/>
              <a:t>n</a:t>
            </a:r>
            <a:r>
              <a:rPr lang="en-US" dirty="0" smtClean="0"/>
              <a:t>” will be the data structure or input size.)</a:t>
            </a:r>
            <a:endParaRPr lang="en-US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P(n)</a:t>
            </a:r>
            <a:r>
              <a:rPr lang="en-US" dirty="0" smtClean="0"/>
              <a:t> = “the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 (starting at    ) is the next power of 2 minus 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1=2-1</a:t>
            </a:r>
          </a:p>
          <a:p>
            <a:pPr>
              <a:buNone/>
            </a:pPr>
            <a:r>
              <a:rPr lang="en-US" dirty="0" smtClean="0"/>
              <a:t>1+2=4-1</a:t>
            </a:r>
          </a:p>
          <a:p>
            <a:pPr>
              <a:buNone/>
            </a:pPr>
            <a:r>
              <a:rPr lang="en-US" dirty="0" smtClean="0"/>
              <a:t>1+2+4=8-1</a:t>
            </a:r>
          </a:p>
          <a:p>
            <a:pPr>
              <a:buNone/>
            </a:pPr>
            <a:r>
              <a:rPr lang="en-US" dirty="0" smtClean="0"/>
              <a:t>So far so good…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620000" y="1219200"/>
          <a:ext cx="317500" cy="476249"/>
        </p:xfrm>
        <a:graphic>
          <a:graphicData uri="http://schemas.openxmlformats.org/presentationml/2006/ole">
            <p:oleObj spid="_x0000_s37889" name="Equation" r:id="rId4" imgW="177480" imgH="1904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77724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Theorem: </a:t>
            </a:r>
            <a:r>
              <a:rPr lang="en-US" sz="2000" i="1" dirty="0" smtClean="0"/>
              <a:t>P(n)</a:t>
            </a:r>
            <a:r>
              <a:rPr lang="en-US" sz="2000" dirty="0" smtClean="0"/>
              <a:t> holds for all </a:t>
            </a:r>
            <a:r>
              <a:rPr lang="en-US" sz="2000" i="1" dirty="0" smtClean="0"/>
              <a:t>n</a:t>
            </a:r>
            <a:r>
              <a:rPr lang="en-US" sz="2000" dirty="0" smtClean="0"/>
              <a:t> ≥ 1</a:t>
            </a:r>
          </a:p>
          <a:p>
            <a:pPr>
              <a:buNone/>
            </a:pPr>
            <a:r>
              <a:rPr lang="en-US" sz="2000" dirty="0" smtClean="0"/>
              <a:t>Proof: By induction on </a:t>
            </a:r>
            <a:r>
              <a:rPr lang="en-US" sz="2000" i="1" dirty="0" smtClean="0"/>
              <a:t>n</a:t>
            </a:r>
          </a:p>
          <a:p>
            <a:r>
              <a:rPr lang="en-US" sz="2000" dirty="0" smtClean="0"/>
              <a:t>Base case, </a:t>
            </a:r>
            <a:r>
              <a:rPr lang="en-US" sz="2000" i="1" dirty="0" smtClean="0"/>
              <a:t>n</a:t>
            </a:r>
            <a:r>
              <a:rPr lang="en-US" sz="2000" dirty="0" smtClean="0"/>
              <a:t>=1: </a:t>
            </a:r>
          </a:p>
          <a:p>
            <a:r>
              <a:rPr lang="en-US" sz="2000" dirty="0" smtClean="0"/>
              <a:t>Inductive case:</a:t>
            </a:r>
          </a:p>
          <a:p>
            <a:pPr lvl="1"/>
            <a:r>
              <a:rPr lang="en-US" sz="2000" dirty="0" smtClean="0"/>
              <a:t>Inductive hypothesis: Assume the sum of the first </a:t>
            </a:r>
            <a:r>
              <a:rPr lang="en-US" sz="2000" i="1" dirty="0" smtClean="0"/>
              <a:t>k</a:t>
            </a:r>
            <a:r>
              <a:rPr lang="en-US" sz="2000" dirty="0" smtClean="0"/>
              <a:t> powers of 2 is 2</a:t>
            </a:r>
            <a:r>
              <a:rPr lang="en-US" sz="2000" baseline="30000" dirty="0" smtClean="0"/>
              <a:t>k</a:t>
            </a:r>
            <a:r>
              <a:rPr lang="en-US" sz="2000" dirty="0" smtClean="0"/>
              <a:t>-1</a:t>
            </a:r>
          </a:p>
          <a:p>
            <a:pPr lvl="1"/>
            <a:r>
              <a:rPr lang="en-US" sz="2000" dirty="0" smtClean="0"/>
              <a:t>Show, given the hypothesis, that the sum of the first (</a:t>
            </a:r>
            <a:r>
              <a:rPr lang="en-US" sz="2000" i="1" dirty="0" smtClean="0"/>
              <a:t>k</a:t>
            </a:r>
            <a:r>
              <a:rPr lang="en-US" sz="2000" dirty="0" smtClean="0"/>
              <a:t>+1) powers of 2 is 2</a:t>
            </a:r>
            <a:r>
              <a:rPr lang="en-US" sz="2000" baseline="30000" dirty="0" smtClean="0"/>
              <a:t>k+1</a:t>
            </a:r>
            <a:r>
              <a:rPr lang="en-US" sz="2000" dirty="0" smtClean="0"/>
              <a:t>-1</a:t>
            </a:r>
          </a:p>
          <a:p>
            <a:pPr lvl="1">
              <a:buNone/>
            </a:pPr>
            <a:r>
              <a:rPr lang="en-US" sz="2000" dirty="0" smtClean="0"/>
              <a:t>From our inductive hypothesis we know: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Add the next power of 2 to both sides…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We have what we want on the left; massage the right a bit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667000" y="1981200"/>
          <a:ext cx="1803400" cy="404813"/>
        </p:xfrm>
        <a:graphic>
          <a:graphicData uri="http://schemas.openxmlformats.org/presentationml/2006/ole">
            <p:oleObj spid="_x0000_s2053" name="Equation" r:id="rId4" imgW="850680" imgH="1904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286000" y="4419600"/>
          <a:ext cx="3390900" cy="419100"/>
        </p:xfrm>
        <a:graphic>
          <a:graphicData uri="http://schemas.openxmlformats.org/presentationml/2006/ole">
            <p:oleObj spid="_x0000_s2055" name="Equation" r:id="rId5" imgW="1600200" imgH="20304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752600" y="5105400"/>
          <a:ext cx="4548188" cy="419100"/>
        </p:xfrm>
        <a:graphic>
          <a:graphicData uri="http://schemas.openxmlformats.org/presentationml/2006/ole">
            <p:oleObj spid="_x0000_s2056" name="Equation" r:id="rId6" imgW="2145960" imgH="20304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371600" y="5867400"/>
          <a:ext cx="5570538" cy="471488"/>
        </p:xfrm>
        <a:graphic>
          <a:graphicData uri="http://schemas.openxmlformats.org/presentationml/2006/ole">
            <p:oleObj spid="_x0000_s2057" name="Equation" r:id="rId7" imgW="262872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for homework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777240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Proofs by induction will come up a fair amount on the homework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doing them, be sure to state each part clearly:</a:t>
            </a:r>
          </a:p>
          <a:p>
            <a:r>
              <a:rPr lang="en-US" dirty="0" smtClean="0"/>
              <a:t>What you’re trying to prove</a:t>
            </a:r>
          </a:p>
          <a:p>
            <a:r>
              <a:rPr lang="en-US" dirty="0" smtClean="0"/>
              <a:t>The base case</a:t>
            </a:r>
          </a:p>
          <a:p>
            <a:r>
              <a:rPr lang="en-US" dirty="0" smtClean="0"/>
              <a:t>The inductive case</a:t>
            </a:r>
          </a:p>
          <a:p>
            <a:r>
              <a:rPr lang="en-US" dirty="0" smtClean="0"/>
              <a:t>The inductive hypothesis</a:t>
            </a:r>
          </a:p>
          <a:p>
            <a:pPr lvl="1"/>
            <a:r>
              <a:rPr lang="en-US" dirty="0" smtClean="0"/>
              <a:t>In many inductive proofs, you’ll prove the inductive case by just starting with your inductive hypothesis, and playing with it a bit, as shown above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bit is 0 or 1</a:t>
            </a:r>
          </a:p>
          <a:p>
            <a:r>
              <a:rPr lang="en-US" dirty="0" smtClean="0"/>
              <a:t>A sequence of </a:t>
            </a:r>
            <a:r>
              <a:rPr lang="en-US" i="1" dirty="0" smtClean="0"/>
              <a:t>n</a:t>
            </a:r>
            <a:r>
              <a:rPr lang="en-US" dirty="0" smtClean="0"/>
              <a:t> bits can represent 2</a:t>
            </a:r>
            <a:r>
              <a:rPr lang="en-US" baseline="30000" dirty="0" smtClean="0"/>
              <a:t>n</a:t>
            </a:r>
            <a:r>
              <a:rPr lang="en-US" dirty="0" smtClean="0"/>
              <a:t> distinct things</a:t>
            </a:r>
          </a:p>
          <a:p>
            <a:pPr lvl="1"/>
            <a:r>
              <a:rPr lang="en-US" dirty="0" smtClean="0"/>
              <a:t>For example, the numbers 0 through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en-US" dirty="0" smtClean="0"/>
              <a:t> is 1024 (“about a thousand”, kilo in CSE speak)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20</a:t>
            </a:r>
            <a:r>
              <a:rPr lang="en-US" dirty="0" smtClean="0"/>
              <a:t> is “about a million”, mega in CSE speak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is “about a billion”, </a:t>
            </a:r>
            <a:r>
              <a:rPr lang="en-US" dirty="0" err="1" smtClean="0"/>
              <a:t>giga</a:t>
            </a:r>
            <a:r>
              <a:rPr lang="en-US" dirty="0" smtClean="0"/>
              <a:t> in CSE speak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Java: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32 bits and signed, so “max </a:t>
            </a:r>
            <a:r>
              <a:rPr lang="en-US" dirty="0" err="1" smtClean="0"/>
              <a:t>int</a:t>
            </a:r>
            <a:r>
              <a:rPr lang="en-US" dirty="0" smtClean="0"/>
              <a:t>” is “about 2 billion”</a:t>
            </a:r>
          </a:p>
          <a:p>
            <a:pPr>
              <a:buNone/>
            </a:pPr>
            <a:r>
              <a:rPr lang="en-US" dirty="0" smtClean="0"/>
              <a:t>         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is 64 bits and signed, so “max long” is 2</a:t>
            </a:r>
            <a:r>
              <a:rPr lang="en-US" baseline="30000" dirty="0" smtClean="0"/>
              <a:t>63</a:t>
            </a:r>
            <a:r>
              <a:rPr lang="en-US" dirty="0" smtClean="0"/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We could give a unique id to…</a:t>
            </a:r>
          </a:p>
          <a:p>
            <a:endParaRPr lang="en-US" dirty="0" smtClean="0"/>
          </a:p>
          <a:p>
            <a:r>
              <a:rPr lang="en-US" dirty="0" smtClean="0"/>
              <a:t>Every person in this room with 4 bits</a:t>
            </a:r>
          </a:p>
          <a:p>
            <a:endParaRPr lang="en-US" dirty="0" smtClean="0"/>
          </a:p>
          <a:p>
            <a:r>
              <a:rPr lang="en-US" dirty="0" smtClean="0"/>
              <a:t>Every person in the U.S. with 29 bits</a:t>
            </a:r>
          </a:p>
          <a:p>
            <a:endParaRPr lang="en-US" dirty="0" smtClean="0"/>
          </a:p>
          <a:p>
            <a:r>
              <a:rPr lang="en-US" dirty="0" smtClean="0"/>
              <a:t>Every person in the world with 33 bits</a:t>
            </a:r>
          </a:p>
          <a:p>
            <a:endParaRPr lang="en-US" dirty="0" smtClean="0"/>
          </a:p>
          <a:p>
            <a:r>
              <a:rPr lang="en-US" dirty="0" smtClean="0"/>
              <a:t>Every person to have ever lived with 38 bits (estimate)</a:t>
            </a:r>
          </a:p>
          <a:p>
            <a:endParaRPr lang="en-US" dirty="0" smtClean="0"/>
          </a:p>
          <a:p>
            <a:r>
              <a:rPr lang="en-US" dirty="0" smtClean="0"/>
              <a:t>Every atom in the universe with 250-300 bits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if a password is 128 bits long and randomly generated, </a:t>
            </a:r>
          </a:p>
          <a:p>
            <a:pPr>
              <a:buNone/>
            </a:pPr>
            <a:r>
              <a:rPr lang="en-US" dirty="0" smtClean="0"/>
              <a:t>	do you think you could guess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Since so much is binary in CS,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almost always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US" dirty="0" smtClean="0">
                <a:latin typeface="+mj-lt"/>
                <a:cs typeface="Courier New" pitchFamily="49" charset="0"/>
              </a:rPr>
              <a:t> 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latin typeface="+mj-lt"/>
                <a:cs typeface="Courier New" pitchFamily="49" charset="0"/>
              </a:rPr>
              <a:t>1,000,000 = “a little under 20”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Just as exponents 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grow </a:t>
            </a: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quickly, 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logarithms grow </a:t>
            </a:r>
          </a:p>
          <a:p>
            <a:pPr>
              <a:buNone/>
            </a:pPr>
            <a:r>
              <a:rPr lang="en-US" i="1" dirty="0" smtClean="0">
                <a:latin typeface="+mj-lt"/>
                <a:cs typeface="Courier New" pitchFamily="49" charset="0"/>
              </a:rPr>
              <a:t>very</a:t>
            </a:r>
            <a:r>
              <a:rPr lang="en-US" dirty="0" smtClean="0">
                <a:latin typeface="+mj-lt"/>
                <a:cs typeface="Courier New" pitchFamily="49" charset="0"/>
              </a:rPr>
              <a:t> slowly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52578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565823"/>
            <a:ext cx="4585283" cy="276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76400"/>
            <a:ext cx="7254613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17556</TotalTime>
  <Words>1223</Words>
  <Application>Microsoft Office PowerPoint</Application>
  <PresentationFormat>On-screen Show (4:3)</PresentationFormat>
  <Paragraphs>225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Origin</vt:lpstr>
      <vt:lpstr>Equation</vt:lpstr>
      <vt:lpstr>CSE332: Data Abstractions  Lecture 2: Math Review; Algorithm Analysis</vt:lpstr>
      <vt:lpstr>Proof via mathematical induction</vt:lpstr>
      <vt:lpstr>Example</vt:lpstr>
      <vt:lpstr>Example</vt:lpstr>
      <vt:lpstr>Note for homework</vt:lpstr>
      <vt:lpstr>Powers of 2</vt:lpstr>
      <vt:lpstr>Therefore…</vt:lpstr>
      <vt:lpstr>Logarithms and Exponents</vt:lpstr>
      <vt:lpstr>Logarithms and Exponents</vt:lpstr>
      <vt:lpstr>Logarithms and Exponents</vt:lpstr>
      <vt:lpstr>Properties of logarithms</vt:lpstr>
      <vt:lpstr>Log base doesn’t matter (much)</vt:lpstr>
      <vt:lpstr>Algorithm Analysis</vt:lpstr>
      <vt:lpstr>Example</vt:lpstr>
      <vt:lpstr>Example</vt:lpstr>
      <vt:lpstr>Example</vt:lpstr>
      <vt:lpstr>Lower-order terms don’t matter</vt:lpstr>
      <vt:lpstr>Big Oh (also written Big-O)</vt:lpstr>
      <vt:lpstr>Big Oh: Common Categories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808</cp:revision>
  <dcterms:created xsi:type="dcterms:W3CDTF">2009-03-13T20:43:19Z</dcterms:created>
  <dcterms:modified xsi:type="dcterms:W3CDTF">2010-06-20T23:42:40Z</dcterms:modified>
</cp:coreProperties>
</file>