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3" r:id="rId3"/>
    <p:sldId id="324" r:id="rId4"/>
    <p:sldId id="325" r:id="rId5"/>
    <p:sldId id="358" r:id="rId6"/>
    <p:sldId id="327" r:id="rId7"/>
    <p:sldId id="328" r:id="rId8"/>
    <p:sldId id="330" r:id="rId9"/>
    <p:sldId id="331" r:id="rId10"/>
    <p:sldId id="341" r:id="rId11"/>
    <p:sldId id="332" r:id="rId12"/>
    <p:sldId id="333" r:id="rId13"/>
    <p:sldId id="342" r:id="rId14"/>
    <p:sldId id="356" r:id="rId15"/>
    <p:sldId id="337" r:id="rId16"/>
    <p:sldId id="339" r:id="rId17"/>
    <p:sldId id="345" r:id="rId18"/>
    <p:sldId id="346" r:id="rId19"/>
    <p:sldId id="355" r:id="rId20"/>
    <p:sldId id="348" r:id="rId21"/>
    <p:sldId id="357" r:id="rId22"/>
    <p:sldId id="349" r:id="rId23"/>
    <p:sldId id="350" r:id="rId24"/>
    <p:sldId id="351" r:id="rId25"/>
    <p:sldId id="352" r:id="rId26"/>
    <p:sldId id="353" r:id="rId27"/>
    <p:sldId id="35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/>
  </p:normalViewPr>
  <p:slideViewPr>
    <p:cSldViewPr>
      <p:cViewPr varScale="1">
        <p:scale>
          <a:sx n="75" d="100"/>
          <a:sy n="75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7/28/2010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19: Introduction to Multithreading and Fork-Join Parallelism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with Threads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14061" y="3362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6461" y="3362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140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664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188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712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23661" y="3515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476061" y="3515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33261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85661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1712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236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760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284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7714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238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762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286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64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188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712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236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4760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284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7808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332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856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21" idx="2"/>
            <a:endCxn id="16" idx="0"/>
          </p:cNvCxnSpPr>
          <p:nvPr/>
        </p:nvCxnSpPr>
        <p:spPr bwMode="auto">
          <a:xfrm rot="16200000" flipH="1">
            <a:off x="5666561" y="29438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9" idx="0"/>
            <a:endCxn id="14" idx="1"/>
          </p:cNvCxnSpPr>
          <p:nvPr/>
        </p:nvCxnSpPr>
        <p:spPr bwMode="auto">
          <a:xfrm rot="16200000" flipH="1">
            <a:off x="4999811" y="33058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5" idx="3"/>
            <a:endCxn id="16" idx="1"/>
          </p:cNvCxnSpPr>
          <p:nvPr/>
        </p:nvCxnSpPr>
        <p:spPr bwMode="auto">
          <a:xfrm flipV="1">
            <a:off x="5628461" y="34010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26" idx="0"/>
            <a:endCxn id="10" idx="2"/>
          </p:cNvCxnSpPr>
          <p:nvPr/>
        </p:nvCxnSpPr>
        <p:spPr bwMode="auto">
          <a:xfrm rot="16200000" flipV="1">
            <a:off x="4714061" y="43535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04561" y="40868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47661" y="435358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72000" y="5562600"/>
            <a:ext cx="4216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for all objects and static fields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8600" y="1295400"/>
            <a:ext cx="8193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Threads, each with own unshared call stack and current statement (pc for “program counter”)</a:t>
            </a:r>
          </a:p>
          <a:p>
            <a:pPr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numbers/null or heap references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0" y="32120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pc=0x…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5400000">
            <a:off x="1027172" y="4211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9" name="Straight Arrow Connector 58"/>
          <p:cNvCxnSpPr>
            <a:stCxn id="51" idx="0"/>
            <a:endCxn id="22" idx="1"/>
          </p:cNvCxnSpPr>
          <p:nvPr/>
        </p:nvCxnSpPr>
        <p:spPr bwMode="auto">
          <a:xfrm rot="16200000" flipH="1">
            <a:off x="3818790" y="905610"/>
            <a:ext cx="276880" cy="5628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endCxn id="10" idx="1"/>
          </p:cNvCxnSpPr>
          <p:nvPr/>
        </p:nvCxnSpPr>
        <p:spPr bwMode="auto">
          <a:xfrm>
            <a:off x="1142999" y="3990320"/>
            <a:ext cx="3571062" cy="172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1477137" y="4648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29537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77137" y="48122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pc=0x…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629537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29537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29537" y="5638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5400000">
            <a:off x="1742309" y="5811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2848737" y="47244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001137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48737" y="48884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pc=0x…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001137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001137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001137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5400000">
            <a:off x="3113909" y="5887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78" name="Straight Arrow Connector 77"/>
          <p:cNvCxnSpPr>
            <a:stCxn id="64" idx="3"/>
            <a:endCxn id="10" idx="1"/>
          </p:cNvCxnSpPr>
          <p:nvPr/>
        </p:nvCxnSpPr>
        <p:spPr bwMode="auto">
          <a:xfrm flipV="1">
            <a:off x="2086737" y="4163080"/>
            <a:ext cx="2627324" cy="1094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3"/>
            <a:endCxn id="26" idx="2"/>
          </p:cNvCxnSpPr>
          <p:nvPr/>
        </p:nvCxnSpPr>
        <p:spPr bwMode="auto">
          <a:xfrm flipV="1">
            <a:off x="3458337" y="4810780"/>
            <a:ext cx="1484324" cy="675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75" idx="3"/>
            <a:endCxn id="8" idx="1"/>
          </p:cNvCxnSpPr>
          <p:nvPr/>
        </p:nvCxnSpPr>
        <p:spPr bwMode="auto">
          <a:xfrm flipV="1">
            <a:off x="3458337" y="3477280"/>
            <a:ext cx="1255724" cy="2313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74" idx="3"/>
            <a:endCxn id="22" idx="1"/>
          </p:cNvCxnSpPr>
          <p:nvPr/>
        </p:nvCxnSpPr>
        <p:spPr bwMode="auto">
          <a:xfrm flipV="1">
            <a:off x="3458337" y="3858280"/>
            <a:ext cx="3313124" cy="1780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Straight Arrow Connector 87"/>
          <p:cNvCxnSpPr>
            <a:stCxn id="17" idx="3"/>
            <a:endCxn id="85" idx="1"/>
          </p:cNvCxnSpPr>
          <p:nvPr/>
        </p:nvCxnSpPr>
        <p:spPr bwMode="auto">
          <a:xfrm flipV="1">
            <a:off x="6238061" y="33909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4" name="Straight Arrow Connector 93"/>
          <p:cNvCxnSpPr>
            <a:stCxn id="85" idx="0"/>
            <a:endCxn id="91" idx="2"/>
          </p:cNvCxnSpPr>
          <p:nvPr/>
        </p:nvCxnSpPr>
        <p:spPr bwMode="auto">
          <a:xfrm rot="5400000" flipH="1" flipV="1">
            <a:off x="6438900" y="31623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91" idx="1"/>
          </p:cNvCxnSpPr>
          <p:nvPr/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6" idx="2"/>
            <a:endCxn id="22" idx="0"/>
          </p:cNvCxnSpPr>
          <p:nvPr/>
        </p:nvCxnSpPr>
        <p:spPr bwMode="auto">
          <a:xfrm rot="16200000" flipH="1">
            <a:off x="6657240" y="35535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We will focus on shared memory, but you should know several other models exist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Message-passing:</a:t>
            </a:r>
            <a:r>
              <a:rPr lang="en-US" dirty="0" smtClean="0"/>
              <a:t> Each thread has its own collection of objects.  Communication is via explicit messages; language has primitives for sending and receiving them.</a:t>
            </a:r>
          </a:p>
          <a:p>
            <a:pPr lvl="1"/>
            <a:r>
              <a:rPr lang="en-US" dirty="0" smtClean="0"/>
              <a:t>Cooks working in separate kitchens, with telephones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Dataflow:</a:t>
            </a:r>
            <a:r>
              <a:rPr lang="en-US" dirty="0" smtClean="0"/>
              <a:t> Programmers write programs in terms of a DAG and a node executes after all of its predecessors in the graph</a:t>
            </a:r>
          </a:p>
          <a:p>
            <a:pPr lvl="1"/>
            <a:r>
              <a:rPr lang="en-US" dirty="0" smtClean="0"/>
              <a:t>Cooks wait to be handed results of previous steps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 parallelism: </a:t>
            </a:r>
            <a:r>
              <a:rPr lang="en-US" dirty="0" smtClean="0"/>
              <a:t>Have primitives for things like “apply function to every element of an array in parallel”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Threads (at a high level)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9248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languages/libraries (including Java) provide primitives for creating threads and synchronizing them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Steps to creating another thread: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a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 smtClean="0"/>
              <a:t>, overriding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run()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Create an object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Call that object’s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method</a:t>
            </a:r>
          </a:p>
          <a:p>
            <a:pPr marL="1188720" lvl="2" indent="-457200"/>
            <a:r>
              <a:rPr lang="en-US" dirty="0" smtClean="0"/>
              <a:t>The code that called start will continue to execute after start</a:t>
            </a:r>
          </a:p>
          <a:p>
            <a:pPr marL="1188720" lvl="2" indent="-457200"/>
            <a:r>
              <a:rPr lang="en-US" dirty="0" smtClean="0"/>
              <a:t>A new thread will be created, with code executing in the object’s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run()</a:t>
            </a:r>
            <a:r>
              <a:rPr lang="en-US" dirty="0" smtClean="0">
                <a:cs typeface="Courier New" pitchFamily="49" charset="0"/>
              </a:rPr>
              <a:t>method</a:t>
            </a:r>
          </a:p>
          <a:p>
            <a:pPr marL="640080" indent="-457200"/>
            <a:r>
              <a:rPr lang="en-US" dirty="0" smtClean="0">
                <a:cs typeface="Courier New" pitchFamily="49" charset="0"/>
              </a:rPr>
              <a:t>What happens if, for step 3, we called run instead of start?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idea: First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2296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Example: Sum elements of an array (presumably large)</a:t>
            </a:r>
          </a:p>
          <a:p>
            <a:r>
              <a:rPr lang="en-US" dirty="0" smtClean="0"/>
              <a:t>Use 4 threads, which each sum 1/4 of the array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</a:t>
            </a:r>
          </a:p>
          <a:p>
            <a:pPr>
              <a:buNone/>
            </a:pPr>
            <a:r>
              <a:rPr lang="en-US" dirty="0" smtClean="0"/>
              <a:t>					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Create 4 thread objects, assigning their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run it</a:t>
            </a:r>
          </a:p>
          <a:p>
            <a:pPr lvl="1"/>
            <a:r>
              <a:rPr lang="en-US" dirty="0" smtClean="0"/>
              <a:t>Somehow ‘wait’ for threads to finish</a:t>
            </a:r>
          </a:p>
          <a:p>
            <a:pPr lvl="1"/>
            <a:r>
              <a:rPr lang="en-US" dirty="0" smtClean="0"/>
              <a:t>Add together their 4 answers for the final result</a:t>
            </a:r>
          </a:p>
          <a:p>
            <a:pPr lvl="1"/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914400" y="2438400"/>
            <a:ext cx="7620000" cy="1295400"/>
            <a:chOff x="914400" y="2667000"/>
            <a:chExt cx="7620000" cy="1295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1676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3581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486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7391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822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838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2133600" y="3581400"/>
              <a:ext cx="24384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3886200" y="3581400"/>
              <a:ext cx="7620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10800000" flipV="1">
              <a:off x="4724400" y="3581400"/>
              <a:ext cx="9144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V="1">
              <a:off x="4876802" y="3581399"/>
              <a:ext cx="2514599" cy="3809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Code for first attempt (with Threads)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2098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 = new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SumThread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arr,i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</a:t>
            </a:r>
            <a:r>
              <a:rPr lang="en-US" dirty="0" err="1" smtClean="0"/>
              <a:t>SumThread’s</a:t>
            </a:r>
            <a:r>
              <a:rPr lang="en-US" dirty="0" smtClean="0"/>
              <a:t> run() simply loops through the given indices and adds the elements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Overall, should work, but not ideal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Join: Our ‘wait’ method for Threads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7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that provide the threading primitives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another such method, essential for coordination in this kind of computation</a:t>
            </a:r>
          </a:p>
          <a:p>
            <a:pPr lvl="1"/>
            <a:r>
              <a:rPr lang="en-US" dirty="0" smtClean="0"/>
              <a:t>Caller blocks until/unless the receiver is done executing (meaning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If we didn’t use join, we would have a ‘</a:t>
            </a:r>
            <a:r>
              <a:rPr lang="en-US" dirty="0" smtClean="0">
                <a:solidFill>
                  <a:schemeClr val="tx1"/>
                </a:solidFill>
              </a:rPr>
              <a:t>race condition’ (more on these later)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Essentially, if it’s a problem if any variable can be read/written simultaneously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If we write in this style, we avoid many concurrency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our current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1534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above method would work, but we can do better for several reasons: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marL="857250" lvl="1" indent="-457200"/>
            <a:r>
              <a:rPr lang="en-US" dirty="0" smtClean="0"/>
              <a:t>Be able to work for a variable number of processors (not just hardcoded to 4); ‘forward portable’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Even with knowledge of # of processors on the machine, </a:t>
            </a:r>
            <a:r>
              <a:rPr lang="en-US" dirty="0" smtClean="0"/>
              <a:t>we should </a:t>
            </a:r>
            <a:r>
              <a:rPr lang="en-US" dirty="0" smtClean="0"/>
              <a:t>be able to use them more dynamically</a:t>
            </a:r>
          </a:p>
          <a:p>
            <a:pPr marL="857250" lvl="1" indent="-457200"/>
            <a:r>
              <a:rPr lang="en-US" dirty="0" smtClean="0"/>
              <a:t>This program is unlikely to be the only one running; shouldn’t assume it gets all the resources</a:t>
            </a:r>
          </a:p>
          <a:p>
            <a:pPr marL="857250" lvl="1" indent="-457200"/>
            <a:r>
              <a:rPr lang="en-US" dirty="0" smtClean="0"/>
              <a:t># of ‘free’ processors is likely to change over the course of time; be able to adapt</a:t>
            </a:r>
          </a:p>
          <a:p>
            <a:pPr marL="457200" indent="-457200">
              <a:buNone/>
            </a:pPr>
            <a:r>
              <a:rPr lang="en-US" dirty="0" smtClean="0"/>
              <a:t>3.	Different threads may take significantly different amounts of time (unlikely for sum, but common in many cases)</a:t>
            </a:r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 than others; say, verifying primes</a:t>
            </a:r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 </a:t>
            </a:r>
            <a:r>
              <a:rPr lang="en-US" dirty="0" smtClean="0"/>
              <a:t>(‘</a:t>
            </a:r>
            <a:r>
              <a:rPr lang="en-US" dirty="0" smtClean="0"/>
              <a:t>load imbalance’)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534400" cy="15240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The perhaps counter-intuitive solution to all these problems is to cut up our problem into many pieces, far more than the number of processors</a:t>
            </a:r>
          </a:p>
          <a:p>
            <a:pPr marL="857250" lvl="1" indent="-457200"/>
            <a:r>
              <a:rPr lang="en-US" dirty="0" smtClean="0"/>
              <a:t>Idea: When processor finishes one piece, it can start another</a:t>
            </a:r>
          </a:p>
          <a:p>
            <a:pPr marL="857250" lvl="1" indent="-457200"/>
            <a:r>
              <a:rPr lang="en-US" dirty="0" smtClean="0"/>
              <a:t>This will require changing our algorithm somewhat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685800" y="2895600"/>
            <a:ext cx="7848600" cy="1295400"/>
            <a:chOff x="685800" y="2895600"/>
            <a:chExt cx="7848600" cy="12954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2895600"/>
              <a:ext cx="77724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ans0         ans1          …         </a:t>
              </a:r>
              <a:r>
                <a:rPr kumimoji="0" lang="en-US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ansN</a:t>
              </a:r>
              <a:endParaRPr lang="en-US" sz="2000" kern="0" dirty="0" smtClean="0">
                <a:latin typeface="Courier New" pitchFamily="49" charset="0"/>
                <a:cs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                 </a:t>
              </a:r>
              <a:r>
                <a:rPr kumimoji="0" lang="en-US" sz="2000" i="0" u="none" strike="noStrike" kern="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</a:t>
              </a:r>
              <a:r>
                <a:rPr kumimoji="0" lang="en-US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ns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14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066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371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219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24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676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981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28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33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86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590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438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743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200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048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352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505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810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57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962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114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419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267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572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724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029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876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181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334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638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86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791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943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248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096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400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553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858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705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010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162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467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315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620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7724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80772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9248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Left Brace 55"/>
            <p:cNvSpPr/>
            <p:nvPr/>
          </p:nvSpPr>
          <p:spPr bwMode="auto">
            <a:xfrm rot="16200000">
              <a:off x="1676400" y="24384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Left Brace 56"/>
            <p:cNvSpPr/>
            <p:nvPr/>
          </p:nvSpPr>
          <p:spPr bwMode="auto">
            <a:xfrm rot="16200000">
              <a:off x="3581400" y="24384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7391400" y="24384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82296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8382000" y="28956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2133600" y="3657600"/>
              <a:ext cx="2438400" cy="3048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3886200" y="3733800"/>
              <a:ext cx="762000" cy="2286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10800000" flipV="1">
              <a:off x="4724400" y="3733800"/>
              <a:ext cx="914400" cy="2286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10800000" flipV="1">
              <a:off x="4876804" y="3657599"/>
              <a:ext cx="2285997" cy="3047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threads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available used well: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Hand out threads as you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0" kern="0" dirty="0" smtClean="0">
                <a:latin typeface="+mn-lt"/>
              </a:rPr>
              <a:t>Processors pick up new piece when done with old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that doesn’t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Suppose we create 1 thread to process every 100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581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to do – still linear in size of array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2000" b="0" kern="0" baseline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extreme, suppose we create a thread to process every 1 element – then we’re back to where we started even though we said more threads was better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idea… look familiar?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038600"/>
            <a:ext cx="77724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Start with full problem at root</a:t>
            </a:r>
          </a:p>
          <a:p>
            <a:r>
              <a:rPr lang="en-US" dirty="0" smtClean="0"/>
              <a:t>Halve and make new thread until size is at some cutoff</a:t>
            </a:r>
          </a:p>
          <a:p>
            <a:r>
              <a:rPr lang="en-US" dirty="0" smtClean="0"/>
              <a:t>Combine answers in pairs as we return</a:t>
            </a:r>
          </a:p>
          <a:p>
            <a:r>
              <a:rPr lang="en-US" dirty="0" smtClean="0"/>
              <a:t>This will start small, and ‘</a:t>
            </a:r>
            <a:r>
              <a:rPr lang="en-US" dirty="0" smtClean="0"/>
              <a:t>grow’ threads to </a:t>
            </a:r>
            <a:r>
              <a:rPr lang="en-US" dirty="0" smtClean="0"/>
              <a:t>fit the problem</a:t>
            </a:r>
          </a:p>
          <a:p>
            <a:r>
              <a:rPr lang="en-US" dirty="0" smtClean="0"/>
              <a:t>This is straightforward to implement using </a:t>
            </a:r>
            <a:r>
              <a:rPr lang="en-US" dirty="0" smtClean="0"/>
              <a:t>divide-and-conquer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9248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So far in 142, 143, 311, and 332, we have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81534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depth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Compare to, say, dividing into 100 chunks then linearly summing them</a:t>
            </a:r>
          </a:p>
          <a:p>
            <a:pPr lvl="1"/>
            <a:r>
              <a:rPr lang="en-US" dirty="0" smtClean="0"/>
              <a:t>Next lecture: study reality of </a:t>
            </a:r>
            <a:r>
              <a:rPr lang="en-US" b="1" dirty="0" smtClean="0"/>
              <a:t>P</a:t>
            </a:r>
            <a:r>
              <a:rPr lang="en-US" dirty="0" smtClean="0"/>
              <a:t> &lt;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processors</a:t>
            </a:r>
          </a:p>
          <a:p>
            <a:endParaRPr lang="en-US" sz="1000" dirty="0" smtClean="0"/>
          </a:p>
          <a:p>
            <a:r>
              <a:rPr lang="en-US" dirty="0" smtClean="0"/>
              <a:t>We’ll write all our parallel algorithms in this style</a:t>
            </a:r>
          </a:p>
          <a:p>
            <a:pPr lvl="1"/>
            <a:r>
              <a:rPr lang="en-US" dirty="0" smtClean="0"/>
              <a:t>But using a special library designed for exactly this</a:t>
            </a:r>
          </a:p>
          <a:p>
            <a:pPr lvl="2"/>
            <a:r>
              <a:rPr lang="en-US" dirty="0" smtClean="0"/>
              <a:t>Takes care of scheduling the computation well</a:t>
            </a:r>
          </a:p>
          <a:p>
            <a:pPr lvl="2"/>
            <a:r>
              <a:rPr lang="en-US" dirty="0" smtClean="0"/>
              <a:t>Java Threads have high overhead; not ideal for this</a:t>
            </a:r>
          </a:p>
          <a:p>
            <a:pPr lvl="1"/>
            <a:r>
              <a:rPr lang="en-US" dirty="0" smtClean="0"/>
              <a:t>Often relies on operations being associative like +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45147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45147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52840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52695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51887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51742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52957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61530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61530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43400" y="61530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Code would look something like this </a:t>
            </a:r>
            <a:r>
              <a:rPr lang="en-US" dirty="0" smtClean="0"/>
              <a:t>(still using Java </a:t>
            </a:r>
            <a:r>
              <a:rPr lang="en-US" dirty="0" smtClean="0"/>
              <a:t>Threads)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1430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//fields to know what to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 communicating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practice, creating all that inter-thread communication swamps the savings, so:</a:t>
            </a:r>
          </a:p>
          <a:p>
            <a:pPr marL="857250" lvl="1" indent="-457200"/>
            <a:r>
              <a:rPr lang="en-US" dirty="0" smtClean="0"/>
              <a:t>Use a sequential cutoff, typically around 500-1000</a:t>
            </a:r>
          </a:p>
          <a:p>
            <a:pPr marL="1257300" lvl="2" indent="-457200"/>
            <a:r>
              <a:rPr lang="en-US" dirty="0" smtClean="0"/>
              <a:t>As in </a:t>
            </a:r>
            <a:r>
              <a:rPr lang="en-US" dirty="0" err="1" smtClean="0"/>
              <a:t>quicksort</a:t>
            </a:r>
            <a:r>
              <a:rPr lang="en-US" dirty="0" smtClean="0"/>
              <a:t>, eliminates almost all recursion, but here it is even more important</a:t>
            </a:r>
          </a:p>
          <a:p>
            <a:pPr marL="857250" lvl="1" indent="-457200"/>
            <a:r>
              <a:rPr lang="en-US" dirty="0" smtClean="0"/>
              <a:t>Don’t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threads created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962400"/>
            <a:ext cx="7772400" cy="190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a </a:t>
            </a:r>
            <a:r>
              <a:rPr lang="en-US" i="1" dirty="0" smtClean="0"/>
              <a:t>language</a:t>
            </a:r>
            <a:r>
              <a:rPr lang="en-US" dirty="0" smtClean="0"/>
              <a:t> had built-in support for fork-join parallelism, I would expect this hand-optimization to be unnecessary</a:t>
            </a:r>
          </a:p>
          <a:p>
            <a:r>
              <a:rPr lang="en-US" dirty="0" smtClean="0"/>
              <a:t>But the </a:t>
            </a:r>
            <a:r>
              <a:rPr lang="en-US" i="1" dirty="0" smtClean="0"/>
              <a:t>library</a:t>
            </a:r>
            <a:r>
              <a:rPr lang="en-US" dirty="0" smtClean="0"/>
              <a:t> we are using expects you to do it yourself</a:t>
            </a:r>
          </a:p>
          <a:p>
            <a:pPr lvl="1"/>
            <a:r>
              <a:rPr lang="en-US" dirty="0" smtClean="0"/>
              <a:t>And the difference is surprisingly substantial</a:t>
            </a:r>
          </a:p>
          <a:p>
            <a:r>
              <a:rPr lang="en-US" dirty="0" smtClean="0"/>
              <a:t>No difference in theory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5240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15240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order of next 4 lines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essential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library, finally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 with all this care, Java’s threads are too “heavy-weight”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Will be in Java 7 standard libraries, but available in Java 6 as a downloaded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Section will focus on pragmatics/logistics</a:t>
            </a:r>
          </a:p>
          <a:p>
            <a:pPr lvl="1"/>
            <a:r>
              <a:rPr lang="en-US" dirty="0" smtClean="0"/>
              <a:t>Similar libraries available for other languages </a:t>
            </a:r>
          </a:p>
          <a:p>
            <a:pPr lvl="2"/>
            <a:r>
              <a:rPr lang="en-US" dirty="0" smtClean="0"/>
              <a:t>C/C++: </a:t>
            </a:r>
            <a:r>
              <a:rPr lang="en-US" dirty="0" err="1" smtClean="0"/>
              <a:t>Cilk</a:t>
            </a:r>
            <a:r>
              <a:rPr lang="en-US" dirty="0" smtClean="0"/>
              <a:t> (inventors), Intel’s Thread Building Blocks</a:t>
            </a:r>
          </a:p>
          <a:p>
            <a:pPr lvl="2"/>
            <a:r>
              <a:rPr lang="en-US" dirty="0" smtClean="0"/>
              <a:t>C#: Task Parallel Library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terms, same basic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3733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Thread 			      vs.        </a:t>
            </a:r>
            <a:r>
              <a:rPr lang="en-US" dirty="0" err="1" smtClean="0"/>
              <a:t>ForkJoin</a:t>
            </a:r>
            <a:r>
              <a:rPr lang="en-US" dirty="0" smtClean="0"/>
              <a:t> Framework: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Don’t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	    	Do subclass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None/>
            </a:pPr>
            <a:r>
              <a:rPr lang="en-US" dirty="0" smtClean="0"/>
              <a:t>Don’t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	    	Do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 not use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	    	Do return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	    	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None/>
            </a:pPr>
            <a:r>
              <a:rPr lang="en-US" dirty="0" smtClean="0"/>
              <a:t>Don’t just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		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which returns answer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to hand-optimize 	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to hand-optimize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Also, </a:t>
            </a:r>
            <a:r>
              <a:rPr lang="en-US" dirty="0" err="1" smtClean="0"/>
              <a:t>ForkJoin</a:t>
            </a:r>
            <a:r>
              <a:rPr lang="en-US" dirty="0" smtClean="0"/>
              <a:t> kicks the whole thing off with an ‘invoke()’ (example on the next slide)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762000"/>
          </a:xfrm>
        </p:spPr>
        <p:txBody>
          <a:bodyPr/>
          <a:lstStyle/>
          <a:p>
            <a:r>
              <a:rPr lang="en-US" dirty="0" smtClean="0"/>
              <a:t>Example: final version (minus imports)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90600"/>
            <a:ext cx="8610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//fields to know what to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SumArray</a:t>
            </a:r>
            <a:r>
              <a:rPr lang="en-US" sz="2000" kern="0" dirty="0" smtClean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good results in practice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9248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Sequential threshold</a:t>
            </a:r>
          </a:p>
          <a:p>
            <a:pPr lvl="1"/>
            <a:r>
              <a:rPr lang="en-US" dirty="0" smtClean="0"/>
              <a:t>Library documentation recommends doing approximately  100-5000 basic operations in each “piece” of your algorithm</a:t>
            </a:r>
          </a:p>
          <a:p>
            <a:endParaRPr lang="en-US" sz="1000" dirty="0" smtClean="0"/>
          </a:p>
          <a:p>
            <a:r>
              <a:rPr lang="en-US" dirty="0" smtClean="0"/>
              <a:t>Library needs to “warm up”</a:t>
            </a:r>
          </a:p>
          <a:p>
            <a:pPr lvl="1"/>
            <a:r>
              <a:rPr lang="en-US" dirty="0" smtClean="0"/>
              <a:t>May see slow results before the Java virtual machine re-optimizes the library internals </a:t>
            </a:r>
          </a:p>
          <a:p>
            <a:pPr lvl="1"/>
            <a:r>
              <a:rPr lang="en-US" dirty="0" smtClean="0"/>
              <a:t>When evaluating speed, put your computations in a loop to see the “long-term benefit”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Wait until your computer has more processors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Seriously, overhead may dominate at 4 processors, but parallel programming is likely to become much more important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Beware memory-hierarchy issues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Won’t focus on this, but often crucial for parallel performance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Note: These terms are not yet standard, but the difference in perspective is essential</a:t>
            </a:r>
          </a:p>
          <a:p>
            <a:pPr lvl="1"/>
            <a:r>
              <a:rPr lang="en-US" dirty="0" smtClean="0"/>
              <a:t>Many programmers confuse them</a:t>
            </a:r>
          </a:p>
          <a:p>
            <a:pPr lvl="1"/>
            <a:r>
              <a:rPr lang="en-US" dirty="0" smtClean="0"/>
              <a:t>Remember that Parallelism != Concurrency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Parallelism:  Use more resources for a faster answer</a:t>
            </a:r>
          </a:p>
          <a:p>
            <a:pPr>
              <a:buNone/>
            </a:pPr>
            <a:r>
              <a:rPr lang="en-US" dirty="0" smtClean="0"/>
              <a:t>Concurrency:  Correctly and efficiently allow simultaneous access to something (memory, printer, etc.)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There is some connection:</a:t>
            </a:r>
          </a:p>
          <a:p>
            <a:pPr lvl="1"/>
            <a:r>
              <a:rPr lang="en-US" dirty="0" smtClean="0"/>
              <a:t>Many programmers use threads for both</a:t>
            </a:r>
          </a:p>
          <a:p>
            <a:pPr lvl="1"/>
            <a:r>
              <a:rPr lang="en-US" dirty="0" smtClean="0"/>
              <a:t>If parallel computations need access to shared resources, then something needs to manage the concurrency</a:t>
            </a:r>
          </a:p>
          <a:p>
            <a:pPr lvl="1"/>
            <a:endParaRPr lang="en-US" sz="900" dirty="0" smtClean="0"/>
          </a:p>
          <a:p>
            <a:pPr>
              <a:buNone/>
            </a:pPr>
            <a:r>
              <a:rPr lang="en-US" dirty="0" smtClean="0"/>
              <a:t>CSE332: Next few lectures on parallelism, then a few on concurrency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182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Increasing throughput by using additional computational resources (code running simultaneously on different processors)</a:t>
            </a:r>
            <a:endParaRPr lang="en-US" sz="800" dirty="0" smtClean="0"/>
          </a:p>
          <a:p>
            <a:pPr>
              <a:buNone/>
            </a:pPr>
            <a:r>
              <a:rPr lang="en-US" dirty="0" smtClean="0"/>
              <a:t>	Ex: We have a huge array of numbers to add up; split between 4 people</a:t>
            </a:r>
          </a:p>
          <a:p>
            <a:pPr>
              <a:buNone/>
            </a:pPr>
            <a:r>
              <a:rPr lang="en-US" dirty="0" smtClean="0"/>
              <a:t>Example in </a:t>
            </a:r>
            <a:r>
              <a:rPr lang="en-US" i="1" dirty="0" err="1" smtClean="0"/>
              <a:t>pseudocode</a:t>
            </a:r>
            <a:r>
              <a:rPr lang="en-US" i="1" dirty="0" smtClean="0"/>
              <a:t> </a:t>
            </a:r>
            <a:r>
              <a:rPr lang="en-US" dirty="0" smtClean="0"/>
              <a:t>(not Java, yet) below: sum elements of an array</a:t>
            </a:r>
          </a:p>
          <a:p>
            <a:pPr lvl="1"/>
            <a:r>
              <a:rPr lang="en-US" dirty="0" smtClean="0"/>
              <a:t>No such ‘FORALL’ construct, but we’ll see something similar</a:t>
            </a:r>
          </a:p>
          <a:p>
            <a:pPr lvl="1"/>
            <a:r>
              <a:rPr lang="en-US" dirty="0" smtClean="0"/>
              <a:t>If you had 4 processors, might get roughly 4x speedup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help(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924800" cy="1981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Allowing simultaneous or interleaved access to shared resources from multiple clients</a:t>
            </a:r>
          </a:p>
          <a:p>
            <a:pPr>
              <a:buNone/>
            </a:pPr>
            <a:r>
              <a:rPr lang="en-US" dirty="0" smtClean="0"/>
              <a:t>	Ex: Multiple threads accessing a hash-table, but not getting in each others’ ways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Example in </a:t>
            </a:r>
            <a:r>
              <a:rPr lang="en-US" i="1" dirty="0" smtClean="0"/>
              <a:t>pseudo-code</a:t>
            </a:r>
            <a:r>
              <a:rPr lang="en-US" dirty="0" smtClean="0"/>
              <a:t> (not Java, yet): chaining hash-table</a:t>
            </a:r>
          </a:p>
          <a:p>
            <a:pPr lvl="1"/>
            <a:r>
              <a:rPr lang="en-US" dirty="0" smtClean="0"/>
              <a:t>Essential correctness issue is preventing bad inter-leavings</a:t>
            </a:r>
          </a:p>
          <a:p>
            <a:pPr lvl="1"/>
            <a:r>
              <a:rPr lang="en-US" dirty="0" smtClean="0"/>
              <a:t>Essential performance issue not preventing good concurrency</a:t>
            </a:r>
          </a:p>
          <a:p>
            <a:pPr lvl="2"/>
            <a:r>
              <a:rPr lang="en-US" dirty="0" smtClean="0"/>
              <a:t>One ‘solution’ to preventing bad inter-leavings is to do it all sequentially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124200"/>
            <a:ext cx="84582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(Comparator&lt;K&gt;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, Hasher&lt;K&gt;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{ … };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table[bucket];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</a:t>
            </a:r>
            <a:r>
              <a:rPr lang="en-US" sz="2000" i="1" kern="0" dirty="0" err="1" smtClean="0">
                <a:latin typeface="Courier New" pitchFamily="49" charset="0"/>
              </a:rPr>
              <a:t>arr</a:t>
            </a:r>
            <a:r>
              <a:rPr lang="en-US" sz="2000" i="1" kern="0" dirty="0" smtClean="0">
                <a:latin typeface="Courier New" pitchFamily="49" charset="0"/>
              </a:rPr>
              <a:t>[bucket];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(like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CSE142 idea: Writing a program is like writing a recipe for a cook</a:t>
            </a:r>
          </a:p>
          <a:p>
            <a:pPr lvl="1"/>
            <a:r>
              <a:rPr lang="en-US" dirty="0" smtClean="0"/>
              <a:t>One step at a time</a:t>
            </a:r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we can go too far: if we had 1 helper per potato, we’d spend too much time coordinating</a:t>
            </a:r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2 stove burners</a:t>
            </a:r>
          </a:p>
          <a:p>
            <a:pPr lvl="1"/>
            <a:r>
              <a:rPr lang="en-US" dirty="0" smtClean="0"/>
              <a:t>Want to allow simultaneous access to both burners, but not cause spills or incorrect burner settings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with Threads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772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program counter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(current statement executing)</a:t>
            </a:r>
          </a:p>
          <a:p>
            <a:pPr lvl="1"/>
            <a:r>
              <a:rPr lang="en-US" dirty="0" smtClean="0"/>
              <a:t>Static fields</a:t>
            </a:r>
          </a:p>
          <a:p>
            <a:pPr lvl="1"/>
            <a:r>
              <a:rPr lang="en-US" dirty="0" smtClean="0"/>
              <a:t>Objects (created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) in the </a:t>
            </a:r>
            <a:r>
              <a:rPr lang="en-US" i="1" dirty="0" smtClean="0">
                <a:solidFill>
                  <a:schemeClr val="accent2"/>
                </a:solidFill>
              </a:rPr>
              <a:t>heap</a:t>
            </a:r>
            <a:r>
              <a:rPr lang="en-US" dirty="0" smtClean="0"/>
              <a:t> (nothing to do with heap data structure)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 smtClean="0"/>
              <a:t>A set of </a:t>
            </a:r>
            <a:r>
              <a:rPr lang="en-US" i="1" dirty="0" smtClean="0">
                <a:solidFill>
                  <a:schemeClr val="accent2"/>
                </a:solidFill>
              </a:rPr>
              <a:t>threads</a:t>
            </a:r>
            <a:r>
              <a:rPr lang="en-US" dirty="0" smtClean="0"/>
              <a:t>, each with its own call stack &amp; program counter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28947</TotalTime>
  <Words>2507</Words>
  <Application>Microsoft Office PowerPoint</Application>
  <PresentationFormat>On-screen Show (4:3)</PresentationFormat>
  <Paragraphs>453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Origin</vt:lpstr>
      <vt:lpstr>CSE332: Data Abstractions  Lecture 19: Introduction to Multithreading and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Parallelism Example</vt:lpstr>
      <vt:lpstr>Concurrency Example</vt:lpstr>
      <vt:lpstr>An analogy</vt:lpstr>
      <vt:lpstr>Shared memory with Threads</vt:lpstr>
      <vt:lpstr>Shared memory with Threads </vt:lpstr>
      <vt:lpstr>Other models</vt:lpstr>
      <vt:lpstr>Java Threads (at a high level)</vt:lpstr>
      <vt:lpstr>Parallelism idea: First approach</vt:lpstr>
      <vt:lpstr>Partial Code for first attempt (with Threads)</vt:lpstr>
      <vt:lpstr>Join: Our ‘wait’ method for Threads</vt:lpstr>
      <vt:lpstr>Problems with our current approach</vt:lpstr>
      <vt:lpstr>Improvements</vt:lpstr>
      <vt:lpstr>Naïve algorithm that doesn’t work</vt:lpstr>
      <vt:lpstr>A better idea… look familiar?</vt:lpstr>
      <vt:lpstr>Divide-and-conquer really works</vt:lpstr>
      <vt:lpstr>Code would look something like this (still using Java Threads)</vt:lpstr>
      <vt:lpstr>Being realistic</vt:lpstr>
      <vt:lpstr>Half the threads created</vt:lpstr>
      <vt:lpstr>That library, finally</vt:lpstr>
      <vt:lpstr>Different terms, same basic idea</vt:lpstr>
      <vt:lpstr>Example: final version (minus imports)</vt:lpstr>
      <vt:lpstr>Getting good results in practice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1382</cp:revision>
  <dcterms:created xsi:type="dcterms:W3CDTF">2009-03-13T20:43:19Z</dcterms:created>
  <dcterms:modified xsi:type="dcterms:W3CDTF">2010-07-30T19:07:36Z</dcterms:modified>
</cp:coreProperties>
</file>