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362" r:id="rId3"/>
    <p:sldId id="363" r:id="rId4"/>
    <p:sldId id="365" r:id="rId5"/>
    <p:sldId id="364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29" r:id="rId17"/>
    <p:sldId id="409" r:id="rId18"/>
    <p:sldId id="428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  <p:sldId id="420" r:id="rId30"/>
    <p:sldId id="421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3" autoAdjust="0"/>
    <p:restoredTop sz="94660"/>
  </p:normalViewPr>
  <p:slideViewPr>
    <p:cSldViewPr>
      <p:cViewPr varScale="1">
        <p:scale>
          <a:sx n="46" d="100"/>
          <a:sy n="46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7/27/2010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7/27/2010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dirty="0" smtClean="0"/>
              <a:t>18</a:t>
            </a:r>
            <a:r>
              <a:rPr lang="en-US" sz="3200" i="0" dirty="0" smtClean="0"/>
              <a:t>: 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8" name="TextBox 47"/>
          <p:cNvSpPr txBox="1"/>
          <p:nvPr/>
        </p:nvSpPr>
        <p:spPr>
          <a:xfrm>
            <a:off x="4572000" y="13716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How would this differ for a directed graph?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Correctness ??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Won’t have time to cover it this quarter</a:t>
            </a:r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|V|</a:t>
            </a:r>
            <a:r>
              <a:rPr lang="en-US" dirty="0" smtClean="0"/>
              <a:t>) using a priority queue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Cycle detection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Kruskal’s</a:t>
            </a:r>
            <a:r>
              <a:rPr lang="en-US" dirty="0" smtClean="0"/>
              <a:t>, we’ll need efficient detection of cycles in a graph</a:t>
            </a:r>
          </a:p>
          <a:p>
            <a:r>
              <a:rPr lang="en-US" dirty="0" smtClean="0"/>
              <a:t>To decide </a:t>
            </a:r>
            <a:r>
              <a:rPr lang="en-US" dirty="0" smtClean="0"/>
              <a:t>if </a:t>
            </a:r>
            <a:r>
              <a:rPr lang="en-US" dirty="0" smtClean="0"/>
              <a:t>an </a:t>
            </a:r>
            <a:r>
              <a:rPr lang="en-US" dirty="0" smtClean="0"/>
              <a:t>edge could form a </a:t>
            </a:r>
            <a:r>
              <a:rPr lang="en-US" dirty="0" smtClean="0"/>
              <a:t>cycle, it takes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 </a:t>
            </a:r>
            <a:r>
              <a:rPr lang="en-US" dirty="0" smtClean="0"/>
              <a:t>time since </a:t>
            </a:r>
            <a:r>
              <a:rPr lang="en-US" dirty="0" smtClean="0"/>
              <a:t>we may need to do a full traversal</a:t>
            </a:r>
          </a:p>
          <a:p>
            <a:endParaRPr lang="en-US" dirty="0" smtClean="0"/>
          </a:p>
          <a:p>
            <a:r>
              <a:rPr lang="en-US" dirty="0" smtClean="0"/>
              <a:t>But there is a faster way using the </a:t>
            </a:r>
            <a:r>
              <a:rPr lang="en-US" dirty="0" smtClean="0">
                <a:solidFill>
                  <a:schemeClr val="accent2"/>
                </a:solidFill>
              </a:rPr>
              <a:t>disjoint-set ADT</a:t>
            </a: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set?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union (combine) the sets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</a:t>
            </a:r>
          </a:p>
          <a:p>
            <a:pPr lvl="1"/>
            <a:r>
              <a:rPr lang="en-US" dirty="0" smtClean="0"/>
              <a:t>Result: We can check whether adding an edge will result in a cycle in O(</a:t>
            </a:r>
            <a:r>
              <a:rPr lang="en-US" dirty="0" err="1" smtClean="0"/>
              <a:t>log|V</a:t>
            </a:r>
            <a:r>
              <a:rPr lang="en-US" dirty="0" smtClean="0"/>
              <a:t>|) time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Check out the textbook for details</a:t>
            </a:r>
          </a:p>
          <a:p>
            <a:pPr lvl="1">
              <a:buNone/>
            </a:pPr>
            <a:r>
              <a:rPr lang="en-US" dirty="0" smtClean="0"/>
              <a:t>	Was covered in 326; didn’t make it to 332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Idea: Grow a forest out of edges that do not grow a cycle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|V|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|V|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(Not better worst-case asymptotically, but often stop long before considering all edges)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9248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the edges such that the graph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343400" y="3581400"/>
            <a:ext cx="4267200" cy="2438400"/>
            <a:chOff x="4343400" y="3581400"/>
            <a:chExt cx="4267200" cy="24384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410200" y="3886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51054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6705600" y="5715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80772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6705600" y="4572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58000" y="35814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83058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5715000" y="3732213"/>
              <a:ext cx="1143000" cy="3063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H="1">
              <a:off x="6858000" y="3886200"/>
              <a:ext cx="152400" cy="6858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7162800" y="3733800"/>
              <a:ext cx="1143000" cy="5334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7010400" y="47244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H="1">
              <a:off x="8305800" y="44196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6858000" y="4876800"/>
              <a:ext cx="0" cy="838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7010400" y="5486400"/>
              <a:ext cx="1066800" cy="3810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5410200" y="5410200"/>
              <a:ext cx="1295400" cy="457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H="1">
              <a:off x="5257800" y="41910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5715000" y="41910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39"/>
            <p:cNvSpPr>
              <a:spLocks noChangeArrowheads="1"/>
            </p:cNvSpPr>
            <p:nvPr/>
          </p:nvSpPr>
          <p:spPr bwMode="auto">
            <a:xfrm>
              <a:off x="4343400" y="4724400"/>
              <a:ext cx="685800" cy="304800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(or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indicates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sets, we know adding the edge won’t form a cycle</a:t>
            </a:r>
          </a:p>
          <a:p>
            <a:pPr marL="1257300" lvl="2" indent="-457200"/>
            <a:r>
              <a:rPr lang="en-US" dirty="0" smtClean="0"/>
              <a:t> Add the edge: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Loop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A tree in a graph sense; no root, just acyclic &amp; connected</a:t>
            </a:r>
          </a:p>
          <a:p>
            <a:pPr marL="857250" lvl="1" indent="-457200"/>
            <a:r>
              <a:rPr lang="en-US" dirty="0" smtClean="0"/>
              <a:t>Why no cycle?</a:t>
            </a:r>
          </a:p>
          <a:p>
            <a:pPr marL="1131570" lvl="2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spanning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Kruskal’s</a:t>
            </a:r>
            <a:r>
              <a:rPr lang="en-US" dirty="0" smtClean="0"/>
              <a:t> algorithm is clever, simple, and efficient</a:t>
            </a:r>
          </a:p>
          <a:p>
            <a:pPr lvl="1"/>
            <a:r>
              <a:rPr lang="en-US" dirty="0" smtClean="0"/>
              <a:t>But does it generate a minimum spanning tree?</a:t>
            </a:r>
          </a:p>
          <a:p>
            <a:pPr lvl="1"/>
            <a:r>
              <a:rPr lang="en-US" dirty="0" smtClean="0"/>
              <a:t>How can we prove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First: it generates a spanning tree</a:t>
            </a:r>
          </a:p>
          <a:p>
            <a:pPr lvl="1"/>
            <a:r>
              <a:rPr lang="en-US" dirty="0" smtClean="0"/>
              <a:t>Intuition: Graph started connected and we added every edge that did not create a cycle</a:t>
            </a:r>
          </a:p>
          <a:p>
            <a:pPr lvl="1"/>
            <a:r>
              <a:rPr lang="en-US" dirty="0" smtClean="0"/>
              <a:t>Proof by contradiction: 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disconnected in </a:t>
            </a:r>
            <a:r>
              <a:rPr lang="en-US" dirty="0" err="1" smtClean="0"/>
              <a:t>Kruskal’s</a:t>
            </a:r>
            <a:r>
              <a:rPr lang="en-US" dirty="0" smtClean="0"/>
              <a:t> result.  Then there’s a path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initial graph with an edge we could add without creating a cycle.  But </a:t>
            </a:r>
            <a:r>
              <a:rPr lang="en-US" dirty="0" err="1" smtClean="0"/>
              <a:t>Kruskal</a:t>
            </a:r>
            <a:r>
              <a:rPr lang="en-US" dirty="0" smtClean="0"/>
              <a:t> would have added that edge.  Contradiction.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Second: There is no spanning tree with lower total cost</a:t>
            </a:r>
          </a:p>
          <a:p>
            <a:pPr>
              <a:buNone/>
            </a:pPr>
            <a:r>
              <a:rPr lang="en-US" dirty="0" smtClean="0"/>
              <a:t>	Won’t cover the proof here</a:t>
            </a:r>
          </a:p>
          <a:p>
            <a:pPr>
              <a:buNone/>
            </a:pPr>
            <a:r>
              <a:rPr lang="en-US" dirty="0" smtClean="0"/>
              <a:t>	If you’re interested, check it out on Wikipedia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0010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General idea: 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</a:t>
            </a:r>
            <a:r>
              <a:rPr lang="en-US" dirty="0" smtClean="0"/>
              <a:t>possible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  <a:endParaRPr lang="en-US" sz="1000" dirty="0" smtClean="0"/>
          </a:p>
          <a:p>
            <a:r>
              <a:rPr lang="en-US" dirty="0" smtClean="0"/>
              <a:t>Network connectivity</a:t>
            </a:r>
          </a:p>
          <a:p>
            <a:r>
              <a:rPr lang="en-US" dirty="0" smtClean="0"/>
              <a:t>Power connectivity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real-world scenarios, we are often concerned with costs/distances: ex: cost of laying </a:t>
            </a:r>
            <a:r>
              <a:rPr lang="en-US" dirty="0" smtClean="0"/>
              <a:t>network cable </a:t>
            </a:r>
            <a:r>
              <a:rPr lang="en-US" dirty="0" smtClean="0"/>
              <a:t>from city A to </a:t>
            </a:r>
            <a:r>
              <a:rPr lang="en-US" dirty="0" smtClean="0"/>
              <a:t>city B</a:t>
            </a:r>
            <a:endParaRPr lang="en-US" dirty="0" smtClean="0"/>
          </a:p>
          <a:p>
            <a:pPr lvl="1"/>
            <a:r>
              <a:rPr lang="en-US" dirty="0" smtClean="0"/>
              <a:t>Would prefer lower cost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553200" y="4267200"/>
            <a:ext cx="1905000" cy="1447800"/>
            <a:chOff x="6172200" y="2209800"/>
            <a:chExt cx="1905000" cy="14478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172200" y="28194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772400" y="3276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6477000" y="2971800"/>
              <a:ext cx="1295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6324600" y="2590800"/>
              <a:ext cx="6858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7239000" y="2514600"/>
              <a:ext cx="60960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0104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48400" y="22098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43800" y="2514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29400" y="3200400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minimum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Prim’s Algorithm: </a:t>
            </a:r>
            <a:r>
              <a:rPr lang="en-US" dirty="0" smtClean="0"/>
              <a:t>Very similar to</a:t>
            </a:r>
            <a:r>
              <a:rPr lang="en-US" dirty="0" smtClean="0"/>
              <a:t> </a:t>
            </a:r>
            <a:r>
              <a:rPr lang="en-US" dirty="0" err="1" smtClean="0"/>
              <a:t>Dijkstra’s</a:t>
            </a:r>
            <a:r>
              <a:rPr lang="en-US" dirty="0" smtClean="0"/>
              <a:t> algorithm for shortest path, </a:t>
            </a:r>
            <a:r>
              <a:rPr lang="en-US" dirty="0" smtClean="0"/>
              <a:t>with a small modification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Kruskal’s</a:t>
            </a:r>
            <a:r>
              <a:rPr lang="en-US" dirty="0" smtClean="0"/>
              <a:t> Algorithm: Order all edges in graph by weight; step through each edge and add if it doesn’t create a cycle; stop when we have |V|-1 edges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</a:t>
            </a:r>
            <a:r>
              <a:rPr lang="en-US" dirty="0" smtClean="0"/>
              <a:t>vertices.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Pick </a:t>
            </a:r>
            <a:r>
              <a:rPr lang="en-US" i="1" dirty="0" smtClean="0"/>
              <a:t>the edge with the smallest weight that connects “known” to “unknown.”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the edge with closest known distance to the source.” </a:t>
            </a:r>
          </a:p>
          <a:p>
            <a:pPr lvl="1"/>
            <a:r>
              <a:rPr lang="en-US" dirty="0" smtClean="0"/>
              <a:t>But that’s not what we want here</a:t>
            </a:r>
          </a:p>
          <a:p>
            <a:pPr lvl="1"/>
            <a:r>
              <a:rPr lang="en-US" dirty="0" smtClean="0"/>
              <a:t>Here we are interested in distance to ‘something in the cloud’, not some source </a:t>
            </a:r>
            <a:r>
              <a:rPr lang="en-US" dirty="0" smtClean="0"/>
              <a:t>vertex</a:t>
            </a:r>
            <a:endParaRPr lang="en-US" dirty="0" smtClean="0"/>
          </a:p>
          <a:p>
            <a:pPr lvl="1"/>
            <a:r>
              <a:rPr lang="en-US" dirty="0" smtClean="0"/>
              <a:t>Otherwise identical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924800" cy="48768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some starting vertex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Which </a:t>
            </a:r>
            <a:r>
              <a:rPr lang="en-US" dirty="0" smtClean="0"/>
              <a:t>part</a:t>
            </a:r>
            <a:r>
              <a:rPr lang="en-US" dirty="0" smtClean="0"/>
              <a:t> </a:t>
            </a:r>
            <a:r>
              <a:rPr lang="en-US" dirty="0" smtClean="0"/>
              <a:t>is different from </a:t>
            </a:r>
            <a:r>
              <a:rPr lang="en-US" dirty="0" err="1" smtClean="0"/>
              <a:t>Dijkstra’s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54324</TotalTime>
  <Words>2235</Words>
  <Application>Microsoft Office PowerPoint</Application>
  <PresentationFormat>On-screen Show (4:3)</PresentationFormat>
  <Paragraphs>926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CSE332: Data Abstractions  Lecture 18: Minimum Spanning Trees</vt:lpstr>
      <vt:lpstr>Spanning trees</vt:lpstr>
      <vt:lpstr>Observations</vt:lpstr>
      <vt:lpstr>Motivation</vt:lpstr>
      <vt:lpstr>Two approaches</vt:lpstr>
      <vt:lpstr>Prim’s Algorithm Idea</vt:lpstr>
      <vt:lpstr>Prim’s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Aside: Cycle detection</vt:lpstr>
      <vt:lpstr>Kruskal’s Algorithm</vt:lpstr>
      <vt:lpstr>Kruskal’s Algorithm: 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Correctness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2271</cp:revision>
  <dcterms:created xsi:type="dcterms:W3CDTF">2009-03-13T20:43:19Z</dcterms:created>
  <dcterms:modified xsi:type="dcterms:W3CDTF">2010-07-28T18:50:17Z</dcterms:modified>
</cp:coreProperties>
</file>