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notesSlides/notesSlide31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tags/tag29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9"/>
  </p:notesMasterIdLst>
  <p:handoutMasterIdLst>
    <p:handoutMasterId r:id="rId40"/>
  </p:handoutMasterIdLst>
  <p:sldIdLst>
    <p:sldId id="256" r:id="rId2"/>
    <p:sldId id="287" r:id="rId3"/>
    <p:sldId id="288" r:id="rId4"/>
    <p:sldId id="289" r:id="rId5"/>
    <p:sldId id="290" r:id="rId6"/>
    <p:sldId id="322" r:id="rId7"/>
    <p:sldId id="291" r:id="rId8"/>
    <p:sldId id="294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26" r:id="rId18"/>
    <p:sldId id="323" r:id="rId19"/>
    <p:sldId id="325" r:id="rId20"/>
    <p:sldId id="306" r:id="rId21"/>
    <p:sldId id="305" r:id="rId22"/>
    <p:sldId id="307" r:id="rId23"/>
    <p:sldId id="308" r:id="rId24"/>
    <p:sldId id="309" r:id="rId25"/>
    <p:sldId id="310" r:id="rId26"/>
    <p:sldId id="311" r:id="rId27"/>
    <p:sldId id="312" r:id="rId28"/>
    <p:sldId id="324" r:id="rId29"/>
    <p:sldId id="313" r:id="rId30"/>
    <p:sldId id="314" r:id="rId31"/>
    <p:sldId id="315" r:id="rId32"/>
    <p:sldId id="316" r:id="rId33"/>
    <p:sldId id="317" r:id="rId34"/>
    <p:sldId id="296" r:id="rId35"/>
    <p:sldId id="319" r:id="rId36"/>
    <p:sldId id="320" r:id="rId37"/>
    <p:sldId id="321" r:id="rId3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99"/>
    <a:srgbClr val="D60093"/>
    <a:srgbClr val="119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4" autoAdjust="0"/>
    <p:restoredTop sz="94660"/>
  </p:normalViewPr>
  <p:slideViewPr>
    <p:cSldViewPr>
      <p:cViewPr varScale="1">
        <p:scale>
          <a:sx n="75" d="100"/>
          <a:sy n="7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Spring 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en-US" smtClean="0"/>
              <a:t>CSE332: Data Abstractions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notesSlide" Target="../notesSlides/notesSlide30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4384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17: Shortest Paths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5" name="Group 54"/>
          <p:cNvGrpSpPr/>
          <p:nvPr/>
        </p:nvGrpSpPr>
        <p:grpSpPr>
          <a:xfrm>
            <a:off x="304800" y="914400"/>
            <a:ext cx="4808706" cy="2446397"/>
            <a:chOff x="304800" y="914400"/>
            <a:chExt cx="4808706" cy="2446397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F</a:t>
              </a: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H</a:t>
              </a: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G</a:t>
              </a:r>
            </a:p>
          </p:txBody>
        </p:sp>
        <p:cxnSp>
          <p:nvCxnSpPr>
            <p:cNvPr id="15" name="AutoShape 14"/>
            <p:cNvCxnSpPr>
              <a:cxnSpLocks noChangeShapeType="1"/>
              <a:stCxn id="7" idx="6"/>
              <a:endCxn id="10" idx="1"/>
            </p:cNvCxnSpPr>
            <p:nvPr/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15"/>
            <p:cNvCxnSpPr>
              <a:cxnSpLocks noChangeShapeType="1"/>
              <a:stCxn id="10" idx="2"/>
              <a:endCxn id="7" idx="4"/>
            </p:cNvCxnSpPr>
            <p:nvPr/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20"/>
            <p:cNvCxnSpPr>
              <a:cxnSpLocks noChangeShapeType="1"/>
              <a:stCxn id="14" idx="2"/>
              <a:endCxn id="13" idx="0"/>
            </p:cNvCxnSpPr>
            <p:nvPr/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21"/>
            <p:cNvCxnSpPr>
              <a:cxnSpLocks noChangeShapeType="1"/>
              <a:stCxn id="13" idx="6"/>
              <a:endCxn id="14" idx="4"/>
            </p:cNvCxnSpPr>
            <p:nvPr/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24"/>
            <p:cNvCxnSpPr>
              <a:cxnSpLocks noChangeShapeType="1"/>
              <a:stCxn id="7" idx="3"/>
              <a:endCxn id="9" idx="0"/>
            </p:cNvCxnSpPr>
            <p:nvPr/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25"/>
            <p:cNvCxnSpPr>
              <a:cxnSpLocks noChangeShapeType="1"/>
              <a:stCxn id="9" idx="6"/>
              <a:endCxn id="10" idx="3"/>
            </p:cNvCxnSpPr>
            <p:nvPr/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26"/>
            <p:cNvCxnSpPr>
              <a:cxnSpLocks noChangeShapeType="1"/>
              <a:stCxn id="7" idx="7"/>
              <a:endCxn id="8" idx="2"/>
            </p:cNvCxnSpPr>
            <p:nvPr/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27"/>
            <p:cNvCxnSpPr>
              <a:cxnSpLocks noChangeShapeType="1"/>
              <a:stCxn id="8" idx="6"/>
              <a:endCxn id="11" idx="2"/>
            </p:cNvCxnSpPr>
            <p:nvPr/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28"/>
            <p:cNvCxnSpPr>
              <a:cxnSpLocks noChangeShapeType="1"/>
              <a:stCxn id="11" idx="6"/>
              <a:endCxn id="12" idx="2"/>
            </p:cNvCxnSpPr>
            <p:nvPr/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29"/>
            <p:cNvCxnSpPr>
              <a:cxnSpLocks noChangeShapeType="1"/>
              <a:stCxn id="14" idx="1"/>
              <a:endCxn id="11" idx="4"/>
            </p:cNvCxnSpPr>
            <p:nvPr/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5" name="AutoShape 30"/>
            <p:cNvCxnSpPr>
              <a:cxnSpLocks noChangeShapeType="1"/>
              <a:stCxn id="12" idx="4"/>
              <a:endCxn id="14" idx="7"/>
            </p:cNvCxnSpPr>
            <p:nvPr/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" name="AutoShape 31"/>
            <p:cNvCxnSpPr>
              <a:cxnSpLocks noChangeShapeType="1"/>
              <a:stCxn id="8" idx="5"/>
              <a:endCxn id="13" idx="1"/>
            </p:cNvCxnSpPr>
            <p:nvPr/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7" name="AutoShape 32"/>
            <p:cNvCxnSpPr>
              <a:cxnSpLocks noChangeShapeType="1"/>
              <a:stCxn id="8" idx="4"/>
              <a:endCxn id="10" idx="0"/>
            </p:cNvCxnSpPr>
            <p:nvPr/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8" name="AutoShape 33"/>
            <p:cNvCxnSpPr>
              <a:cxnSpLocks noChangeShapeType="1"/>
              <a:stCxn id="10" idx="5"/>
              <a:endCxn id="13" idx="2"/>
            </p:cNvCxnSpPr>
            <p:nvPr/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9" name="AutoShape 34"/>
            <p:cNvCxnSpPr>
              <a:cxnSpLocks noChangeShapeType="1"/>
              <a:stCxn id="13" idx="3"/>
              <a:endCxn id="9" idx="5"/>
            </p:cNvCxnSpPr>
            <p:nvPr/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0" name="Text Box 44"/>
            <p:cNvSpPr txBox="1">
              <a:spLocks noChangeArrowheads="1"/>
            </p:cNvSpPr>
            <p:nvPr/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31" name="Text Box 45"/>
            <p:cNvSpPr txBox="1">
              <a:spLocks noChangeArrowheads="1"/>
            </p:cNvSpPr>
            <p:nvPr/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32" name="Text Box 46"/>
            <p:cNvSpPr txBox="1">
              <a:spLocks noChangeArrowheads="1"/>
            </p:cNvSpPr>
            <p:nvPr/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2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3" name="Text Box 47"/>
            <p:cNvSpPr txBox="1">
              <a:spLocks noChangeArrowheads="1"/>
            </p:cNvSpPr>
            <p:nvPr/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4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 Box 48"/>
            <p:cNvSpPr txBox="1">
              <a:spLocks noChangeArrowheads="1"/>
            </p:cNvSpPr>
            <p:nvPr/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7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5" name="Text Box 49"/>
            <p:cNvSpPr txBox="1">
              <a:spLocks noChangeArrowheads="1"/>
            </p:cNvSpPr>
            <p:nvPr/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4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6" name="Text Box 50"/>
            <p:cNvSpPr txBox="1">
              <a:spLocks noChangeArrowheads="1"/>
            </p:cNvSpPr>
            <p:nvPr/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1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7" name="Text Box 51"/>
            <p:cNvSpPr txBox="1">
              <a:spLocks noChangeArrowheads="1"/>
            </p:cNvSpPr>
            <p:nvPr/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11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8" name="Text Box 52"/>
            <p:cNvSpPr txBox="1">
              <a:spLocks noChangeArrowheads="1"/>
            </p:cNvSpPr>
            <p:nvPr/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8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9" name="Text Box 53"/>
            <p:cNvSpPr txBox="1">
              <a:spLocks noChangeArrowheads="1"/>
            </p:cNvSpPr>
            <p:nvPr/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Text Box 54"/>
            <p:cNvSpPr txBox="1">
              <a:spLocks noChangeArrowheads="1"/>
            </p:cNvSpPr>
            <p:nvPr/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2" name="Text Box 56"/>
            <p:cNvSpPr txBox="1">
              <a:spLocks noChangeArrowheads="1"/>
            </p:cNvSpPr>
            <p:nvPr/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3" name="Text Box 57"/>
            <p:cNvSpPr txBox="1">
              <a:spLocks noChangeArrowheads="1"/>
            </p:cNvSpPr>
            <p:nvPr/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44" name="Text Box 58"/>
            <p:cNvSpPr txBox="1">
              <a:spLocks noChangeArrowheads="1"/>
            </p:cNvSpPr>
            <p:nvPr/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5" name="Text Box 59"/>
            <p:cNvSpPr txBox="1">
              <a:spLocks noChangeArrowheads="1"/>
            </p:cNvSpPr>
            <p:nvPr/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6" name="Text Box 60"/>
            <p:cNvSpPr txBox="1">
              <a:spLocks noChangeArrowheads="1"/>
            </p:cNvSpPr>
            <p:nvPr/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7" name="Text Box 61"/>
            <p:cNvSpPr txBox="1">
              <a:spLocks noChangeArrowheads="1"/>
            </p:cNvSpPr>
            <p:nvPr/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48" name="Text Box 62"/>
            <p:cNvSpPr txBox="1">
              <a:spLocks noChangeArrowheads="1"/>
            </p:cNvSpPr>
            <p:nvPr/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49" name="Text Box 63"/>
            <p:cNvSpPr txBox="1">
              <a:spLocks noChangeArrowheads="1"/>
            </p:cNvSpPr>
            <p:nvPr/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" name="Text Box 64"/>
            <p:cNvSpPr txBox="1">
              <a:spLocks noChangeArrowheads="1"/>
            </p:cNvSpPr>
            <p:nvPr/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51" name="Text Box 65"/>
            <p:cNvSpPr txBox="1">
              <a:spLocks noChangeArrowheads="1"/>
            </p:cNvSpPr>
            <p:nvPr/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2" name="Text Box 66"/>
            <p:cNvSpPr txBox="1">
              <a:spLocks noChangeArrowheads="1"/>
            </p:cNvSpPr>
            <p:nvPr/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54" name="Text Box 63"/>
            <p:cNvSpPr txBox="1">
              <a:spLocks noChangeArrowheads="1"/>
            </p:cNvSpPr>
            <p:nvPr/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</a:rPr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features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Once a vertex is marked </a:t>
            </a:r>
            <a:r>
              <a:rPr lang="en-US" dirty="0" smtClean="0"/>
              <a:t>‘known’, </a:t>
            </a:r>
            <a:r>
              <a:rPr lang="en-US" dirty="0" smtClean="0"/>
              <a:t>the cost of the shortest path to that node is known</a:t>
            </a:r>
          </a:p>
          <a:p>
            <a:pPr lvl="1"/>
            <a:r>
              <a:rPr lang="en-US" dirty="0" smtClean="0"/>
              <a:t>As is the path itself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While a vertex is still not known, another shorter path to it might still be found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the 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r>
              <a:rPr lang="en-US" dirty="0" smtClean="0"/>
              <a:t>Now that we’re done, how do we get the path from, say, A to E?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2286000"/>
            <a:ext cx="4648200" cy="2370197"/>
            <a:chOff x="304800" y="914400"/>
            <a:chExt cx="4808706" cy="2446397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F</a:t>
              </a: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H</a:t>
              </a: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G</a:t>
              </a:r>
            </a:p>
          </p:txBody>
        </p:sp>
        <p:cxnSp>
          <p:nvCxnSpPr>
            <p:cNvPr id="14" name="AutoShape 14"/>
            <p:cNvCxnSpPr>
              <a:cxnSpLocks noChangeShapeType="1"/>
              <a:stCxn id="6" idx="6"/>
              <a:endCxn id="9" idx="1"/>
            </p:cNvCxnSpPr>
            <p:nvPr/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5"/>
            <p:cNvCxnSpPr>
              <a:cxnSpLocks noChangeShapeType="1"/>
              <a:stCxn id="9" idx="2"/>
              <a:endCxn id="6" idx="4"/>
            </p:cNvCxnSpPr>
            <p:nvPr/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20"/>
            <p:cNvCxnSpPr>
              <a:cxnSpLocks noChangeShapeType="1"/>
              <a:stCxn id="13" idx="2"/>
              <a:endCxn id="12" idx="0"/>
            </p:cNvCxnSpPr>
            <p:nvPr/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21"/>
            <p:cNvCxnSpPr>
              <a:cxnSpLocks noChangeShapeType="1"/>
              <a:stCxn id="12" idx="6"/>
              <a:endCxn id="13" idx="4"/>
            </p:cNvCxnSpPr>
            <p:nvPr/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24"/>
            <p:cNvCxnSpPr>
              <a:cxnSpLocks noChangeShapeType="1"/>
              <a:stCxn id="6" idx="3"/>
              <a:endCxn id="8" idx="0"/>
            </p:cNvCxnSpPr>
            <p:nvPr/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25"/>
            <p:cNvCxnSpPr>
              <a:cxnSpLocks noChangeShapeType="1"/>
              <a:stCxn id="8" idx="6"/>
              <a:endCxn id="9" idx="3"/>
            </p:cNvCxnSpPr>
            <p:nvPr/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26"/>
            <p:cNvCxnSpPr>
              <a:cxnSpLocks noChangeShapeType="1"/>
              <a:stCxn id="6" idx="7"/>
              <a:endCxn id="7" idx="2"/>
            </p:cNvCxnSpPr>
            <p:nvPr/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27"/>
            <p:cNvCxnSpPr>
              <a:cxnSpLocks noChangeShapeType="1"/>
              <a:stCxn id="7" idx="6"/>
              <a:endCxn id="10" idx="2"/>
            </p:cNvCxnSpPr>
            <p:nvPr/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28"/>
            <p:cNvCxnSpPr>
              <a:cxnSpLocks noChangeShapeType="1"/>
              <a:stCxn id="10" idx="6"/>
              <a:endCxn id="11" idx="2"/>
            </p:cNvCxnSpPr>
            <p:nvPr/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29"/>
            <p:cNvCxnSpPr>
              <a:cxnSpLocks noChangeShapeType="1"/>
              <a:stCxn id="13" idx="1"/>
              <a:endCxn id="10" idx="4"/>
            </p:cNvCxnSpPr>
            <p:nvPr/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30"/>
            <p:cNvCxnSpPr>
              <a:cxnSpLocks noChangeShapeType="1"/>
              <a:stCxn id="11" idx="4"/>
              <a:endCxn id="13" idx="7"/>
            </p:cNvCxnSpPr>
            <p:nvPr/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5" name="AutoShape 31"/>
            <p:cNvCxnSpPr>
              <a:cxnSpLocks noChangeShapeType="1"/>
              <a:stCxn id="7" idx="5"/>
              <a:endCxn id="12" idx="1"/>
            </p:cNvCxnSpPr>
            <p:nvPr/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" name="AutoShape 32"/>
            <p:cNvCxnSpPr>
              <a:cxnSpLocks noChangeShapeType="1"/>
              <a:stCxn id="7" idx="4"/>
              <a:endCxn id="9" idx="0"/>
            </p:cNvCxnSpPr>
            <p:nvPr/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7" name="AutoShape 33"/>
            <p:cNvCxnSpPr>
              <a:cxnSpLocks noChangeShapeType="1"/>
              <a:stCxn id="9" idx="5"/>
              <a:endCxn id="12" idx="2"/>
            </p:cNvCxnSpPr>
            <p:nvPr/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8" name="AutoShape 34"/>
            <p:cNvCxnSpPr>
              <a:cxnSpLocks noChangeShapeType="1"/>
              <a:stCxn id="12" idx="3"/>
              <a:endCxn id="8" idx="5"/>
            </p:cNvCxnSpPr>
            <p:nvPr/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" name="Text Box 44"/>
            <p:cNvSpPr txBox="1">
              <a:spLocks noChangeArrowheads="1"/>
            </p:cNvSpPr>
            <p:nvPr/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30" name="Text Box 45"/>
            <p:cNvSpPr txBox="1">
              <a:spLocks noChangeArrowheads="1"/>
            </p:cNvSpPr>
            <p:nvPr/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31" name="Text Box 46"/>
            <p:cNvSpPr txBox="1">
              <a:spLocks noChangeArrowheads="1"/>
            </p:cNvSpPr>
            <p:nvPr/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2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2" name="Text Box 47"/>
            <p:cNvSpPr txBox="1">
              <a:spLocks noChangeArrowheads="1"/>
            </p:cNvSpPr>
            <p:nvPr/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4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 Box 48"/>
            <p:cNvSpPr txBox="1">
              <a:spLocks noChangeArrowheads="1"/>
            </p:cNvSpPr>
            <p:nvPr/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7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4" name="Text Box 49"/>
            <p:cNvSpPr txBox="1">
              <a:spLocks noChangeArrowheads="1"/>
            </p:cNvSpPr>
            <p:nvPr/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4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5" name="Text Box 50"/>
            <p:cNvSpPr txBox="1">
              <a:spLocks noChangeArrowheads="1"/>
            </p:cNvSpPr>
            <p:nvPr/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1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6" name="Text Box 51"/>
            <p:cNvSpPr txBox="1">
              <a:spLocks noChangeArrowheads="1"/>
            </p:cNvSpPr>
            <p:nvPr/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11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7" name="Text Box 52"/>
            <p:cNvSpPr txBox="1">
              <a:spLocks noChangeArrowheads="1"/>
            </p:cNvSpPr>
            <p:nvPr/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8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8" name="Text Box 53"/>
            <p:cNvSpPr txBox="1">
              <a:spLocks noChangeArrowheads="1"/>
            </p:cNvSpPr>
            <p:nvPr/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9" name="Text Box 54"/>
            <p:cNvSpPr txBox="1">
              <a:spLocks noChangeArrowheads="1"/>
            </p:cNvSpPr>
            <p:nvPr/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Text Box 55"/>
            <p:cNvSpPr txBox="1">
              <a:spLocks noChangeArrowheads="1"/>
            </p:cNvSpPr>
            <p:nvPr/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1" name="Text Box 56"/>
            <p:cNvSpPr txBox="1">
              <a:spLocks noChangeArrowheads="1"/>
            </p:cNvSpPr>
            <p:nvPr/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2" name="Text Box 57"/>
            <p:cNvSpPr txBox="1">
              <a:spLocks noChangeArrowheads="1"/>
            </p:cNvSpPr>
            <p:nvPr/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43" name="Text Box 58"/>
            <p:cNvSpPr txBox="1">
              <a:spLocks noChangeArrowheads="1"/>
            </p:cNvSpPr>
            <p:nvPr/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4" name="Text Box 59"/>
            <p:cNvSpPr txBox="1">
              <a:spLocks noChangeArrowheads="1"/>
            </p:cNvSpPr>
            <p:nvPr/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5" name="Text Box 60"/>
            <p:cNvSpPr txBox="1">
              <a:spLocks noChangeArrowheads="1"/>
            </p:cNvSpPr>
            <p:nvPr/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6" name="Text Box 61"/>
            <p:cNvSpPr txBox="1">
              <a:spLocks noChangeArrowheads="1"/>
            </p:cNvSpPr>
            <p:nvPr/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47" name="Text Box 62"/>
            <p:cNvSpPr txBox="1">
              <a:spLocks noChangeArrowheads="1"/>
            </p:cNvSpPr>
            <p:nvPr/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48" name="Text Box 63"/>
            <p:cNvSpPr txBox="1">
              <a:spLocks noChangeArrowheads="1"/>
            </p:cNvSpPr>
            <p:nvPr/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9" name="Text Box 64"/>
            <p:cNvSpPr txBox="1">
              <a:spLocks noChangeArrowheads="1"/>
            </p:cNvSpPr>
            <p:nvPr/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50" name="Text Box 65"/>
            <p:cNvSpPr txBox="1">
              <a:spLocks noChangeArrowheads="1"/>
            </p:cNvSpPr>
            <p:nvPr/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1" name="Text Box 66"/>
            <p:cNvSpPr txBox="1">
              <a:spLocks noChangeArrowheads="1"/>
            </p:cNvSpPr>
            <p:nvPr/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52" name="Text Box 63"/>
            <p:cNvSpPr txBox="1">
              <a:spLocks noChangeArrowheads="1"/>
            </p:cNvSpPr>
            <p:nvPr/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</a:rPr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Short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r>
              <a:rPr lang="en-US" dirty="0" smtClean="0"/>
              <a:t>How would this have worked differently if we were only interested in the path from A to G?</a:t>
            </a:r>
          </a:p>
          <a:p>
            <a:pPr lvl="1"/>
            <a:r>
              <a:rPr lang="en-US" dirty="0" smtClean="0"/>
              <a:t>A to E?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2286000"/>
            <a:ext cx="4648200" cy="2370197"/>
            <a:chOff x="304800" y="914400"/>
            <a:chExt cx="4808706" cy="2446397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F</a:t>
              </a: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H</a:t>
              </a: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G</a:t>
              </a:r>
            </a:p>
          </p:txBody>
        </p:sp>
        <p:cxnSp>
          <p:nvCxnSpPr>
            <p:cNvPr id="14" name="AutoShape 14"/>
            <p:cNvCxnSpPr>
              <a:cxnSpLocks noChangeShapeType="1"/>
              <a:stCxn id="6" idx="6"/>
              <a:endCxn id="9" idx="1"/>
            </p:cNvCxnSpPr>
            <p:nvPr/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5"/>
            <p:cNvCxnSpPr>
              <a:cxnSpLocks noChangeShapeType="1"/>
              <a:stCxn id="9" idx="2"/>
              <a:endCxn id="6" idx="4"/>
            </p:cNvCxnSpPr>
            <p:nvPr/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6" name="AutoShape 20"/>
            <p:cNvCxnSpPr>
              <a:cxnSpLocks noChangeShapeType="1"/>
              <a:stCxn id="13" idx="2"/>
              <a:endCxn id="12" idx="0"/>
            </p:cNvCxnSpPr>
            <p:nvPr/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21"/>
            <p:cNvCxnSpPr>
              <a:cxnSpLocks noChangeShapeType="1"/>
              <a:stCxn id="12" idx="6"/>
              <a:endCxn id="13" idx="4"/>
            </p:cNvCxnSpPr>
            <p:nvPr/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24"/>
            <p:cNvCxnSpPr>
              <a:cxnSpLocks noChangeShapeType="1"/>
              <a:stCxn id="6" idx="3"/>
              <a:endCxn id="8" idx="0"/>
            </p:cNvCxnSpPr>
            <p:nvPr/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9" name="AutoShape 25"/>
            <p:cNvCxnSpPr>
              <a:cxnSpLocks noChangeShapeType="1"/>
              <a:stCxn id="8" idx="6"/>
              <a:endCxn id="9" idx="3"/>
            </p:cNvCxnSpPr>
            <p:nvPr/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26"/>
            <p:cNvCxnSpPr>
              <a:cxnSpLocks noChangeShapeType="1"/>
              <a:stCxn id="6" idx="7"/>
              <a:endCxn id="7" idx="2"/>
            </p:cNvCxnSpPr>
            <p:nvPr/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27"/>
            <p:cNvCxnSpPr>
              <a:cxnSpLocks noChangeShapeType="1"/>
              <a:stCxn id="7" idx="6"/>
              <a:endCxn id="10" idx="2"/>
            </p:cNvCxnSpPr>
            <p:nvPr/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28"/>
            <p:cNvCxnSpPr>
              <a:cxnSpLocks noChangeShapeType="1"/>
              <a:stCxn id="10" idx="6"/>
              <a:endCxn id="11" idx="2"/>
            </p:cNvCxnSpPr>
            <p:nvPr/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3" name="AutoShape 29"/>
            <p:cNvCxnSpPr>
              <a:cxnSpLocks noChangeShapeType="1"/>
              <a:stCxn id="13" idx="1"/>
              <a:endCxn id="10" idx="4"/>
            </p:cNvCxnSpPr>
            <p:nvPr/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30"/>
            <p:cNvCxnSpPr>
              <a:cxnSpLocks noChangeShapeType="1"/>
              <a:stCxn id="11" idx="4"/>
              <a:endCxn id="13" idx="7"/>
            </p:cNvCxnSpPr>
            <p:nvPr/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5" name="AutoShape 31"/>
            <p:cNvCxnSpPr>
              <a:cxnSpLocks noChangeShapeType="1"/>
              <a:stCxn id="7" idx="5"/>
              <a:endCxn id="12" idx="1"/>
            </p:cNvCxnSpPr>
            <p:nvPr/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" name="AutoShape 32"/>
            <p:cNvCxnSpPr>
              <a:cxnSpLocks noChangeShapeType="1"/>
              <a:stCxn id="7" idx="4"/>
              <a:endCxn id="9" idx="0"/>
            </p:cNvCxnSpPr>
            <p:nvPr/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7" name="AutoShape 33"/>
            <p:cNvCxnSpPr>
              <a:cxnSpLocks noChangeShapeType="1"/>
              <a:stCxn id="9" idx="5"/>
              <a:endCxn id="12" idx="2"/>
            </p:cNvCxnSpPr>
            <p:nvPr/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8" name="AutoShape 34"/>
            <p:cNvCxnSpPr>
              <a:cxnSpLocks noChangeShapeType="1"/>
              <a:stCxn id="12" idx="3"/>
              <a:endCxn id="8" idx="5"/>
            </p:cNvCxnSpPr>
            <p:nvPr/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" name="Text Box 44"/>
            <p:cNvSpPr txBox="1">
              <a:spLocks noChangeArrowheads="1"/>
            </p:cNvSpPr>
            <p:nvPr/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30" name="Text Box 45"/>
            <p:cNvSpPr txBox="1">
              <a:spLocks noChangeArrowheads="1"/>
            </p:cNvSpPr>
            <p:nvPr/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31" name="Text Box 46"/>
            <p:cNvSpPr txBox="1">
              <a:spLocks noChangeArrowheads="1"/>
            </p:cNvSpPr>
            <p:nvPr/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2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2" name="Text Box 47"/>
            <p:cNvSpPr txBox="1">
              <a:spLocks noChangeArrowheads="1"/>
            </p:cNvSpPr>
            <p:nvPr/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4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 Box 48"/>
            <p:cNvSpPr txBox="1">
              <a:spLocks noChangeArrowheads="1"/>
            </p:cNvSpPr>
            <p:nvPr/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7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4" name="Text Box 49"/>
            <p:cNvSpPr txBox="1">
              <a:spLocks noChangeArrowheads="1"/>
            </p:cNvSpPr>
            <p:nvPr/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4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5" name="Text Box 50"/>
            <p:cNvSpPr txBox="1">
              <a:spLocks noChangeArrowheads="1"/>
            </p:cNvSpPr>
            <p:nvPr/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1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6" name="Text Box 51"/>
            <p:cNvSpPr txBox="1">
              <a:spLocks noChangeArrowheads="1"/>
            </p:cNvSpPr>
            <p:nvPr/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11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7" name="Text Box 52"/>
            <p:cNvSpPr txBox="1">
              <a:spLocks noChangeArrowheads="1"/>
            </p:cNvSpPr>
            <p:nvPr/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sym typeface="Math1" pitchFamily="2" charset="2"/>
                </a:rPr>
                <a:t>8</a:t>
              </a:r>
              <a:endParaRPr lang="en-US" sz="2000" dirty="0">
                <a:solidFill>
                  <a:srgbClr val="FF0000"/>
                </a:solidFill>
                <a:sym typeface="Math1" pitchFamily="2" charset="2"/>
              </a:endParaRPr>
            </a:p>
          </p:txBody>
        </p:sp>
        <p:sp>
          <p:nvSpPr>
            <p:cNvPr id="38" name="Text Box 53"/>
            <p:cNvSpPr txBox="1">
              <a:spLocks noChangeArrowheads="1"/>
            </p:cNvSpPr>
            <p:nvPr/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9" name="Text Box 54"/>
            <p:cNvSpPr txBox="1">
              <a:spLocks noChangeArrowheads="1"/>
            </p:cNvSpPr>
            <p:nvPr/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Text Box 55"/>
            <p:cNvSpPr txBox="1">
              <a:spLocks noChangeArrowheads="1"/>
            </p:cNvSpPr>
            <p:nvPr/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1" name="Text Box 56"/>
            <p:cNvSpPr txBox="1">
              <a:spLocks noChangeArrowheads="1"/>
            </p:cNvSpPr>
            <p:nvPr/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2" name="Text Box 57"/>
            <p:cNvSpPr txBox="1">
              <a:spLocks noChangeArrowheads="1"/>
            </p:cNvSpPr>
            <p:nvPr/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43" name="Text Box 58"/>
            <p:cNvSpPr txBox="1">
              <a:spLocks noChangeArrowheads="1"/>
            </p:cNvSpPr>
            <p:nvPr/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4" name="Text Box 59"/>
            <p:cNvSpPr txBox="1">
              <a:spLocks noChangeArrowheads="1"/>
            </p:cNvSpPr>
            <p:nvPr/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5" name="Text Box 60"/>
            <p:cNvSpPr txBox="1">
              <a:spLocks noChangeArrowheads="1"/>
            </p:cNvSpPr>
            <p:nvPr/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6" name="Text Box 61"/>
            <p:cNvSpPr txBox="1">
              <a:spLocks noChangeArrowheads="1"/>
            </p:cNvSpPr>
            <p:nvPr/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47" name="Text Box 62"/>
            <p:cNvSpPr txBox="1">
              <a:spLocks noChangeArrowheads="1"/>
            </p:cNvSpPr>
            <p:nvPr/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48" name="Text Box 63"/>
            <p:cNvSpPr txBox="1">
              <a:spLocks noChangeArrowheads="1"/>
            </p:cNvSpPr>
            <p:nvPr/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9" name="Text Box 64"/>
            <p:cNvSpPr txBox="1">
              <a:spLocks noChangeArrowheads="1"/>
            </p:cNvSpPr>
            <p:nvPr/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50" name="Text Box 65"/>
            <p:cNvSpPr txBox="1">
              <a:spLocks noChangeArrowheads="1"/>
            </p:cNvSpPr>
            <p:nvPr/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1" name="Text Box 66"/>
            <p:cNvSpPr txBox="1">
              <a:spLocks noChangeArrowheads="1"/>
            </p:cNvSpPr>
            <p:nvPr/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52" name="Text Box 63"/>
            <p:cNvSpPr txBox="1">
              <a:spLocks noChangeArrowheads="1"/>
            </p:cNvSpPr>
            <p:nvPr/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</a:rPr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source shortest paths (from some specific point a)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Done: BFS to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u</a:t>
            </a:r>
            <a:r>
              <a:rPr lang="en-US" dirty="0" smtClean="0"/>
              <a:t> in </a:t>
            </a:r>
            <a:r>
              <a:rPr lang="en-US" i="1" dirty="0" smtClean="0"/>
              <a:t>O</a:t>
            </a:r>
            <a:r>
              <a:rPr lang="en-US" dirty="0" smtClean="0"/>
              <a:t>(|E|)</a:t>
            </a:r>
          </a:p>
          <a:p>
            <a:endParaRPr lang="en-US" dirty="0" smtClean="0"/>
          </a:p>
          <a:p>
            <a:r>
              <a:rPr lang="en-US" dirty="0" smtClean="0"/>
              <a:t>Actually, can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i="1" dirty="0" smtClean="0"/>
              <a:t>every node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Still </a:t>
            </a:r>
            <a:r>
              <a:rPr lang="en-US" i="1" dirty="0" smtClean="0"/>
              <a:t>O</a:t>
            </a:r>
            <a:r>
              <a:rPr lang="en-US" dirty="0" smtClean="0"/>
              <a:t>(|E|)</a:t>
            </a:r>
          </a:p>
          <a:p>
            <a:pPr lvl="1"/>
            <a:r>
              <a:rPr lang="en-US" dirty="0" smtClean="0"/>
              <a:t>No faster way for a “distinguished” destination in the worst-case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Now:  Weighted graphs 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Given a weighted graph and node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find the minimum-cost path from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to every node </a:t>
            </a:r>
          </a:p>
          <a:p>
            <a:endParaRPr lang="en-US" sz="1000" dirty="0" smtClean="0"/>
          </a:p>
          <a:p>
            <a:r>
              <a:rPr lang="en-US" dirty="0" smtClean="0"/>
              <a:t>As before, asymptotically no harder than for one destination</a:t>
            </a:r>
          </a:p>
          <a:p>
            <a:r>
              <a:rPr lang="en-US" dirty="0" smtClean="0"/>
              <a:t>Unlike before, BFS will not work</a:t>
            </a:r>
          </a:p>
          <a:p>
            <a:endParaRPr lang="en-US" dirty="0" smtClean="0"/>
          </a:p>
          <a:p>
            <a:r>
              <a:rPr lang="en-US" dirty="0" smtClean="0"/>
              <a:t>Aside: We can find the shortest path from every vertex to every other vertex in O(|V|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were to count out all the edges ‘found’ by </a:t>
            </a:r>
            <a:r>
              <a:rPr lang="en-US" dirty="0" err="1" smtClean="0"/>
              <a:t>Dijkstra’s</a:t>
            </a:r>
            <a:r>
              <a:rPr lang="en-US" dirty="0" smtClean="0"/>
              <a:t>, we would have |V|-1 edges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from X to Y proceed?</a:t>
            </a:r>
          </a:p>
          <a:p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as easy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276600"/>
            <a:ext cx="7772400" cy="609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Why BFS won’t work: Shortest path may not have the fewest edges</a:t>
            </a:r>
          </a:p>
        </p:txBody>
      </p:sp>
      <p:sp>
        <p:nvSpPr>
          <p:cNvPr id="16" name="Oval 4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4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47"/>
          <p:cNvCxnSpPr>
            <a:cxnSpLocks noChangeShapeType="1"/>
            <a:stCxn id="16" idx="6"/>
            <a:endCxn id="27" idx="2"/>
          </p:cNvCxnSpPr>
          <p:nvPr>
            <p:custDataLst>
              <p:tags r:id="rId3"/>
            </p:custDataLst>
          </p:nvPr>
        </p:nvCxnSpPr>
        <p:spPr bwMode="auto">
          <a:xfrm>
            <a:off x="1256727" y="2400240"/>
            <a:ext cx="28205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9" name="AutoShape 48"/>
          <p:cNvCxnSpPr>
            <a:cxnSpLocks noChangeShapeType="1"/>
            <a:stCxn id="17" idx="6"/>
            <a:endCxn id="28" idx="2"/>
          </p:cNvCxnSpPr>
          <p:nvPr>
            <p:custDataLst>
              <p:tags r:id="rId4"/>
            </p:custDataLst>
          </p:nvPr>
        </p:nvCxnSpPr>
        <p:spPr bwMode="auto">
          <a:xfrm>
            <a:off x="2094927" y="1943040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1" name="AutoShape 50"/>
          <p:cNvCxnSpPr>
            <a:cxnSpLocks noChangeShapeType="1"/>
            <a:endCxn id="17" idx="2"/>
          </p:cNvCxnSpPr>
          <p:nvPr>
            <p:custDataLst>
              <p:tags r:id="rId5"/>
            </p:custDataLst>
          </p:nvPr>
        </p:nvCxnSpPr>
        <p:spPr bwMode="auto">
          <a:xfrm flipV="1">
            <a:off x="1143000" y="1943040"/>
            <a:ext cx="60960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2" name="Oval 5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7" name="Oval 5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077273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8" name="Oval 5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53273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14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500</a:t>
            </a:r>
          </a:p>
        </p:txBody>
      </p:sp>
      <p:cxnSp>
        <p:nvCxnSpPr>
          <p:cNvPr id="40" name="AutoShape 4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2894454" y="1960502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41" name="AutoShape 48"/>
          <p:cNvCxnSpPr>
            <a:cxnSpLocks noChangeShapeType="1"/>
            <a:stCxn id="22" idx="6"/>
            <a:endCxn id="27" idx="1"/>
          </p:cNvCxnSpPr>
          <p:nvPr>
            <p:custDataLst>
              <p:tags r:id="rId10"/>
            </p:custDataLst>
          </p:nvPr>
        </p:nvCxnSpPr>
        <p:spPr bwMode="auto">
          <a:xfrm>
            <a:off x="3695127" y="1943040"/>
            <a:ext cx="432279" cy="3359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14400" y="1809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78132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0732" y="1733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assume there are no negative weights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Problem is ill-defined if there are negative-cost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cycles</a:t>
            </a:r>
            <a:endParaRPr lang="en-US" sz="2000" b="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What is the shortest path here?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latin typeface="+mn-lt"/>
              </a:rPr>
              <a:t>Even without negative cycles, can still get wrong answer if negative weights are involved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410200" y="1219200"/>
            <a:ext cx="2628327" cy="1562100"/>
            <a:chOff x="5410200" y="1219200"/>
            <a:chExt cx="2628327" cy="1562100"/>
          </a:xfrm>
        </p:grpSpPr>
        <p:sp>
          <p:nvSpPr>
            <p:cNvPr id="48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410200" y="18288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49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629400" y="12954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52" name="AutoShape 50"/>
            <p:cNvCxnSpPr>
              <a:cxnSpLocks noChangeShapeType="1"/>
              <a:endCxn id="49" idx="2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5715000" y="1466850"/>
              <a:ext cx="91440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54" name="Oval 51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696200" y="18288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5" name="Oval 51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629400" y="24384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934200" y="190500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7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715000" y="1219200"/>
              <a:ext cx="47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10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91400" y="12192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5</a:t>
              </a:r>
            </a:p>
          </p:txBody>
        </p:sp>
        <p:cxnSp>
          <p:nvCxnSpPr>
            <p:cNvPr id="68" name="AutoShape 50"/>
            <p:cNvCxnSpPr>
              <a:cxnSpLocks noChangeShapeType="1"/>
              <a:stCxn id="49" idx="6"/>
              <a:endCxn id="54" idx="1"/>
            </p:cNvCxnSpPr>
            <p:nvPr>
              <p:custDataLst>
                <p:tags r:id="rId16"/>
              </p:custDataLst>
            </p:nvPr>
          </p:nvCxnSpPr>
          <p:spPr bwMode="auto">
            <a:xfrm>
              <a:off x="6971727" y="1466850"/>
              <a:ext cx="774606" cy="4121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70" name="AutoShape 50"/>
            <p:cNvCxnSpPr>
              <a:cxnSpLocks noChangeShapeType="1"/>
              <a:stCxn id="49" idx="5"/>
              <a:endCxn id="55" idx="7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471327" y="2038350"/>
              <a:ext cx="900534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74" name="AutoShape 50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 rot="16200000" flipV="1">
              <a:off x="6172994" y="2056606"/>
              <a:ext cx="9144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6172200" y="1905000"/>
              <a:ext cx="5359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-11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from X to Y proceed? </a:t>
            </a:r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	</a:t>
            </a:r>
            <a:r>
              <a:rPr lang="en-US" sz="2000" b="0" dirty="0" smtClean="0">
                <a:latin typeface="+mn-lt"/>
              </a:rPr>
              <a:t>90</a:t>
            </a:r>
            <a:r>
              <a:rPr lang="en-US" sz="2000" b="0" dirty="0" smtClean="0">
                <a:latin typeface="+mn-lt"/>
              </a:rPr>
              <a:t>, 81, 72, 63, </a:t>
            </a:r>
            <a:r>
              <a:rPr lang="en-US" sz="2000" b="0" dirty="0" smtClean="0">
                <a:latin typeface="+mn-lt"/>
              </a:rPr>
              <a:t>54</a:t>
            </a:r>
            <a:endParaRPr lang="en-US" sz="2000" b="0" dirty="0" smtClean="0">
              <a:latin typeface="+mn-lt"/>
            </a:endParaRPr>
          </a:p>
          <a:p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Have described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For single-source shortest paths in a weighted graph (directed or undirected) with no negative-weight edges</a:t>
            </a:r>
          </a:p>
          <a:p>
            <a:pPr lvl="1"/>
            <a:r>
              <a:rPr lang="en-US" dirty="0" smtClean="0"/>
              <a:t>An example of a </a:t>
            </a:r>
            <a:r>
              <a:rPr lang="en-US" i="1" dirty="0" smtClean="0"/>
              <a:t>greedy algorithm</a:t>
            </a:r>
            <a:r>
              <a:rPr lang="en-US" dirty="0" smtClean="0"/>
              <a:t>: at each step, irrevocably does the best thing it can at that </a:t>
            </a:r>
            <a:r>
              <a:rPr lang="en-US" dirty="0" smtClean="0"/>
              <a:t>step</a:t>
            </a:r>
          </a:p>
          <a:p>
            <a:pPr lvl="2"/>
            <a:r>
              <a:rPr lang="en-US" dirty="0" smtClean="0"/>
              <a:t>Because of the way the algorithm is structured, the ‘apparent best’ actually is the best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What should we do after learning an algorithm?</a:t>
            </a:r>
          </a:p>
          <a:p>
            <a:pPr lvl="1"/>
            <a:r>
              <a:rPr lang="en-US" dirty="0" smtClean="0"/>
              <a:t>Prove it is correct</a:t>
            </a:r>
          </a:p>
          <a:p>
            <a:pPr lvl="2"/>
            <a:r>
              <a:rPr lang="en-US" dirty="0" smtClean="0"/>
              <a:t>Not obvious!</a:t>
            </a:r>
          </a:p>
          <a:p>
            <a:pPr lvl="2"/>
            <a:r>
              <a:rPr lang="en-US" dirty="0" smtClean="0"/>
              <a:t>We will sketch the key ideas</a:t>
            </a:r>
          </a:p>
          <a:p>
            <a:pPr lvl="1"/>
            <a:r>
              <a:rPr lang="en-US" dirty="0" smtClean="0"/>
              <a:t>Analyze its efficiency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Intuition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Rough intuition: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the “known” vertices have the correct shortest path</a:t>
            </a:r>
          </a:p>
          <a:p>
            <a:pPr lvl="1"/>
            <a:r>
              <a:rPr lang="en-US" dirty="0" smtClean="0"/>
              <a:t>True initially: shortest path to start node has cost 0</a:t>
            </a:r>
          </a:p>
          <a:p>
            <a:pPr lvl="1"/>
            <a:r>
              <a:rPr lang="en-US" dirty="0" smtClean="0"/>
              <a:t>If it stays true every time we mark a node “known”, then by induction this holds and eventually everything is “known”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Key fact we need: When we mark a vertex “known” we won’t discover a shorter path later!</a:t>
            </a:r>
          </a:p>
          <a:p>
            <a:pPr lvl="1"/>
            <a:r>
              <a:rPr lang="en-US" dirty="0" smtClean="0"/>
              <a:t>This holds only because </a:t>
            </a:r>
            <a:r>
              <a:rPr lang="en-US" dirty="0" err="1" smtClean="0"/>
              <a:t>Dijkstra’s</a:t>
            </a:r>
            <a:r>
              <a:rPr lang="en-US" dirty="0" smtClean="0"/>
              <a:t> algorithm picks the node with the next shortest path-so-far</a:t>
            </a:r>
          </a:p>
          <a:p>
            <a:pPr lvl="1"/>
            <a:r>
              <a:rPr lang="en-US" dirty="0" smtClean="0"/>
              <a:t>The proof is by contradiction…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The Cloud (Rough Idea)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3962400"/>
            <a:ext cx="8153400" cy="2743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524000" y="1398490"/>
            <a:ext cx="4438769" cy="2030304"/>
            <a:chOff x="1524000" y="1398490"/>
            <a:chExt cx="4438769" cy="2030304"/>
          </a:xfrm>
        </p:grpSpPr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30759" y="2414470"/>
              <a:ext cx="334460" cy="29881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w</a:t>
              </a:r>
              <a:endParaRPr lang="en-US" sz="2000" b="1" dirty="0">
                <a:latin typeface="Courier New" pitchFamily="49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  <a:stCxn id="7" idx="1"/>
              <a:endCxn id="13" idx="5"/>
            </p:cNvCxnSpPr>
            <p:nvPr>
              <p:custDataLst>
                <p:tags r:id="rId9"/>
              </p:custDataLst>
            </p:nvPr>
          </p:nvCxnSpPr>
          <p:spPr bwMode="auto">
            <a:xfrm rot="5400000" flipH="1">
              <a:off x="4509870" y="1975895"/>
              <a:ext cx="759267" cy="2146531"/>
            </a:xfrm>
            <a:prstGeom prst="curvedConnector3">
              <a:avLst>
                <a:gd name="adj1" fmla="val -303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0"/>
            <p:cNvCxnSpPr>
              <a:cxnSpLocks noChangeShapeType="1"/>
              <a:stCxn id="13" idx="0"/>
              <a:endCxn id="16" idx="4"/>
            </p:cNvCxnSpPr>
            <p:nvPr>
              <p:custDataLst>
                <p:tags r:id="rId10"/>
              </p:custDataLst>
            </p:nvPr>
          </p:nvCxnSpPr>
          <p:spPr bwMode="auto">
            <a:xfrm rot="16200000" flipV="1">
              <a:off x="3004948" y="1721429"/>
              <a:ext cx="717162" cy="66892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1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861839" y="1398490"/>
              <a:ext cx="334460" cy="29881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>
                <a:latin typeface="Courier New" pitchFamily="49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  <a:stCxn id="16" idx="6"/>
              <a:endCxn id="9" idx="2"/>
            </p:cNvCxnSpPr>
            <p:nvPr>
              <p:custDataLst>
                <p:tags r:id="rId12"/>
              </p:custDataLst>
            </p:nvPr>
          </p:nvCxnSpPr>
          <p:spPr bwMode="auto">
            <a:xfrm flipV="1">
              <a:off x="3208841" y="1428372"/>
              <a:ext cx="1045187" cy="119527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8" name="Text Box 1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524000" y="1936362"/>
              <a:ext cx="1872975" cy="657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Better path to </a:t>
              </a:r>
              <a:r>
                <a:rPr lang="en-US" sz="2000" b="0" dirty="0" smtClean="0">
                  <a:solidFill>
                    <a:schemeClr val="accent2"/>
                  </a:solidFill>
                  <a:latin typeface="+mj-lt"/>
                </a:rPr>
                <a:t>v</a:t>
              </a:r>
              <a:r>
                <a:rPr lang="en-US" sz="2000" b="0" dirty="0" smtClean="0">
                  <a:solidFill>
                    <a:schemeClr val="accent2"/>
                  </a:solidFill>
                  <a:latin typeface="+mj-lt"/>
                </a:rPr>
                <a:t>?</a:t>
              </a:r>
              <a:endParaRPr lang="en-US" sz="2000" b="0" dirty="0">
                <a:solidFill>
                  <a:schemeClr val="accent2"/>
                </a:solidFill>
                <a:latin typeface="+mj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266570" y="1143000"/>
            <a:ext cx="3524810" cy="2362200"/>
            <a:chOff x="4266570" y="1143000"/>
            <a:chExt cx="3524810" cy="2362200"/>
          </a:xfrm>
        </p:grpSpPr>
        <p:sp>
          <p:nvSpPr>
            <p:cNvPr id="7" name="AutoShap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534138" y="1876598"/>
              <a:ext cx="2857262" cy="1553850"/>
            </a:xfrm>
            <a:prstGeom prst="cloudCallout">
              <a:avLst>
                <a:gd name="adj1" fmla="val -21301"/>
                <a:gd name="adj2" fmla="val -16264"/>
              </a:avLst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2000" dirty="0" smtClean="0">
                  <a:latin typeface="Tahoma" charset="0"/>
                </a:rPr>
                <a:t>    </a:t>
              </a:r>
              <a:r>
                <a:rPr lang="en-US" sz="2000" b="0" dirty="0" smtClean="0">
                  <a:latin typeface="Tahoma" charset="0"/>
                </a:rPr>
                <a:t>The </a:t>
              </a:r>
              <a:r>
                <a:rPr lang="en-US" sz="2000" b="0" dirty="0">
                  <a:latin typeface="Tahoma" charset="0"/>
                </a:rPr>
                <a:t>Known Cloud</a:t>
              </a:r>
            </a:p>
          </p:txBody>
        </p:sp>
        <p:sp>
          <p:nvSpPr>
            <p:cNvPr id="8" name="Oval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072653" y="2832814"/>
              <a:ext cx="200676" cy="17929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6570" y="1278963"/>
              <a:ext cx="334460" cy="29881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v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876800" y="1143000"/>
              <a:ext cx="291458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Next shortest path from </a:t>
              </a:r>
              <a:br>
                <a:rPr lang="en-US" sz="2000" b="0" dirty="0">
                  <a:solidFill>
                    <a:schemeClr val="accent2"/>
                  </a:solidFill>
                  <a:latin typeface="+mj-lt"/>
                </a:rPr>
              </a:br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inside the known cloud</a:t>
              </a:r>
            </a:p>
          </p:txBody>
        </p:sp>
        <p:cxnSp>
          <p:nvCxnSpPr>
            <p:cNvPr id="11" name="AutoShape 6"/>
            <p:cNvCxnSpPr>
              <a:cxnSpLocks noChangeShapeType="1"/>
              <a:endCxn id="9" idx="5"/>
            </p:cNvCxnSpPr>
            <p:nvPr>
              <p:custDataLst>
                <p:tags r:id="rId5"/>
              </p:custDataLst>
            </p:nvPr>
          </p:nvCxnSpPr>
          <p:spPr bwMode="auto">
            <a:xfrm flipH="1" flipV="1">
              <a:off x="4552255" y="1545409"/>
              <a:ext cx="717694" cy="4768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9" name="Text Box 16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356" y="3191395"/>
              <a:ext cx="820843" cy="3138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Source</a:t>
              </a:r>
            </a:p>
          </p:txBody>
        </p:sp>
        <p:cxnSp>
          <p:nvCxnSpPr>
            <p:cNvPr id="20" name="AutoShape 17"/>
            <p:cNvCxnSpPr>
              <a:cxnSpLocks noChangeShapeType="1"/>
              <a:stCxn id="19" idx="1"/>
              <a:endCxn id="8" idx="4"/>
            </p:cNvCxnSpPr>
            <p:nvPr>
              <p:custDataLst>
                <p:tags r:id="rId7"/>
              </p:custDataLst>
            </p:nvPr>
          </p:nvCxnSpPr>
          <p:spPr bwMode="auto">
            <a:xfrm rot="10800000">
              <a:off x="6172991" y="3012105"/>
              <a:ext cx="702365" cy="336193"/>
            </a:xfrm>
            <a:prstGeom prst="curvedConnector2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381000" y="3657600"/>
            <a:ext cx="8610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1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next node to be marked known (“added to the cloud”)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</a:t>
            </a:r>
            <a:r>
              <a:rPr kumimoji="0" lang="en-US" sz="17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known</a:t>
            </a: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path</a:t>
            </a: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1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Since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we’ve selected it, and we only know about paths through the cloud to a node right outside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700" b="0" kern="0" baseline="0" dirty="0" smtClean="0">
                <a:latin typeface="+mn-lt"/>
              </a:rPr>
              <a:t>Assume the </a:t>
            </a:r>
            <a:r>
              <a:rPr lang="en-US" sz="1700" b="0" kern="0" baseline="0" dirty="0" smtClean="0">
                <a:solidFill>
                  <a:schemeClr val="accent2"/>
                </a:solidFill>
                <a:latin typeface="+mn-lt"/>
              </a:rPr>
              <a:t>actual shortest</a:t>
            </a:r>
            <a:r>
              <a:rPr lang="en-US" sz="1700" b="0" kern="0" dirty="0" smtClean="0">
                <a:solidFill>
                  <a:schemeClr val="accent2"/>
                </a:solidFill>
                <a:latin typeface="+mn-lt"/>
              </a:rPr>
              <a:t> path</a:t>
            </a:r>
            <a:r>
              <a:rPr lang="en-US" sz="1700" b="0" kern="0" dirty="0" smtClean="0">
                <a:latin typeface="+mn-lt"/>
              </a:rPr>
              <a:t> to </a:t>
            </a:r>
            <a:r>
              <a:rPr lang="en-US" sz="1700" kern="0" dirty="0" smtClean="0">
                <a:latin typeface="+mn-lt"/>
              </a:rPr>
              <a:t>v</a:t>
            </a:r>
            <a:r>
              <a:rPr lang="en-US" sz="1700" b="0" kern="0" dirty="0" smtClean="0">
                <a:latin typeface="+mn-lt"/>
              </a:rPr>
              <a:t> is different than the best-known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won’t use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cloud nodes, or we would know about 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it; s</a:t>
            </a:r>
            <a:r>
              <a:rPr lang="en-US" sz="1700" b="0" kern="0" baseline="0" dirty="0" smtClean="0">
                <a:latin typeface="+mn-lt"/>
              </a:rPr>
              <a:t>o</a:t>
            </a:r>
            <a:r>
              <a:rPr lang="en-US" sz="1700" b="0" kern="0" dirty="0" smtClean="0">
                <a:latin typeface="+mn-lt"/>
              </a:rPr>
              <a:t> </a:t>
            </a:r>
            <a:r>
              <a:rPr lang="en-US" sz="1700" b="0" kern="0" dirty="0" smtClean="0">
                <a:latin typeface="+mn-lt"/>
              </a:rPr>
              <a:t>it must use non-cloud nodes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700" b="0" kern="0" dirty="0" smtClean="0">
                <a:latin typeface="+mn-lt"/>
              </a:rPr>
              <a:t>Let </a:t>
            </a:r>
            <a:r>
              <a:rPr lang="en-US" sz="1700" kern="0" dirty="0" smtClean="0">
                <a:latin typeface="+mn-lt"/>
              </a:rPr>
              <a:t>w</a:t>
            </a:r>
            <a:r>
              <a:rPr lang="en-US" sz="1700" b="0" kern="0" dirty="0" smtClean="0">
                <a:latin typeface="+mn-lt"/>
              </a:rPr>
              <a:t> be the </a:t>
            </a:r>
            <a:r>
              <a:rPr lang="en-US" sz="1700" b="0" i="1" kern="0" dirty="0" smtClean="0">
                <a:latin typeface="+mn-lt"/>
              </a:rPr>
              <a:t>first</a:t>
            </a:r>
            <a:r>
              <a:rPr lang="en-US" sz="1700" b="0" kern="0" dirty="0" smtClean="0">
                <a:latin typeface="+mn-lt"/>
              </a:rPr>
              <a:t> non-cloud node on this ‘actual shortest </a:t>
            </a:r>
            <a:r>
              <a:rPr lang="en-US" sz="1700" b="0" kern="0" dirty="0" smtClean="0">
                <a:latin typeface="+mn-lt"/>
              </a:rPr>
              <a:t>path’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700" b="0" kern="0" dirty="0" smtClean="0">
                <a:latin typeface="+mn-lt"/>
              </a:rPr>
              <a:t>The </a:t>
            </a:r>
            <a:r>
              <a:rPr lang="en-US" sz="1700" b="0" kern="0" dirty="0" smtClean="0">
                <a:latin typeface="+mn-lt"/>
              </a:rPr>
              <a:t>part of the path up to </a:t>
            </a:r>
            <a:r>
              <a:rPr lang="en-US" sz="1700" kern="0" dirty="0" smtClean="0">
                <a:latin typeface="+mn-lt"/>
              </a:rPr>
              <a:t>w</a:t>
            </a:r>
            <a:r>
              <a:rPr lang="en-US" sz="1700" b="0" kern="0" dirty="0" smtClean="0">
                <a:latin typeface="+mn-lt"/>
              </a:rPr>
              <a:t> is </a:t>
            </a:r>
            <a:r>
              <a:rPr lang="en-US" sz="1700" b="0" kern="0" dirty="0" smtClean="0">
                <a:solidFill>
                  <a:schemeClr val="accent2"/>
                </a:solidFill>
                <a:latin typeface="+mn-lt"/>
              </a:rPr>
              <a:t>already known</a:t>
            </a:r>
            <a:r>
              <a:rPr lang="en-US" sz="1700" b="0" kern="0" dirty="0" smtClean="0">
                <a:latin typeface="+mn-lt"/>
              </a:rPr>
              <a:t> and must be shorter than the best-known path to </a:t>
            </a:r>
            <a:r>
              <a:rPr lang="en-US" sz="1700" kern="0" dirty="0" smtClean="0">
                <a:latin typeface="+mn-lt"/>
              </a:rPr>
              <a:t>v</a:t>
            </a:r>
            <a:r>
              <a:rPr lang="en-US" sz="1700" b="0" kern="0" dirty="0" smtClean="0">
                <a:latin typeface="+mn-lt"/>
              </a:rPr>
              <a:t>.  So </a:t>
            </a:r>
            <a:r>
              <a:rPr lang="en-US" sz="1700" kern="0" dirty="0" smtClean="0">
                <a:latin typeface="+mn-lt"/>
              </a:rPr>
              <a:t>v</a:t>
            </a:r>
            <a:r>
              <a:rPr lang="en-US" sz="1700" b="0" kern="0" dirty="0" smtClean="0">
                <a:latin typeface="+mn-lt"/>
              </a:rPr>
              <a:t> would not have been picked.  Contradiction.</a:t>
            </a:r>
            <a:endParaRPr kumimoji="0" lang="en-US" sz="1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772400" cy="68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O(|E|)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6019800"/>
            <a:ext cx="104067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O(|V|</a:t>
            </a:r>
            <a:r>
              <a:rPr lang="en-US" sz="1800" b="0" baseline="30000" dirty="0" smtClean="0">
                <a:latin typeface="+mj-lt"/>
              </a:rPr>
              <a:t>2</a:t>
            </a:r>
            <a:r>
              <a:rPr lang="en-US" sz="1800" b="0" dirty="0" smtClean="0">
                <a:latin typeface="+mj-lt"/>
              </a:rPr>
              <a:t>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</a:t>
            </a:r>
            <a:r>
              <a:rPr lang="en-US" dirty="0" smtClean="0"/>
              <a:t>asymptotic </a:t>
            </a:r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position in the priority queue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772400" cy="381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latin typeface="+mj-lt"/>
              </a:rPr>
              <a:t>O(|</a:t>
            </a:r>
            <a:r>
              <a:rPr lang="en-US" sz="1600" b="0" dirty="0" err="1" smtClean="0">
                <a:latin typeface="+mj-lt"/>
              </a:rPr>
              <a:t>E|log|V</a:t>
            </a:r>
            <a:r>
              <a:rPr lang="en-US" sz="16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735044" cy="338554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+mj-lt"/>
              </a:rPr>
              <a:t>O(|</a:t>
            </a:r>
            <a:r>
              <a:rPr lang="en-US" sz="1600" b="0" dirty="0" err="1" smtClean="0">
                <a:latin typeface="+mj-lt"/>
              </a:rPr>
              <a:t>V|log|V</a:t>
            </a:r>
            <a:r>
              <a:rPr lang="en-US" sz="1600" b="0" dirty="0" smtClean="0">
                <a:latin typeface="+mj-lt"/>
              </a:rPr>
              <a:t>|+|</a:t>
            </a:r>
            <a:r>
              <a:rPr lang="en-US" sz="1600" b="0" dirty="0" err="1" smtClean="0">
                <a:latin typeface="+mj-lt"/>
              </a:rPr>
              <a:t>E|log|V</a:t>
            </a:r>
            <a:r>
              <a:rPr lang="en-US" sz="16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vs. sparse again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approach: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400" dirty="0" smtClean="0"/>
          </a:p>
          <a:p>
            <a:r>
              <a:rPr lang="en-US" dirty="0" smtClean="0"/>
              <a:t>Second approach: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</a:t>
            </a:r>
          </a:p>
          <a:p>
            <a:endParaRPr lang="en-US" sz="1400" dirty="0" smtClean="0"/>
          </a:p>
          <a:p>
            <a:r>
              <a:rPr lang="en-US" dirty="0" smtClean="0"/>
              <a:t>So which is better?</a:t>
            </a:r>
          </a:p>
          <a:p>
            <a:pPr lvl="1"/>
            <a:r>
              <a:rPr lang="en-US" dirty="0" smtClean="0"/>
              <a:t>Sparse: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</a:t>
            </a:r>
          </a:p>
          <a:p>
            <a:pPr lvl="2"/>
            <a:r>
              <a:rPr lang="en-US" dirty="0" smtClean="0"/>
              <a:t>(</a:t>
            </a:r>
            <a:r>
              <a:rPr lang="en-US" dirty="0" smtClean="0"/>
              <a:t>if |E| &gt; |V|, then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E|log|V</a:t>
            </a:r>
            <a:r>
              <a:rPr lang="en-US" dirty="0" smtClean="0"/>
              <a:t>|))</a:t>
            </a:r>
          </a:p>
          <a:p>
            <a:pPr lvl="1"/>
            <a:r>
              <a:rPr lang="en-US" dirty="0" smtClean="0"/>
              <a:t>Dense: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But, remember these are worst-case and asymptotic</a:t>
            </a:r>
          </a:p>
          <a:p>
            <a:pPr lvl="1"/>
            <a:r>
              <a:rPr lang="en-US" dirty="0" smtClean="0"/>
              <a:t>Priority queue might have slightly worse constant factors</a:t>
            </a:r>
          </a:p>
          <a:p>
            <a:pPr lvl="1"/>
            <a:r>
              <a:rPr lang="en-US" dirty="0" smtClean="0"/>
              <a:t>On the other hand, for “normal graphs”, we might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rarely (or not percolate far), making |</a:t>
            </a:r>
            <a:r>
              <a:rPr lang="en-US" dirty="0" err="1" smtClean="0"/>
              <a:t>E|log|V</a:t>
            </a:r>
            <a:r>
              <a:rPr lang="en-US" dirty="0" smtClean="0"/>
              <a:t>| more like |E|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(for shortest paths)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162800" cy="4937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Named after its creator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(1930-2002)</a:t>
            </a:r>
          </a:p>
          <a:p>
            <a:pPr lvl="1"/>
            <a:r>
              <a:rPr lang="en-US" dirty="0" smtClean="0"/>
              <a:t>Truly one of the “founders” of computer science; this is just one of his many contributions</a:t>
            </a:r>
          </a:p>
          <a:p>
            <a:pPr lvl="1"/>
            <a:r>
              <a:rPr lang="en-US" dirty="0" smtClean="0"/>
              <a:t>Quotation: “computer science is no more about computers than astronomy is about telescopes”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idea: reminiscent of BFS, but adapted to handle weights</a:t>
            </a:r>
          </a:p>
          <a:p>
            <a:pPr lvl="1"/>
            <a:r>
              <a:rPr lang="en-US" dirty="0" smtClean="0"/>
              <a:t>A priority queue will prove useful for efficiency (later)</a:t>
            </a:r>
          </a:p>
          <a:p>
            <a:pPr lvl="1"/>
            <a:r>
              <a:rPr lang="en-US" dirty="0" smtClean="0"/>
              <a:t>Will grow the set of nodes whose shortest distance has been computed</a:t>
            </a:r>
          </a:p>
          <a:p>
            <a:pPr lvl="1"/>
            <a:r>
              <a:rPr lang="en-US" dirty="0" smtClean="0"/>
              <a:t>Nodes not in the set will have a “best distance so far”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590800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066800"/>
            <a:ext cx="3429000" cy="2209800"/>
          </a:xfrm>
          <a:prstGeom prst="cloudCallout">
            <a:avLst>
              <a:gd name="adj1" fmla="val -21301"/>
              <a:gd name="adj2" fmla="val -16264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dirty="0" smtClean="0">
                <a:latin typeface="Tahoma" charset="0"/>
              </a:rPr>
              <a:t>    </a:t>
            </a:r>
            <a:endParaRPr lang="en-US" sz="2000" b="0" dirty="0"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Algorithm: Idea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3505200"/>
            <a:ext cx="8001000" cy="2819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ym typeface="Symbol"/>
              </a:rPr>
              <a:t>Conceptually:</a:t>
            </a:r>
          </a:p>
          <a:p>
            <a:pPr lvl="1"/>
            <a:r>
              <a:rPr lang="en-US" sz="2500" dirty="0" smtClean="0">
                <a:sym typeface="Symbol"/>
              </a:rPr>
              <a:t>Grow our ‘cloud’ of known vertices by 1 each step</a:t>
            </a:r>
            <a:endParaRPr lang="en-US" dirty="0">
              <a:sym typeface="Symbol"/>
            </a:endParaRPr>
          </a:p>
          <a:p>
            <a:pPr lvl="1"/>
            <a:r>
              <a:rPr lang="en-US" sz="2500" dirty="0" smtClean="0">
                <a:sym typeface="Symbol"/>
              </a:rPr>
              <a:t>Pick a vertex outside the cloud, that’s closest to our starting point</a:t>
            </a:r>
          </a:p>
          <a:p>
            <a:pPr lvl="1"/>
            <a:r>
              <a:rPr lang="en-US" sz="2500" dirty="0" smtClean="0">
                <a:sym typeface="Symbol"/>
              </a:rPr>
              <a:t>Guaranteed that we have the shortest path to everything within the cloud (more later)</a:t>
            </a:r>
            <a:endParaRPr lang="en-US" sz="2500" dirty="0" smtClean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4286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05704" y="13524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647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777104" y="2419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4286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428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691504" y="28002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190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9829" y="1619190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5"/>
          <p:cNvCxnSpPr>
            <a:cxnSpLocks noChangeShapeType="1"/>
            <a:stCxn id="12" idx="2"/>
            <a:endCxn id="8" idx="4"/>
          </p:cNvCxnSpPr>
          <p:nvPr/>
        </p:nvCxnSpPr>
        <p:spPr bwMode="auto">
          <a:xfrm rot="10800000">
            <a:off x="2519804" y="1819215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4882004" y="23811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1"/>
          <p:cNvCxnSpPr>
            <a:cxnSpLocks noChangeShapeType="1"/>
            <a:stCxn id="15" idx="6"/>
            <a:endCxn id="16" idx="4"/>
          </p:cNvCxnSpPr>
          <p:nvPr/>
        </p:nvCxnSpPr>
        <p:spPr bwMode="auto">
          <a:xfrm flipV="1">
            <a:off x="5072504" y="25716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7636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67429" y="2754253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742" y="1474728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396229" y="1542990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6191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29"/>
          <p:cNvCxnSpPr>
            <a:cxnSpLocks noChangeShapeType="1"/>
            <a:stCxn id="16" idx="1"/>
            <a:endCxn id="13" idx="4"/>
          </p:cNvCxnSpPr>
          <p:nvPr/>
        </p:nvCxnSpPr>
        <p:spPr bwMode="auto">
          <a:xfrm flipH="1" flipV="1">
            <a:off x="5491604" y="1819215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8192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 rot="16200000" flipH="1">
            <a:off x="3949908" y="2058694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2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3967604" y="1743015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 rot="16200000" flipH="1">
            <a:off x="4273758" y="2573044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rot="5400000" flipH="1">
            <a:off x="3548504" y="1926698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1080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9826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81904" y="1039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0762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67904" y="10762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752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4089842" y="22954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29812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5986904" y="21430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2016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276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19620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53773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1256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5377304" y="2563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5716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733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293890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4005704" y="19540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066800"/>
            <a:ext cx="3429000" cy="2209800"/>
          </a:xfrm>
          <a:prstGeom prst="cloudCallout">
            <a:avLst>
              <a:gd name="adj1" fmla="val -21301"/>
              <a:gd name="adj2" fmla="val -16264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dirty="0" smtClean="0">
                <a:latin typeface="Tahoma" charset="0"/>
              </a:rPr>
              <a:t>    </a:t>
            </a:r>
            <a:endParaRPr lang="en-US" sz="2000" b="0" dirty="0"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Algorithm: Idea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3505200"/>
            <a:ext cx="8001000" cy="2819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</a:p>
          <a:p>
            <a:r>
              <a:rPr lang="en-US" sz="2800" dirty="0" smtClean="0">
                <a:sym typeface="Symbol"/>
              </a:rPr>
              <a:t>Mark each vertex as ‘unknown’ (also referred to as ‘unvisited’, ‘unexplored’)</a:t>
            </a:r>
            <a:endParaRPr lang="en-US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 </a:t>
            </a:r>
            <a:r>
              <a:rPr lang="en-US" dirty="0" smtClean="0"/>
              <a:t>(will be start node for first step)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(Have to prove it produces correct answers)</a:t>
            </a:r>
          </a:p>
          <a:p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4286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05704" y="13524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647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777104" y="2419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4286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428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691504" y="28002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190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9829" y="1619190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5"/>
          <p:cNvCxnSpPr>
            <a:cxnSpLocks noChangeShapeType="1"/>
            <a:stCxn id="12" idx="2"/>
            <a:endCxn id="8" idx="4"/>
          </p:cNvCxnSpPr>
          <p:nvPr/>
        </p:nvCxnSpPr>
        <p:spPr bwMode="auto">
          <a:xfrm rot="10800000">
            <a:off x="2519804" y="1819215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4882004" y="23811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1"/>
          <p:cNvCxnSpPr>
            <a:cxnSpLocks noChangeShapeType="1"/>
            <a:stCxn id="15" idx="6"/>
            <a:endCxn id="16" idx="4"/>
          </p:cNvCxnSpPr>
          <p:nvPr/>
        </p:nvCxnSpPr>
        <p:spPr bwMode="auto">
          <a:xfrm flipV="1">
            <a:off x="5072504" y="25716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7636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67429" y="2754253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742" y="1474728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396229" y="1542990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6191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29"/>
          <p:cNvCxnSpPr>
            <a:cxnSpLocks noChangeShapeType="1"/>
            <a:stCxn id="16" idx="1"/>
            <a:endCxn id="13" idx="4"/>
          </p:cNvCxnSpPr>
          <p:nvPr/>
        </p:nvCxnSpPr>
        <p:spPr bwMode="auto">
          <a:xfrm flipH="1" flipV="1">
            <a:off x="5491604" y="1819215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8192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 rot="16200000" flipH="1">
            <a:off x="3949908" y="2058694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2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3967604" y="1743015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 rot="16200000" flipH="1">
            <a:off x="4273758" y="2573044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rot="5400000" flipH="1">
            <a:off x="3548504" y="1926698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1080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9826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81904" y="1039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0762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67904" y="10762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752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4089842" y="22954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29812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5986904" y="2143065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2016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276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19620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53773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1256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5377304" y="2563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5716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733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293890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4005704" y="19540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=false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 smtClean="0"/>
              <a:t> </a:t>
            </a:r>
            <a:r>
              <a:rPr lang="en-US" i="1" dirty="0" smtClean="0"/>
              <a:t>// cost of best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 smtClean="0"/>
              <a:t>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  </a:t>
            </a:r>
          </a:p>
          <a:p>
            <a:pPr marL="857250" lvl="1" indent="-457200"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c2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/>
              <a:t>   </a:t>
            </a:r>
            <a:r>
              <a:rPr lang="en-US" i="1" dirty="0" smtClean="0"/>
              <a:t>// cost of best path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previously known</a:t>
            </a:r>
          </a:p>
          <a:p>
            <a:pPr marL="857250" lvl="1" indent="-45720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 smtClean="0"/>
              <a:t> </a:t>
            </a:r>
            <a:r>
              <a:rPr lang="en-US" i="1" dirty="0" smtClean="0"/>
              <a:t>// if the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 smtClean="0"/>
              <a:t> is better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 smtClean="0"/>
              <a:t>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 smtClean="0"/>
              <a:t> </a:t>
            </a:r>
            <a:r>
              <a:rPr lang="en-US" i="1" dirty="0" smtClean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413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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24878</TotalTime>
  <Words>2701</Words>
  <Application>Microsoft Office PowerPoint</Application>
  <PresentationFormat>On-screen Show (4:3)</PresentationFormat>
  <Paragraphs>1452</Paragraphs>
  <Slides>37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Origin</vt:lpstr>
      <vt:lpstr>CSE332: Data Abstractions  Lecture 17: Shortest Paths</vt:lpstr>
      <vt:lpstr>Single source shortest paths (from some specific point a)</vt:lpstr>
      <vt:lpstr>Not as easy</vt:lpstr>
      <vt:lpstr>Dijkstra’s Algorithm (for shortest paths)</vt:lpstr>
      <vt:lpstr>Dijkstra’s Algorithm: Idea</vt:lpstr>
      <vt:lpstr>Dijkstra’s Algorithm: Idea</vt:lpstr>
      <vt:lpstr>The Algorithm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Important features</vt:lpstr>
      <vt:lpstr>Interpreting the results</vt:lpstr>
      <vt:lpstr>Stopping Short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True or false:</vt:lpstr>
      <vt:lpstr>Example #3</vt:lpstr>
      <vt:lpstr>Example #3</vt:lpstr>
      <vt:lpstr>Where are we?</vt:lpstr>
      <vt:lpstr>Correctness: Intuition</vt:lpstr>
      <vt:lpstr>Correctness: The Cloud (Rough Idea)</vt:lpstr>
      <vt:lpstr>Efficiency, first approach</vt:lpstr>
      <vt:lpstr>Improving asymptotic running time</vt:lpstr>
      <vt:lpstr>Efficiency, second approach</vt:lpstr>
      <vt:lpstr>Dense vs. sparse again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1192</cp:revision>
  <dcterms:created xsi:type="dcterms:W3CDTF">2009-03-13T20:43:19Z</dcterms:created>
  <dcterms:modified xsi:type="dcterms:W3CDTF">2010-07-28T16:54:09Z</dcterms:modified>
</cp:coreProperties>
</file>