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tags/tag320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tags/tag282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tags/tag33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32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notesSlides/notesSlide18.xml" ContentType="application/vnd.openxmlformats-officedocument.presentationml.notesSlide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19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308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33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tags/tag311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300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327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316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78.xml" ContentType="application/vnd.openxmlformats-officedocument.presentationml.tags+xml"/>
  <Override PartName="/ppt/tags/tag330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324.xml" ContentType="application/vnd.openxmlformats-officedocument.presentationml.tags+xml"/>
  <Override PartName="/ppt/tags/tag33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30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329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notesSlides/notesSlide20.xml" ContentType="application/vnd.openxmlformats-officedocument.presentationml.notesSlide+xml"/>
  <Override PartName="/ppt/tags/tag30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notesSlides/notesSlide14.xml" ContentType="application/vnd.openxmlformats-officedocument.presentationml.notesSlide+xml"/>
  <Override PartName="/ppt/tags/tag33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slides/slide28.xml" ContentType="application/vnd.openxmlformats-officedocument.presentationml.slide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notesSlides/notesSlide19.xml" ContentType="application/vnd.openxmlformats-officedocument.presentationml.notesSlide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notesSlides/notesSlide22.xml" ContentType="application/vnd.openxmlformats-officedocument.presentationml.notesSlide+xml"/>
  <Override PartName="/ppt/tags/tag309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notesSlides/notesSlide27.xml" ContentType="application/vnd.openxmlformats-officedocument.presentationml.notes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319" r:id="rId14"/>
    <p:sldId id="320" r:id="rId15"/>
    <p:sldId id="321" r:id="rId16"/>
    <p:sldId id="271" r:id="rId17"/>
    <p:sldId id="32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D60093"/>
    <a:srgbClr val="119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9" autoAdjust="0"/>
    <p:restoredTop sz="94660"/>
  </p:normalViewPr>
  <p:slideViewPr>
    <p:cSldViewPr>
      <p:cViewPr varScale="1">
        <p:scale>
          <a:sx n="75" d="100"/>
          <a:sy n="7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21" Type="http://schemas.openxmlformats.org/officeDocument/2006/relationships/tags" Target="../tags/tag146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5" Type="http://schemas.openxmlformats.org/officeDocument/2006/relationships/tags" Target="../tags/tag150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24" Type="http://schemas.openxmlformats.org/officeDocument/2006/relationships/tags" Target="../tags/tag149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tags" Target="../tags/tag148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tags" Target="../tags/tag147.xml"/><Relationship Id="rId27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tags" Target="../tags/tag188.xml"/><Relationship Id="rId18" Type="http://schemas.openxmlformats.org/officeDocument/2006/relationships/tags" Target="../tags/tag19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78.xml"/><Relationship Id="rId21" Type="http://schemas.openxmlformats.org/officeDocument/2006/relationships/tags" Target="../tags/tag196.xml"/><Relationship Id="rId7" Type="http://schemas.openxmlformats.org/officeDocument/2006/relationships/tags" Target="../tags/tag182.xml"/><Relationship Id="rId12" Type="http://schemas.openxmlformats.org/officeDocument/2006/relationships/tags" Target="../tags/tag187.xml"/><Relationship Id="rId17" Type="http://schemas.openxmlformats.org/officeDocument/2006/relationships/tags" Target="../tags/tag192.xml"/><Relationship Id="rId25" Type="http://schemas.openxmlformats.org/officeDocument/2006/relationships/tags" Target="../tags/tag200.xml"/><Relationship Id="rId2" Type="http://schemas.openxmlformats.org/officeDocument/2006/relationships/tags" Target="../tags/tag177.xml"/><Relationship Id="rId16" Type="http://schemas.openxmlformats.org/officeDocument/2006/relationships/tags" Target="../tags/tag191.xml"/><Relationship Id="rId20" Type="http://schemas.openxmlformats.org/officeDocument/2006/relationships/tags" Target="../tags/tag195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24" Type="http://schemas.openxmlformats.org/officeDocument/2006/relationships/tags" Target="../tags/tag199.xml"/><Relationship Id="rId5" Type="http://schemas.openxmlformats.org/officeDocument/2006/relationships/tags" Target="../tags/tag180.xml"/><Relationship Id="rId15" Type="http://schemas.openxmlformats.org/officeDocument/2006/relationships/tags" Target="../tags/tag190.xml"/><Relationship Id="rId23" Type="http://schemas.openxmlformats.org/officeDocument/2006/relationships/tags" Target="../tags/tag198.xml"/><Relationship Id="rId10" Type="http://schemas.openxmlformats.org/officeDocument/2006/relationships/tags" Target="../tags/tag185.xml"/><Relationship Id="rId19" Type="http://schemas.openxmlformats.org/officeDocument/2006/relationships/tags" Target="../tags/tag194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Relationship Id="rId22" Type="http://schemas.openxmlformats.org/officeDocument/2006/relationships/tags" Target="../tags/tag197.xml"/><Relationship Id="rId27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03.xml"/><Relationship Id="rId21" Type="http://schemas.openxmlformats.org/officeDocument/2006/relationships/tags" Target="../tags/tag221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5" Type="http://schemas.openxmlformats.org/officeDocument/2006/relationships/tags" Target="../tags/tag225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24" Type="http://schemas.openxmlformats.org/officeDocument/2006/relationships/tags" Target="../tags/tag224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tags" Target="../tags/tag223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tags" Target="../tags/tag222.xml"/><Relationship Id="rId27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28.xml"/><Relationship Id="rId21" Type="http://schemas.openxmlformats.org/officeDocument/2006/relationships/tags" Target="../tags/tag246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5" Type="http://schemas.openxmlformats.org/officeDocument/2006/relationships/tags" Target="../tags/tag250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0" Type="http://schemas.openxmlformats.org/officeDocument/2006/relationships/tags" Target="../tags/tag245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24" Type="http://schemas.openxmlformats.org/officeDocument/2006/relationships/tags" Target="../tags/tag249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23" Type="http://schemas.openxmlformats.org/officeDocument/2006/relationships/tags" Target="../tags/tag248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tags" Target="../tags/tag247.xml"/><Relationship Id="rId27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83.xml"/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78.xml"/><Relationship Id="rId21" Type="http://schemas.openxmlformats.org/officeDocument/2006/relationships/tags" Target="../tags/tag296.xml"/><Relationship Id="rId7" Type="http://schemas.openxmlformats.org/officeDocument/2006/relationships/tags" Target="../tags/tag282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0" Type="http://schemas.openxmlformats.org/officeDocument/2006/relationships/tags" Target="../tags/tag295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11.xml"/><Relationship Id="rId13" Type="http://schemas.openxmlformats.org/officeDocument/2006/relationships/tags" Target="../tags/tag31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6.xml"/><Relationship Id="rId7" Type="http://schemas.openxmlformats.org/officeDocument/2006/relationships/tags" Target="../tags/tag310.xml"/><Relationship Id="rId12" Type="http://schemas.openxmlformats.org/officeDocument/2006/relationships/tags" Target="../tags/tag315.xml"/><Relationship Id="rId17" Type="http://schemas.openxmlformats.org/officeDocument/2006/relationships/tags" Target="../tags/tag320.xml"/><Relationship Id="rId2" Type="http://schemas.openxmlformats.org/officeDocument/2006/relationships/tags" Target="../tags/tag305.xml"/><Relationship Id="rId16" Type="http://schemas.openxmlformats.org/officeDocument/2006/relationships/tags" Target="../tags/tag319.xml"/><Relationship Id="rId1" Type="http://schemas.openxmlformats.org/officeDocument/2006/relationships/tags" Target="../tags/tag304.xml"/><Relationship Id="rId6" Type="http://schemas.openxmlformats.org/officeDocument/2006/relationships/tags" Target="../tags/tag309.xml"/><Relationship Id="rId11" Type="http://schemas.openxmlformats.org/officeDocument/2006/relationships/tags" Target="../tags/tag314.xml"/><Relationship Id="rId5" Type="http://schemas.openxmlformats.org/officeDocument/2006/relationships/tags" Target="../tags/tag308.xml"/><Relationship Id="rId15" Type="http://schemas.openxmlformats.org/officeDocument/2006/relationships/tags" Target="../tags/tag318.xml"/><Relationship Id="rId10" Type="http://schemas.openxmlformats.org/officeDocument/2006/relationships/tags" Target="../tags/tag313.xml"/><Relationship Id="rId19" Type="http://schemas.openxmlformats.org/officeDocument/2006/relationships/notesSlide" Target="../notesSlides/notesSlide23.xml"/><Relationship Id="rId4" Type="http://schemas.openxmlformats.org/officeDocument/2006/relationships/tags" Target="../tags/tag307.xml"/><Relationship Id="rId9" Type="http://schemas.openxmlformats.org/officeDocument/2006/relationships/tags" Target="../tags/tag312.xml"/><Relationship Id="rId14" Type="http://schemas.openxmlformats.org/officeDocument/2006/relationships/tags" Target="../tags/tag31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13" Type="http://schemas.openxmlformats.org/officeDocument/2006/relationships/tags" Target="../tags/tag33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3.xml"/><Relationship Id="rId7" Type="http://schemas.openxmlformats.org/officeDocument/2006/relationships/tags" Target="../tags/tag327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" Type="http://schemas.openxmlformats.org/officeDocument/2006/relationships/tags" Target="../tags/tag322.xml"/><Relationship Id="rId16" Type="http://schemas.openxmlformats.org/officeDocument/2006/relationships/tags" Target="../tags/tag336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5" Type="http://schemas.openxmlformats.org/officeDocument/2006/relationships/tags" Target="../tags/tag325.xml"/><Relationship Id="rId15" Type="http://schemas.openxmlformats.org/officeDocument/2006/relationships/tags" Target="../tags/tag335.xml"/><Relationship Id="rId10" Type="http://schemas.openxmlformats.org/officeDocument/2006/relationships/tags" Target="../tags/tag330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i="0" dirty="0" smtClean="0"/>
              <a:t>CSE332: Data Abstractions</a:t>
            </a:r>
            <a:br>
              <a:rPr lang="en-US" sz="30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16: 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 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1       0       0             0      0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</a:t>
            </a:r>
          </a:p>
          <a:p>
            <a:pPr>
              <a:buNone/>
            </a:pPr>
            <a:r>
              <a:rPr lang="en-US" sz="2000" dirty="0" smtClean="0"/>
              <a:t>               331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  <a:cs typeface="Courier New" pitchFamily="49" charset="0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  <a:cs typeface="Courier New" pitchFamily="49" charset="0"/>
              </a:rPr>
              <a:t>Removed?   x     </a:t>
            </a:r>
            <a:r>
              <a:rPr lang="en-US" sz="1600" b="0" kern="0" dirty="0" err="1" smtClean="0">
                <a:latin typeface="+mn-lt"/>
                <a:cs typeface="Courier New" pitchFamily="49" charset="0"/>
              </a:rPr>
              <a:t>x</a:t>
            </a:r>
            <a:r>
              <a:rPr lang="en-US" sz="1600" b="0" kern="0" dirty="0" smtClean="0">
                <a:latin typeface="+mn-lt"/>
                <a:cs typeface="Courier New" pitchFamily="49" charset="0"/>
              </a:rPr>
              <a:t>       </a:t>
            </a:r>
            <a:r>
              <a:rPr lang="en-US" sz="1600" b="0" kern="0" dirty="0" err="1" smtClean="0">
                <a:latin typeface="+mn-lt"/>
                <a:cs typeface="Courier New" pitchFamily="49" charset="0"/>
              </a:rPr>
              <a:t>x</a:t>
            </a:r>
            <a:r>
              <a:rPr lang="en-US" sz="1600" b="0" kern="0" dirty="0" smtClean="0">
                <a:latin typeface="+mn-lt"/>
                <a:cs typeface="Courier New" pitchFamily="49" charset="0"/>
              </a:rPr>
              <a:t>      </a:t>
            </a:r>
            <a:r>
              <a:rPr lang="en-US" sz="1600" b="0" kern="0" dirty="0" err="1" smtClean="0">
                <a:latin typeface="+mn-lt"/>
                <a:cs typeface="Courier New" pitchFamily="49" charset="0"/>
              </a:rPr>
              <a:t>x</a:t>
            </a:r>
            <a:r>
              <a:rPr lang="en-US" sz="1600" b="0" kern="0" dirty="0" smtClean="0">
                <a:latin typeface="+mn-lt"/>
                <a:cs typeface="Courier New" pitchFamily="49" charset="0"/>
              </a:rPr>
              <a:t>               </a:t>
            </a:r>
            <a:r>
              <a:rPr lang="en-US" sz="1600" b="0" kern="0" dirty="0" err="1" smtClean="0">
                <a:latin typeface="+mn-lt"/>
                <a:cs typeface="Courier New" pitchFamily="49" charset="0"/>
              </a:rPr>
              <a:t>x</a:t>
            </a:r>
            <a:endParaRPr lang="en-US" sz="1600" b="0" kern="0" dirty="0" smtClean="0">
              <a:latin typeface="+mn-lt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  <a:cs typeface="Courier New" pitchFamily="49" charset="0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     1       0       0             0      0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  <a:cs typeface="Courier New" pitchFamily="49" charset="0"/>
              </a:rPr>
              <a:t>                      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</a:t>
            </a:r>
          </a:p>
          <a:p>
            <a:pPr>
              <a:buNone/>
            </a:pPr>
            <a:r>
              <a:rPr lang="en-US" sz="2000" dirty="0" smtClean="0"/>
              <a:t>               331</a:t>
            </a:r>
          </a:p>
          <a:p>
            <a:pPr>
              <a:buNone/>
            </a:pPr>
            <a:r>
              <a:rPr lang="en-US" sz="2000" dirty="0" smtClean="0"/>
              <a:t>		  332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 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1       0       0     1      0      0              0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</a:t>
            </a:r>
          </a:p>
          <a:p>
            <a:pPr>
              <a:buNone/>
            </a:pPr>
            <a:r>
              <a:rPr lang="en-US" sz="2000" dirty="0" smtClean="0"/>
              <a:t>               331</a:t>
            </a:r>
          </a:p>
          <a:p>
            <a:pPr>
              <a:buNone/>
            </a:pPr>
            <a:r>
              <a:rPr lang="en-US" sz="2000" dirty="0" smtClean="0"/>
              <a:t>		  332</a:t>
            </a:r>
          </a:p>
          <a:p>
            <a:pPr>
              <a:buNone/>
            </a:pPr>
            <a:r>
              <a:rPr lang="en-US" sz="2000" dirty="0" smtClean="0"/>
              <a:t> 		  312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1       0       0     1      0      0              0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</a:t>
            </a:r>
          </a:p>
          <a:p>
            <a:pPr>
              <a:buNone/>
            </a:pPr>
            <a:r>
              <a:rPr lang="en-US" sz="2000" dirty="0" smtClean="0"/>
              <a:t>               331</a:t>
            </a:r>
          </a:p>
          <a:p>
            <a:pPr>
              <a:buNone/>
            </a:pPr>
            <a:r>
              <a:rPr lang="en-US" sz="2000" dirty="0" smtClean="0"/>
              <a:t>		  332</a:t>
            </a:r>
          </a:p>
          <a:p>
            <a:pPr>
              <a:buNone/>
            </a:pPr>
            <a:r>
              <a:rPr lang="en-US" sz="2000" dirty="0" smtClean="0"/>
              <a:t> 		  312</a:t>
            </a:r>
          </a:p>
          <a:p>
            <a:pPr>
              <a:buNone/>
            </a:pPr>
            <a:r>
              <a:rPr lang="en-US" sz="2000" dirty="0" smtClean="0"/>
              <a:t>               341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 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1       0       0     1      0      0              0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</a:t>
            </a:r>
          </a:p>
          <a:p>
            <a:pPr>
              <a:buNone/>
            </a:pPr>
            <a:r>
              <a:rPr lang="en-US" sz="2000" dirty="0" smtClean="0"/>
              <a:t>               331</a:t>
            </a:r>
          </a:p>
          <a:p>
            <a:pPr>
              <a:buNone/>
            </a:pPr>
            <a:r>
              <a:rPr lang="en-US" sz="2000" dirty="0" smtClean="0"/>
              <a:t>		  332</a:t>
            </a:r>
          </a:p>
          <a:p>
            <a:pPr>
              <a:buNone/>
            </a:pPr>
            <a:r>
              <a:rPr lang="en-US" sz="2000" dirty="0" smtClean="0"/>
              <a:t> 		  312</a:t>
            </a:r>
          </a:p>
          <a:p>
            <a:pPr>
              <a:buNone/>
            </a:pPr>
            <a:r>
              <a:rPr lang="en-US" sz="2000" dirty="0" smtClean="0"/>
              <a:t>               341</a:t>
            </a:r>
          </a:p>
          <a:p>
            <a:pPr>
              <a:buNone/>
            </a:pPr>
            <a:r>
              <a:rPr lang="en-US" sz="2000" dirty="0" smtClean="0"/>
              <a:t>		  351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1       0       0     1      0      0      0      0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0              0                       0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533400"/>
            <a:ext cx="19050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</a:t>
            </a:r>
          </a:p>
          <a:p>
            <a:pPr>
              <a:buNone/>
            </a:pPr>
            <a:r>
              <a:rPr lang="en-US" sz="2000" dirty="0" smtClean="0"/>
              <a:t>               311</a:t>
            </a:r>
          </a:p>
          <a:p>
            <a:pPr>
              <a:buNone/>
            </a:pPr>
            <a:r>
              <a:rPr lang="en-US" sz="2000" dirty="0" smtClean="0"/>
              <a:t>               331</a:t>
            </a:r>
          </a:p>
          <a:p>
            <a:pPr>
              <a:buNone/>
            </a:pPr>
            <a:r>
              <a:rPr lang="en-US" sz="2000" dirty="0" smtClean="0"/>
              <a:t>               332</a:t>
            </a:r>
          </a:p>
          <a:p>
            <a:pPr>
              <a:buNone/>
            </a:pPr>
            <a:r>
              <a:rPr lang="en-US" sz="2000" dirty="0" smtClean="0"/>
              <a:t>               312</a:t>
            </a:r>
          </a:p>
          <a:p>
            <a:pPr>
              <a:buNone/>
            </a:pPr>
            <a:r>
              <a:rPr lang="en-US" sz="2000" dirty="0" smtClean="0"/>
              <a:t>               341</a:t>
            </a:r>
          </a:p>
          <a:p>
            <a:pPr>
              <a:buNone/>
            </a:pPr>
            <a:r>
              <a:rPr lang="en-US" sz="2000" dirty="0" smtClean="0"/>
              <a:t>               351</a:t>
            </a:r>
          </a:p>
          <a:p>
            <a:pPr>
              <a:buNone/>
            </a:pPr>
            <a:r>
              <a:rPr lang="en-US" sz="2000" dirty="0" smtClean="0"/>
              <a:t>               333</a:t>
            </a:r>
          </a:p>
          <a:p>
            <a:pPr>
              <a:buNone/>
            </a:pPr>
            <a:r>
              <a:rPr lang="en-US" sz="2000" dirty="0" smtClean="0"/>
              <a:t>               352</a:t>
            </a:r>
          </a:p>
          <a:p>
            <a:pPr>
              <a:buNone/>
            </a:pPr>
            <a:r>
              <a:rPr lang="en-US" sz="2000" dirty="0" smtClean="0"/>
              <a:t>               440 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1       0       0     1      0      0      0      0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0              0                       0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things to note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Needed a vertex with in-degree of 0 to start</a:t>
            </a:r>
          </a:p>
          <a:p>
            <a:pPr lvl="1"/>
            <a:r>
              <a:rPr lang="en-US" dirty="0" smtClean="0"/>
              <a:t>No cycles</a:t>
            </a:r>
          </a:p>
          <a:p>
            <a:r>
              <a:rPr lang="en-US" dirty="0" smtClean="0"/>
              <a:t>Ties </a:t>
            </a:r>
            <a:r>
              <a:rPr lang="en-US" smtClean="0"/>
              <a:t>between </a:t>
            </a:r>
            <a:r>
              <a:rPr lang="en-US" smtClean="0"/>
              <a:t>vertices </a:t>
            </a:r>
            <a:r>
              <a:rPr lang="en-US" dirty="0" smtClean="0"/>
              <a:t>with in-degrees of 0 can be broken arbitrarily</a:t>
            </a:r>
          </a:p>
          <a:p>
            <a:pPr lvl="1"/>
            <a:r>
              <a:rPr lang="en-US" dirty="0" smtClean="0"/>
              <a:t>Potentially many different correct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114800"/>
            <a:ext cx="77724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each w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box,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the vertices in order such that if no vertex appears before any 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output:</a:t>
            </a:r>
          </a:p>
          <a:p>
            <a:pPr>
              <a:buNone/>
            </a:pPr>
            <a:r>
              <a:rPr lang="en-US" dirty="0" smtClean="0"/>
              <a:t>     142, 126, 143, 311, 331, 332, 312, 341, 351, 333, 440, 352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73325" y="2514600"/>
            <a:ext cx="6137275" cy="3090862"/>
            <a:chOff x="2473325" y="2514600"/>
            <a:chExt cx="6137275" cy="3090862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473325" y="3302000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95700" y="3302000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49825" y="25146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331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49825" y="3302000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311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87925" y="4691062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351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54925" y="4691062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333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429000" y="3563937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4649788" y="3563937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649788" y="2776537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11" idx="5"/>
              <a:endCxn id="62" idx="2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5958409" y="4982097"/>
              <a:ext cx="205308" cy="5175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8" idx="6"/>
              <a:endCxn id="11" idx="2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49788" y="3563938"/>
              <a:ext cx="338137" cy="13890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283325" y="29464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332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5903913" y="3209131"/>
              <a:ext cx="379412" cy="3548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37"/>
            <p:cNvCxnSpPr>
              <a:cxnSpLocks noChangeShapeType="1"/>
              <a:stCxn id="8" idx="6"/>
              <a:endCxn id="43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649788" y="3563938"/>
              <a:ext cx="298449" cy="712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8237" y="4014787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341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5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283325" y="38608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312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6" name="AutoShape 26"/>
            <p:cNvCxnSpPr>
              <a:cxnSpLocks noChangeShapeType="1"/>
              <a:stCxn id="10" idx="6"/>
              <a:endCxn id="55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5903913" y="3563938"/>
              <a:ext cx="379412" cy="5595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9" name="AutoShape 26"/>
            <p:cNvCxnSpPr>
              <a:cxnSpLocks noChangeShapeType="1"/>
              <a:stCxn id="27" idx="4"/>
              <a:endCxn id="55" idx="0"/>
            </p:cNvCxnSpPr>
            <p:nvPr>
              <p:custDataLst>
                <p:tags r:id="rId18"/>
              </p:custDataLst>
            </p:nvPr>
          </p:nvCxnSpPr>
          <p:spPr bwMode="auto">
            <a:xfrm rot="5400000">
              <a:off x="6566694" y="3666331"/>
              <a:ext cx="388938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19837" y="5081587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352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26"/>
            <p:cNvCxnSpPr>
              <a:cxnSpLocks noChangeShapeType="1"/>
              <a:stCxn id="27" idx="6"/>
              <a:endCxn id="17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7239000" y="3209131"/>
              <a:ext cx="555880" cy="15586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7" name="AutoShape 26"/>
            <p:cNvCxnSpPr>
              <a:cxnSpLocks noChangeShapeType="1"/>
              <a:endCxn id="17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5978525" y="4919142"/>
              <a:ext cx="1676400" cy="338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514600" y="4114800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 smtClean="0">
                  <a:latin typeface="Times New Roman" pitchFamily="18" charset="0"/>
                </a:rPr>
                <a:t>MATH</a:t>
              </a:r>
            </a:p>
            <a:p>
              <a:pPr algn="ctr" eaLnBrk="1" hangingPunct="1"/>
              <a:r>
                <a:rPr lang="en-US" sz="1800" dirty="0" smtClean="0"/>
                <a:t>126</a:t>
              </a:r>
              <a:endParaRPr lang="en-US" sz="1800" dirty="0">
                <a:latin typeface="Times New Roman" pitchFamily="18" charset="0"/>
              </a:endParaRPr>
            </a:p>
          </p:txBody>
        </p:sp>
        <p:cxnSp>
          <p:nvCxnSpPr>
            <p:cNvPr id="71" name="AutoShape 16"/>
            <p:cNvCxnSpPr>
              <a:cxnSpLocks noChangeShapeType="1"/>
              <a:stCxn id="70" idx="7"/>
              <a:endCxn id="8" idx="3"/>
            </p:cNvCxnSpPr>
            <p:nvPr>
              <p:custDataLst>
                <p:tags r:id="rId23"/>
              </p:custDataLst>
            </p:nvPr>
          </p:nvCxnSpPr>
          <p:spPr bwMode="auto">
            <a:xfrm rot="5400000" flipH="1" flipV="1">
              <a:off x="3361012" y="3717109"/>
              <a:ext cx="442365" cy="506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Oval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20000" y="2524125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440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flipH="1">
              <a:off x="8001000" y="3200400"/>
              <a:ext cx="4114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…</a:t>
              </a:r>
            </a:p>
          </p:txBody>
        </p:sp>
        <p:cxnSp>
          <p:nvCxnSpPr>
            <p:cNvPr id="76" name="AutoShape 26"/>
            <p:cNvCxnSpPr>
              <a:cxnSpLocks noChangeShapeType="1"/>
              <a:endCxn id="74" idx="2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6859588" y="2786063"/>
              <a:ext cx="760412" cy="1595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now?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0"/>
            <a:ext cx="77724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each w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/>
              <a:t>reachable</a:t>
            </a:r>
            <a:r>
              <a:rPr lang="en-US" dirty="0" smtClean="0"/>
              <a:t> (i.e., there exists a path)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Possibly “do something” for each node</a:t>
            </a:r>
          </a:p>
          <a:p>
            <a:pPr lvl="2"/>
            <a:r>
              <a:rPr lang="en-US" dirty="0" smtClean="0"/>
              <a:t>Print to output, set some field,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Related:</a:t>
            </a:r>
          </a:p>
          <a:p>
            <a:r>
              <a:rPr lang="en-US" dirty="0" smtClean="0"/>
              <a:t>Is an undirected graph connected?</a:t>
            </a:r>
          </a:p>
          <a:p>
            <a:r>
              <a:rPr lang="en-US" dirty="0" smtClean="0"/>
              <a:t>Is a directed graph weakly / strongly connected?</a:t>
            </a:r>
          </a:p>
          <a:p>
            <a:pPr lvl="1"/>
            <a:r>
              <a:rPr lang="en-US" dirty="0" smtClean="0"/>
              <a:t>For strongly, need a cycle back to starting node for all nodes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mark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while(pending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for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if(u is not marked)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mark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and options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Assuming add and remove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add and remove</a:t>
            </a:r>
          </a:p>
          <a:p>
            <a:pPr lvl="1"/>
            <a:r>
              <a:rPr lang="en-US" dirty="0" smtClean="0"/>
              <a:t>Popular choice: a stack  “depth-first graph search”  “DFS”</a:t>
            </a:r>
          </a:p>
          <a:p>
            <a:pPr lvl="1"/>
            <a:r>
              <a:rPr lang="en-US" dirty="0" smtClean="0"/>
              <a:t>Popular choice: a queue “breadth-first graph search”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</a:p>
          <a:p>
            <a:endParaRPr lang="en-US" dirty="0" smtClean="0"/>
          </a:p>
          <a:p>
            <a:r>
              <a:rPr lang="en-US" dirty="0" smtClean="0"/>
              <a:t>Aside: These are important concepts in AI</a:t>
            </a:r>
          </a:p>
          <a:p>
            <a:pPr lvl="1"/>
            <a:r>
              <a:rPr lang="en-US" dirty="0" smtClean="0"/>
              <a:t>Conceive of tree of all possible chess states</a:t>
            </a:r>
          </a:p>
          <a:p>
            <a:pPr lvl="1"/>
            <a:r>
              <a:rPr lang="en-US" dirty="0" smtClean="0"/>
              <a:t>Traverse to find ‘optimal’ strategy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077200" cy="533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 a tree DFS and BFS are particularly easy to “see” </a:t>
            </a:r>
            <a:endParaRPr lang="en-US" sz="2200" dirty="0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s.pop()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077200" cy="533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 a tree DFS and BFS are particularly easy to “see” </a:t>
            </a:r>
            <a:endParaRPr lang="en-US" sz="2200" dirty="0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Breadth-first always finds shortest paths – “optimal solutions”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Try DFS but don’t 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deep.  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Easy: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545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31066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5019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2496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411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8067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2971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4464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5894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5894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7512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7355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3336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8482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2292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2480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 (Texas)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8117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9923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8006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5245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6781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3733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9415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5026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6388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486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267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876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600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63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819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DAGs have exactly 1 answer?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Figuring out how to finish your degree</a:t>
            </a:r>
          </a:p>
          <a:p>
            <a:endParaRPr lang="en-US" dirty="0" smtClean="0"/>
          </a:p>
          <a:p>
            <a:r>
              <a:rPr lang="en-US" dirty="0" smtClean="0"/>
              <a:t>Computing the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the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taking a dependency graph and coming up with an order of execution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</a:t>
            </a:r>
          </a:p>
          <a:p>
            <a:pPr marL="857250" lvl="1" indent="-457200"/>
            <a:r>
              <a:rPr lang="en-US" dirty="0" smtClean="0"/>
              <a:t>Labeling also called marking</a:t>
            </a:r>
          </a:p>
          <a:p>
            <a:pPr marL="857250" lvl="1" indent="-457200"/>
            <a:r>
              <a:rPr lang="en-US" dirty="0" smtClean="0"/>
              <a:t>Think “write in a field in the vertex”, though you could also do this with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(conceptually)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 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</a:t>
            </a: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 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0" y="609600"/>
            <a:ext cx="1905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Output:  126</a:t>
            </a:r>
          </a:p>
          <a:p>
            <a:pPr>
              <a:buNone/>
            </a:pPr>
            <a:r>
              <a:rPr lang="en-US" sz="2000" dirty="0" smtClean="0"/>
              <a:t>               142</a:t>
            </a:r>
          </a:p>
          <a:p>
            <a:pPr>
              <a:buNone/>
            </a:pPr>
            <a:r>
              <a:rPr lang="en-US" sz="2000" dirty="0" smtClean="0"/>
              <a:t>               143 </a:t>
            </a:r>
            <a:endParaRPr lang="en-US" sz="20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kern="0" dirty="0" smtClean="0">
                <a:latin typeface="+mn-lt"/>
              </a:rPr>
              <a:t>Node:          126 142 143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Removed?   x     </a:t>
            </a:r>
            <a:r>
              <a:rPr lang="en-US" sz="1600" b="0" kern="0" dirty="0" err="1" smtClean="0">
                <a:latin typeface="+mn-lt"/>
              </a:rPr>
              <a:t>x</a:t>
            </a:r>
            <a:r>
              <a:rPr lang="en-US" sz="1600" b="0" kern="0" dirty="0" smtClean="0">
                <a:latin typeface="+mn-lt"/>
              </a:rPr>
              <a:t>       </a:t>
            </a:r>
            <a:r>
              <a:rPr lang="en-US" sz="1600" b="0" kern="0" dirty="0" err="1" smtClean="0">
                <a:latin typeface="+mn-lt"/>
              </a:rPr>
              <a:t>x</a:t>
            </a:r>
            <a:endParaRPr lang="en-US" sz="16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In-degree:    0     0       2     1      2       1       1     2      1      1      1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1      0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0                      0      0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0" kern="0" dirty="0" smtClean="0">
                <a:latin typeface="+mn-lt"/>
              </a:rPr>
              <a:t>                                    0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6075" y="29718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MATH</a:t>
            </a:r>
          </a:p>
          <a:p>
            <a:pPr algn="ctr" eaLnBrk="1" hangingPunct="1"/>
            <a:r>
              <a:rPr lang="en-US" sz="1800" dirty="0" smtClean="0"/>
              <a:t>126</a:t>
            </a:r>
            <a:endParaRPr lang="en-US" sz="1800" dirty="0">
              <a:latin typeface="Times New Roman" pitchFamily="18" charset="0"/>
            </a:endParaRPr>
          </a:p>
        </p:txBody>
      </p:sp>
      <p:cxnSp>
        <p:nvCxnSpPr>
          <p:cNvPr id="51" name="AutoShape 16"/>
          <p:cNvCxnSpPr>
            <a:cxnSpLocks noChangeShapeType="1"/>
            <a:stCxn id="50" idx="7"/>
            <a:endCxn id="30" idx="3"/>
          </p:cNvCxnSpPr>
          <p:nvPr>
            <p:custDataLst>
              <p:tags r:id="rId23"/>
            </p:custDataLst>
          </p:nvPr>
        </p:nvCxnSpPr>
        <p:spPr bwMode="auto">
          <a:xfrm rot="5400000" flipH="1" flipV="1">
            <a:off x="1192487" y="2574109"/>
            <a:ext cx="442365" cy="5064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5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21732</TotalTime>
  <Words>2231</Words>
  <Application>Microsoft Office PowerPoint</Application>
  <PresentationFormat>On-screen Show (4:3)</PresentationFormat>
  <Paragraphs>556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CSE332: Data Abstractions  Lecture 16: Topological Sort / Graph Traversals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 couple of things to note</vt:lpstr>
      <vt:lpstr>Running time?</vt:lpstr>
      <vt:lpstr>Doing better</vt:lpstr>
      <vt:lpstr>Running time now?</vt:lpstr>
      <vt:lpstr>Graph Traversals</vt:lpstr>
      <vt:lpstr>Abstract idea</vt:lpstr>
      <vt:lpstr>Running time and options</vt:lpstr>
      <vt:lpstr>Example: trees</vt:lpstr>
      <vt:lpstr>Example: trees</vt:lpstr>
      <vt:lpstr>Comparison</vt:lpstr>
      <vt:lpstr>Saving the path</vt:lpstr>
      <vt:lpstr>Example using BFS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1145</cp:revision>
  <dcterms:created xsi:type="dcterms:W3CDTF">2009-03-13T20:43:19Z</dcterms:created>
  <dcterms:modified xsi:type="dcterms:W3CDTF">2010-07-26T17:20:43Z</dcterms:modified>
</cp:coreProperties>
</file>