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104.xml" ContentType="application/vnd.openxmlformats-officedocument.presentationml.tags+xml"/>
  <Override PartName="/ppt/tags/tag122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Override PartName="/ppt/tags/tag96.xml" ContentType="application/vnd.openxmlformats-officedocument.presentationml.tags+xml"/>
  <Override PartName="/ppt/tags/tag100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tags/tag109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notesSlides/notesSlide7.xml" ContentType="application/vnd.openxmlformats-officedocument.presentationml.notesSlide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tags/tag105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ags/tag71.xml" ContentType="application/vnd.openxmlformats-officedocument.presentationml.tags+xml"/>
  <Override PartName="/ppt/notesSlides/notesSlide8.xml" ContentType="application/vnd.openxmlformats-officedocument.presentationml.notesSlide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ags/tag20.xml" ContentType="application/vnd.openxmlformats-officedocument.presentationml.tags+xml"/>
  <Override PartName="/ppt/tags/tag106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tags/tag120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notesSlides/notesSlide9.xml" ContentType="application/vnd.openxmlformats-officedocument.presentationml.notesSlide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103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notesSlides/notesSlide19.xml" ContentType="application/vnd.openxmlformats-officedocument.presentationml.notesSlide+xml"/>
  <Default Extension="jpeg" ContentType="image/jpeg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notesSlides/notesSlide15.xml" ContentType="application/vnd.openxmlformats-officedocument.presentationml.notesSlide+xml"/>
  <Override PartName="/ppt/slides/slide20.xml" ContentType="application/vnd.openxmlformats-officedocument.presentationml.slide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notesSlides/notesSlide11.xml" ContentType="application/vnd.openxmlformats-officedocument.presentationml.notesSlide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notesSlides/notesSlide6.xml" ContentType="application/vnd.openxmlformats-officedocument.presentationml.notesSlide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67" r:id="rId5"/>
    <p:sldId id="268" r:id="rId6"/>
    <p:sldId id="281" r:id="rId7"/>
    <p:sldId id="262" r:id="rId8"/>
    <p:sldId id="269" r:id="rId9"/>
    <p:sldId id="263" r:id="rId10"/>
    <p:sldId id="270" r:id="rId11"/>
    <p:sldId id="271" r:id="rId12"/>
    <p:sldId id="272" r:id="rId13"/>
    <p:sldId id="282" r:id="rId14"/>
    <p:sldId id="273" r:id="rId15"/>
    <p:sldId id="274" r:id="rId16"/>
    <p:sldId id="283" r:id="rId17"/>
    <p:sldId id="275" r:id="rId18"/>
    <p:sldId id="276" r:id="rId19"/>
    <p:sldId id="277" r:id="rId20"/>
    <p:sldId id="278" r:id="rId21"/>
    <p:sldId id="279" r:id="rId22"/>
    <p:sldId id="284" r:id="rId23"/>
    <p:sldId id="280" r:id="rId2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FF99"/>
    <a:srgbClr val="119F33"/>
    <a:srgbClr val="D60093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19" autoAdjust="0"/>
    <p:restoredTop sz="99416" autoAdjust="0"/>
  </p:normalViewPr>
  <p:slideViewPr>
    <p:cSldViewPr>
      <p:cViewPr varScale="1">
        <p:scale>
          <a:sx n="75" d="100"/>
          <a:sy n="75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Spring 2010</a:t>
            </a:r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kumimoji="0" lang="en-US" smtClean="0"/>
              <a:t>CSE332: Data Abstractions</a:t>
            </a:r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15C0-909B-4E1C-9E6E-04B3E9103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AAE3-B489-4A15-89C7-18993943A3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3883048-0376-4A94-A445-C2F5CD3FC3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FCB40-9664-45B5-BAA8-170CAD353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69B1-7287-44D7-BAC9-82A718B312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DB5F-D2ED-41DB-B30F-B019AB82D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79E5-AC96-4A1A-8381-1C3686D400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86.xml"/><Relationship Id="rId13" Type="http://schemas.openxmlformats.org/officeDocument/2006/relationships/tags" Target="../tags/tag91.xml"/><Relationship Id="rId18" Type="http://schemas.openxmlformats.org/officeDocument/2006/relationships/tags" Target="../tags/tag96.xml"/><Relationship Id="rId26" Type="http://schemas.openxmlformats.org/officeDocument/2006/relationships/tags" Target="../tags/tag104.xml"/><Relationship Id="rId3" Type="http://schemas.openxmlformats.org/officeDocument/2006/relationships/tags" Target="../tags/tag81.xml"/><Relationship Id="rId21" Type="http://schemas.openxmlformats.org/officeDocument/2006/relationships/tags" Target="../tags/tag99.xml"/><Relationship Id="rId7" Type="http://schemas.openxmlformats.org/officeDocument/2006/relationships/tags" Target="../tags/tag85.xml"/><Relationship Id="rId12" Type="http://schemas.openxmlformats.org/officeDocument/2006/relationships/tags" Target="../tags/tag90.xml"/><Relationship Id="rId17" Type="http://schemas.openxmlformats.org/officeDocument/2006/relationships/tags" Target="../tags/tag95.xml"/><Relationship Id="rId25" Type="http://schemas.openxmlformats.org/officeDocument/2006/relationships/tags" Target="../tags/tag103.xml"/><Relationship Id="rId2" Type="http://schemas.openxmlformats.org/officeDocument/2006/relationships/tags" Target="../tags/tag80.xml"/><Relationship Id="rId16" Type="http://schemas.openxmlformats.org/officeDocument/2006/relationships/tags" Target="../tags/tag94.xml"/><Relationship Id="rId20" Type="http://schemas.openxmlformats.org/officeDocument/2006/relationships/tags" Target="../tags/tag98.xml"/><Relationship Id="rId29" Type="http://schemas.openxmlformats.org/officeDocument/2006/relationships/tags" Target="../tags/tag107.xml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11" Type="http://schemas.openxmlformats.org/officeDocument/2006/relationships/tags" Target="../tags/tag89.xml"/><Relationship Id="rId24" Type="http://schemas.openxmlformats.org/officeDocument/2006/relationships/tags" Target="../tags/tag102.xml"/><Relationship Id="rId32" Type="http://schemas.openxmlformats.org/officeDocument/2006/relationships/notesSlide" Target="../notesSlides/notesSlide10.xml"/><Relationship Id="rId5" Type="http://schemas.openxmlformats.org/officeDocument/2006/relationships/tags" Target="../tags/tag83.xml"/><Relationship Id="rId15" Type="http://schemas.openxmlformats.org/officeDocument/2006/relationships/tags" Target="../tags/tag93.xml"/><Relationship Id="rId23" Type="http://schemas.openxmlformats.org/officeDocument/2006/relationships/tags" Target="../tags/tag101.xml"/><Relationship Id="rId28" Type="http://schemas.openxmlformats.org/officeDocument/2006/relationships/tags" Target="../tags/tag106.xml"/><Relationship Id="rId10" Type="http://schemas.openxmlformats.org/officeDocument/2006/relationships/tags" Target="../tags/tag88.xml"/><Relationship Id="rId19" Type="http://schemas.openxmlformats.org/officeDocument/2006/relationships/tags" Target="../tags/tag97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82.xml"/><Relationship Id="rId9" Type="http://schemas.openxmlformats.org/officeDocument/2006/relationships/tags" Target="../tags/tag87.xml"/><Relationship Id="rId14" Type="http://schemas.openxmlformats.org/officeDocument/2006/relationships/tags" Target="../tags/tag92.xml"/><Relationship Id="rId22" Type="http://schemas.openxmlformats.org/officeDocument/2006/relationships/tags" Target="../tags/tag100.xml"/><Relationship Id="rId27" Type="http://schemas.openxmlformats.org/officeDocument/2006/relationships/tags" Target="../tags/tag105.xml"/><Relationship Id="rId30" Type="http://schemas.openxmlformats.org/officeDocument/2006/relationships/tags" Target="../tags/tag10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16.xml"/><Relationship Id="rId13" Type="http://schemas.openxmlformats.org/officeDocument/2006/relationships/tags" Target="../tags/tag121.xml"/><Relationship Id="rId3" Type="http://schemas.openxmlformats.org/officeDocument/2006/relationships/tags" Target="../tags/tag111.xml"/><Relationship Id="rId7" Type="http://schemas.openxmlformats.org/officeDocument/2006/relationships/tags" Target="../tags/tag115.xml"/><Relationship Id="rId12" Type="http://schemas.openxmlformats.org/officeDocument/2006/relationships/tags" Target="../tags/tag120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6" Type="http://schemas.openxmlformats.org/officeDocument/2006/relationships/tags" Target="../tags/tag114.xml"/><Relationship Id="rId11" Type="http://schemas.openxmlformats.org/officeDocument/2006/relationships/tags" Target="../tags/tag119.xml"/><Relationship Id="rId5" Type="http://schemas.openxmlformats.org/officeDocument/2006/relationships/tags" Target="../tags/tag113.xml"/><Relationship Id="rId15" Type="http://schemas.openxmlformats.org/officeDocument/2006/relationships/notesSlide" Target="../notesSlides/notesSlide11.xml"/><Relationship Id="rId10" Type="http://schemas.openxmlformats.org/officeDocument/2006/relationships/tags" Target="../tags/tag118.xml"/><Relationship Id="rId4" Type="http://schemas.openxmlformats.org/officeDocument/2006/relationships/tags" Target="../tags/tag112.xml"/><Relationship Id="rId9" Type="http://schemas.openxmlformats.org/officeDocument/2006/relationships/tags" Target="../tags/tag117.xml"/><Relationship Id="rId1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notesSlide" Target="../notesSlides/notesSlide2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tags" Target="../tags/tag26.xml"/><Relationship Id="rId18" Type="http://schemas.openxmlformats.org/officeDocument/2006/relationships/tags" Target="../tags/tag31.xml"/><Relationship Id="rId26" Type="http://schemas.openxmlformats.org/officeDocument/2006/relationships/tags" Target="../tags/tag39.xml"/><Relationship Id="rId3" Type="http://schemas.openxmlformats.org/officeDocument/2006/relationships/tags" Target="../tags/tag16.xml"/><Relationship Id="rId21" Type="http://schemas.openxmlformats.org/officeDocument/2006/relationships/tags" Target="../tags/tag34.xml"/><Relationship Id="rId34" Type="http://schemas.openxmlformats.org/officeDocument/2006/relationships/slideLayout" Target="../slideLayouts/slideLayout2.xml"/><Relationship Id="rId7" Type="http://schemas.openxmlformats.org/officeDocument/2006/relationships/tags" Target="../tags/tag20.xml"/><Relationship Id="rId12" Type="http://schemas.openxmlformats.org/officeDocument/2006/relationships/tags" Target="../tags/tag25.xml"/><Relationship Id="rId17" Type="http://schemas.openxmlformats.org/officeDocument/2006/relationships/tags" Target="../tags/tag30.xml"/><Relationship Id="rId25" Type="http://schemas.openxmlformats.org/officeDocument/2006/relationships/tags" Target="../tags/tag38.xml"/><Relationship Id="rId33" Type="http://schemas.openxmlformats.org/officeDocument/2006/relationships/tags" Target="../tags/tag46.xml"/><Relationship Id="rId2" Type="http://schemas.openxmlformats.org/officeDocument/2006/relationships/tags" Target="../tags/tag15.xml"/><Relationship Id="rId16" Type="http://schemas.openxmlformats.org/officeDocument/2006/relationships/tags" Target="../tags/tag29.xml"/><Relationship Id="rId20" Type="http://schemas.openxmlformats.org/officeDocument/2006/relationships/tags" Target="../tags/tag33.xml"/><Relationship Id="rId29" Type="http://schemas.openxmlformats.org/officeDocument/2006/relationships/tags" Target="../tags/tag42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24" Type="http://schemas.openxmlformats.org/officeDocument/2006/relationships/tags" Target="../tags/tag37.xml"/><Relationship Id="rId32" Type="http://schemas.openxmlformats.org/officeDocument/2006/relationships/tags" Target="../tags/tag45.xml"/><Relationship Id="rId5" Type="http://schemas.openxmlformats.org/officeDocument/2006/relationships/tags" Target="../tags/tag18.xml"/><Relationship Id="rId15" Type="http://schemas.openxmlformats.org/officeDocument/2006/relationships/tags" Target="../tags/tag28.xml"/><Relationship Id="rId23" Type="http://schemas.openxmlformats.org/officeDocument/2006/relationships/tags" Target="../tags/tag36.xml"/><Relationship Id="rId28" Type="http://schemas.openxmlformats.org/officeDocument/2006/relationships/tags" Target="../tags/tag41.xml"/><Relationship Id="rId10" Type="http://schemas.openxmlformats.org/officeDocument/2006/relationships/tags" Target="../tags/tag23.xml"/><Relationship Id="rId19" Type="http://schemas.openxmlformats.org/officeDocument/2006/relationships/tags" Target="../tags/tag32.xml"/><Relationship Id="rId31" Type="http://schemas.openxmlformats.org/officeDocument/2006/relationships/tags" Target="../tags/tag44.xml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tags" Target="../tags/tag27.xml"/><Relationship Id="rId22" Type="http://schemas.openxmlformats.org/officeDocument/2006/relationships/tags" Target="../tags/tag35.xml"/><Relationship Id="rId27" Type="http://schemas.openxmlformats.org/officeDocument/2006/relationships/tags" Target="../tags/tag40.xml"/><Relationship Id="rId30" Type="http://schemas.openxmlformats.org/officeDocument/2006/relationships/tags" Target="../tags/tag43.xml"/><Relationship Id="rId35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54.xml"/><Relationship Id="rId13" Type="http://schemas.openxmlformats.org/officeDocument/2006/relationships/tags" Target="../tags/tag59.xml"/><Relationship Id="rId18" Type="http://schemas.openxmlformats.org/officeDocument/2006/relationships/tags" Target="../tags/tag64.xml"/><Relationship Id="rId26" Type="http://schemas.openxmlformats.org/officeDocument/2006/relationships/tags" Target="../tags/tag72.xml"/><Relationship Id="rId3" Type="http://schemas.openxmlformats.org/officeDocument/2006/relationships/tags" Target="../tags/tag49.xml"/><Relationship Id="rId21" Type="http://schemas.openxmlformats.org/officeDocument/2006/relationships/tags" Target="../tags/tag67.xml"/><Relationship Id="rId34" Type="http://schemas.openxmlformats.org/officeDocument/2006/relationships/notesSlide" Target="../notesSlides/notesSlide8.xml"/><Relationship Id="rId7" Type="http://schemas.openxmlformats.org/officeDocument/2006/relationships/tags" Target="../tags/tag53.xml"/><Relationship Id="rId12" Type="http://schemas.openxmlformats.org/officeDocument/2006/relationships/tags" Target="../tags/tag58.xml"/><Relationship Id="rId17" Type="http://schemas.openxmlformats.org/officeDocument/2006/relationships/tags" Target="../tags/tag63.xml"/><Relationship Id="rId25" Type="http://schemas.openxmlformats.org/officeDocument/2006/relationships/tags" Target="../tags/tag71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48.xml"/><Relationship Id="rId16" Type="http://schemas.openxmlformats.org/officeDocument/2006/relationships/tags" Target="../tags/tag62.xml"/><Relationship Id="rId20" Type="http://schemas.openxmlformats.org/officeDocument/2006/relationships/tags" Target="../tags/tag66.xml"/><Relationship Id="rId29" Type="http://schemas.openxmlformats.org/officeDocument/2006/relationships/tags" Target="../tags/tag75.xml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11" Type="http://schemas.openxmlformats.org/officeDocument/2006/relationships/tags" Target="../tags/tag57.xml"/><Relationship Id="rId24" Type="http://schemas.openxmlformats.org/officeDocument/2006/relationships/tags" Target="../tags/tag70.xml"/><Relationship Id="rId32" Type="http://schemas.openxmlformats.org/officeDocument/2006/relationships/tags" Target="../tags/tag78.xml"/><Relationship Id="rId5" Type="http://schemas.openxmlformats.org/officeDocument/2006/relationships/tags" Target="../tags/tag51.xml"/><Relationship Id="rId15" Type="http://schemas.openxmlformats.org/officeDocument/2006/relationships/tags" Target="../tags/tag61.xml"/><Relationship Id="rId23" Type="http://schemas.openxmlformats.org/officeDocument/2006/relationships/tags" Target="../tags/tag69.xml"/><Relationship Id="rId28" Type="http://schemas.openxmlformats.org/officeDocument/2006/relationships/tags" Target="../tags/tag74.xml"/><Relationship Id="rId10" Type="http://schemas.openxmlformats.org/officeDocument/2006/relationships/tags" Target="../tags/tag56.xml"/><Relationship Id="rId19" Type="http://schemas.openxmlformats.org/officeDocument/2006/relationships/tags" Target="../tags/tag65.xml"/><Relationship Id="rId31" Type="http://schemas.openxmlformats.org/officeDocument/2006/relationships/tags" Target="../tags/tag77.xml"/><Relationship Id="rId4" Type="http://schemas.openxmlformats.org/officeDocument/2006/relationships/tags" Target="../tags/tag50.xml"/><Relationship Id="rId9" Type="http://schemas.openxmlformats.org/officeDocument/2006/relationships/tags" Target="../tags/tag55.xml"/><Relationship Id="rId14" Type="http://schemas.openxmlformats.org/officeDocument/2006/relationships/tags" Target="../tags/tag60.xml"/><Relationship Id="rId22" Type="http://schemas.openxmlformats.org/officeDocument/2006/relationships/tags" Target="../tags/tag68.xml"/><Relationship Id="rId27" Type="http://schemas.openxmlformats.org/officeDocument/2006/relationships/tags" Target="../tags/tag73.xml"/><Relationship Id="rId30" Type="http://schemas.openxmlformats.org/officeDocument/2006/relationships/tags" Target="../tags/tag7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3622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14: Beyond Comparison Sorting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Tyler Robison</a:t>
            </a:r>
          </a:p>
          <a:p>
            <a:r>
              <a:rPr lang="en-US" sz="2400" dirty="0" smtClean="0"/>
              <a:t>Summer 2010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</a:t>
            </a:fld>
            <a:endParaRPr kumimoji="0"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Proven: No comparison sort can have worst-case running time better than the height of a binary tree with </a:t>
            </a:r>
            <a:r>
              <a:rPr lang="en-US" i="1" dirty="0" smtClean="0"/>
              <a:t>n</a:t>
            </a:r>
            <a:r>
              <a:rPr lang="en-US" dirty="0" smtClean="0"/>
              <a:t>! leaves</a:t>
            </a:r>
          </a:p>
          <a:p>
            <a:pPr lvl="1"/>
            <a:r>
              <a:rPr lang="en-US" dirty="0" smtClean="0"/>
              <a:t>Turns out average-case is same asymptotically</a:t>
            </a:r>
          </a:p>
          <a:p>
            <a:r>
              <a:rPr lang="en-US" dirty="0" smtClean="0"/>
              <a:t>Great!  Now how tall is that…</a:t>
            </a:r>
          </a:p>
          <a:p>
            <a:r>
              <a:rPr lang="en-US" dirty="0" smtClean="0"/>
              <a:t>Show that a binary tree with n! leaves has height </a:t>
            </a:r>
            <a:r>
              <a:rPr lang="en-US" b="1" dirty="0" smtClean="0">
                <a:sym typeface="Symbol" pitchFamily="18" charset="2"/>
              </a:rPr>
              <a:t>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That is </a:t>
            </a:r>
            <a:r>
              <a:rPr lang="en-US" dirty="0" err="1" smtClean="0"/>
              <a:t>nlogn</a:t>
            </a:r>
            <a:r>
              <a:rPr lang="en-US" dirty="0" smtClean="0"/>
              <a:t> is the lower bound; the height must be at least that</a:t>
            </a:r>
          </a:p>
          <a:p>
            <a:pPr lvl="1"/>
            <a:r>
              <a:rPr lang="en-US" dirty="0" smtClean="0"/>
              <a:t>Factorial </a:t>
            </a:r>
            <a:r>
              <a:rPr lang="en-US" dirty="0" smtClean="0"/>
              <a:t>function grows very quickly</a:t>
            </a:r>
          </a:p>
          <a:p>
            <a:endParaRPr lang="en-US" dirty="0" smtClean="0"/>
          </a:p>
          <a:p>
            <a:r>
              <a:rPr lang="en-US" dirty="0" smtClean="0"/>
              <a:t>Then we’ll conclude: Comparison Sorting is </a:t>
            </a:r>
            <a:r>
              <a:rPr lang="en-US" b="1" dirty="0" smtClean="0">
                <a:sym typeface="Symbol" pitchFamily="18" charset="2"/>
              </a:rPr>
              <a:t></a:t>
            </a:r>
            <a:r>
              <a:rPr lang="en-US" dirty="0" smtClean="0">
                <a:sym typeface="Symbol" pitchFamily="18" charset="2"/>
              </a:rPr>
              <a:t> 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This is an amazing computer-science result: proves all the clever programming in the world can’t sort in linear time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 bound on height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05000"/>
            <a:ext cx="8458200" cy="4495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height of a binary tree with </a:t>
            </a:r>
            <a:r>
              <a:rPr lang="en-US" i="1" dirty="0" smtClean="0"/>
              <a:t>L</a:t>
            </a:r>
            <a:r>
              <a:rPr lang="en-US" dirty="0" smtClean="0"/>
              <a:t> leaves is at least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 smtClean="0"/>
              <a:t> </a:t>
            </a:r>
            <a:r>
              <a:rPr lang="en-US" i="1" dirty="0" smtClean="0"/>
              <a:t>L</a:t>
            </a:r>
          </a:p>
          <a:p>
            <a:pPr lvl="1"/>
            <a:r>
              <a:rPr lang="en-US" dirty="0" smtClean="0"/>
              <a:t>If we pack them in as tightly as possible, each row has about 2x the previous row’s nodes</a:t>
            </a:r>
          </a:p>
          <a:p>
            <a:r>
              <a:rPr lang="en-US" dirty="0" smtClean="0"/>
              <a:t>So the height of our decision tree, </a:t>
            </a:r>
            <a:r>
              <a:rPr lang="en-US" i="1" dirty="0" smtClean="0"/>
              <a:t>h:</a:t>
            </a:r>
          </a:p>
          <a:p>
            <a:pPr>
              <a:buNone/>
            </a:pPr>
            <a:r>
              <a:rPr lang="en-US" i="1" dirty="0" smtClean="0"/>
              <a:t>   h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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 smtClean="0"/>
              <a:t> (</a:t>
            </a:r>
            <a:r>
              <a:rPr lang="en-US" i="1" dirty="0" smtClean="0"/>
              <a:t>n</a:t>
            </a:r>
            <a:r>
              <a:rPr lang="en-US" dirty="0" smtClean="0"/>
              <a:t>!)</a:t>
            </a:r>
          </a:p>
          <a:p>
            <a:pPr>
              <a:buNone/>
            </a:pPr>
            <a:r>
              <a:rPr lang="en-US" dirty="0" smtClean="0"/>
              <a:t>     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(n*(n-1)*(n-2)…(2)(1))	          definition of factorial</a:t>
            </a:r>
          </a:p>
          <a:p>
            <a:pPr>
              <a:buNone/>
            </a:pPr>
            <a:r>
              <a:rPr lang="en-US" dirty="0" smtClean="0"/>
              <a:t>     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n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(n-1) + …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1	          property of logarithms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smtClean="0">
                <a:sym typeface="Symbol"/>
              </a:rPr>
              <a:t>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n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(n-1) + …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(n/2)       drop smaller terms (</a:t>
            </a:r>
            <a:r>
              <a:rPr lang="en-US" dirty="0" smtClean="0">
                <a:sym typeface="Symbol"/>
              </a:rPr>
              <a:t>0)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        (n/2)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(n/2)	           each of the n/2 terms left is </a:t>
            </a:r>
            <a:r>
              <a:rPr lang="en-US" dirty="0" smtClean="0">
                <a:sym typeface="Symbol"/>
              </a:rPr>
              <a:t>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(n/2)</a:t>
            </a:r>
          </a:p>
          <a:p>
            <a:pPr>
              <a:buNone/>
            </a:pPr>
            <a:r>
              <a:rPr lang="en-US" dirty="0" smtClean="0"/>
              <a:t>      = (n/2)(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2)		          property of logarithms</a:t>
            </a:r>
          </a:p>
          <a:p>
            <a:pPr>
              <a:buNone/>
            </a:pPr>
            <a:r>
              <a:rPr lang="en-US" dirty="0" smtClean="0"/>
              <a:t>      = (1/2)n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–</a:t>
            </a:r>
            <a:r>
              <a:rPr lang="en-US" b="1" dirty="0" smtClean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(1/2)n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		     </a:t>
            </a:r>
            <a:r>
              <a:rPr lang="en-US" dirty="0" smtClean="0">
                <a:cs typeface="Courier New" pitchFamily="49" charset="0"/>
              </a:rPr>
              <a:t>arithmetic</a:t>
            </a: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So h</a:t>
            </a:r>
            <a:r>
              <a:rPr lang="en-US" dirty="0" smtClean="0">
                <a:sym typeface="Symbol"/>
              </a:rPr>
              <a:t> 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smtClean="0"/>
              <a:t>(1/2)n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–</a:t>
            </a:r>
            <a:r>
              <a:rPr lang="en-US" b="1" dirty="0" smtClean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(1/2)n</a:t>
            </a: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      “=“ </a:t>
            </a:r>
            <a:r>
              <a:rPr lang="en-US" b="1" dirty="0" smtClean="0">
                <a:sym typeface="Symbol" pitchFamily="18" charset="2"/>
              </a:rPr>
              <a:t></a:t>
            </a:r>
            <a:r>
              <a:rPr lang="en-US" dirty="0" smtClean="0">
                <a:sym typeface="Symbol" pitchFamily="18" charset="2"/>
              </a:rPr>
              <a:t> 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endParaRPr lang="en-US" dirty="0">
              <a:latin typeface="+mj-lt"/>
            </a:endParaRPr>
          </a:p>
        </p:txBody>
      </p:sp>
      <p:grpSp>
        <p:nvGrpSpPr>
          <p:cNvPr id="7" name="Group 51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5867400" y="381000"/>
            <a:ext cx="2971800" cy="1295400"/>
            <a:chOff x="2880" y="2544"/>
            <a:chExt cx="2976" cy="1344"/>
          </a:xfrm>
        </p:grpSpPr>
        <p:sp>
          <p:nvSpPr>
            <p:cNvPr id="8" name="Oval 22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456" y="2880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23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072" y="3216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24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40" y="3216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" name="Oval 2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880" y="3600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" name="Oval 26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264" y="3600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13" name="AutoShape 27"/>
            <p:cNvCxnSpPr>
              <a:cxnSpLocks noChangeShapeType="1"/>
              <a:stCxn id="8" idx="3"/>
              <a:endCxn id="9" idx="0"/>
            </p:cNvCxnSpPr>
            <p:nvPr>
              <p:custDataLst>
                <p:tags r:id="rId7"/>
              </p:custDataLst>
            </p:nvPr>
          </p:nvCxnSpPr>
          <p:spPr bwMode="auto">
            <a:xfrm flipH="1">
              <a:off x="3216" y="3126"/>
              <a:ext cx="282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" name="AutoShape 28"/>
            <p:cNvCxnSpPr>
              <a:cxnSpLocks noChangeShapeType="1"/>
              <a:stCxn id="8" idx="5"/>
              <a:endCxn id="10" idx="0"/>
            </p:cNvCxnSpPr>
            <p:nvPr>
              <p:custDataLst>
                <p:tags r:id="rId8"/>
              </p:custDataLst>
            </p:nvPr>
          </p:nvCxnSpPr>
          <p:spPr bwMode="auto">
            <a:xfrm>
              <a:off x="3702" y="3126"/>
              <a:ext cx="282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" name="AutoShape 29"/>
            <p:cNvCxnSpPr>
              <a:cxnSpLocks noChangeShapeType="1"/>
              <a:stCxn id="9" idx="5"/>
              <a:endCxn id="12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3318" y="3462"/>
              <a:ext cx="90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6" name="AutoShape 30"/>
            <p:cNvCxnSpPr>
              <a:cxnSpLocks noChangeShapeType="1"/>
              <a:stCxn id="9" idx="3"/>
              <a:endCxn id="11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024" y="3462"/>
              <a:ext cx="90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7" name="Oval 31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648" y="3594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8" name="Oval 32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032" y="3594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19" name="AutoShape 33"/>
            <p:cNvCxnSpPr>
              <a:cxnSpLocks noChangeShapeType="1"/>
              <a:stCxn id="10" idx="5"/>
              <a:endCxn id="18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086" y="3462"/>
              <a:ext cx="90" cy="1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0" name="AutoShape 34"/>
            <p:cNvCxnSpPr>
              <a:cxnSpLocks noChangeShapeType="1"/>
              <a:stCxn id="10" idx="3"/>
              <a:endCxn id="17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3792" y="3462"/>
              <a:ext cx="90" cy="1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1" name="Oval 3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92" y="2880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2" name="Oval 36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08" y="3216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" name="Oval 37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376" y="3216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" name="Oval 38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416" y="3600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5" name="Oval 39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800" y="3600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26" name="AutoShape 40"/>
            <p:cNvCxnSpPr>
              <a:cxnSpLocks noChangeShapeType="1"/>
              <a:stCxn id="21" idx="3"/>
              <a:endCxn id="22" idx="0"/>
            </p:cNvCxnSpPr>
            <p:nvPr>
              <p:custDataLst>
                <p:tags r:id="rId20"/>
              </p:custDataLst>
            </p:nvPr>
          </p:nvCxnSpPr>
          <p:spPr bwMode="auto">
            <a:xfrm flipH="1">
              <a:off x="4752" y="3126"/>
              <a:ext cx="282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7" name="AutoShape 41"/>
            <p:cNvCxnSpPr>
              <a:cxnSpLocks noChangeShapeType="1"/>
              <a:stCxn id="21" idx="5"/>
              <a:endCxn id="23" idx="0"/>
            </p:cNvCxnSpPr>
            <p:nvPr>
              <p:custDataLst>
                <p:tags r:id="rId21"/>
              </p:custDataLst>
            </p:nvPr>
          </p:nvCxnSpPr>
          <p:spPr bwMode="auto">
            <a:xfrm>
              <a:off x="5238" y="3126"/>
              <a:ext cx="282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8" name="AutoShape 42"/>
            <p:cNvCxnSpPr>
              <a:cxnSpLocks noChangeShapeType="1"/>
              <a:stCxn id="22" idx="5"/>
              <a:endCxn id="25" idx="0"/>
            </p:cNvCxnSpPr>
            <p:nvPr>
              <p:custDataLst>
                <p:tags r:id="rId22"/>
              </p:custDataLst>
            </p:nvPr>
          </p:nvCxnSpPr>
          <p:spPr bwMode="auto">
            <a:xfrm>
              <a:off x="4854" y="3462"/>
              <a:ext cx="90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" name="AutoShape 43"/>
            <p:cNvCxnSpPr>
              <a:cxnSpLocks noChangeShapeType="1"/>
              <a:stCxn id="22" idx="3"/>
              <a:endCxn id="24" idx="0"/>
            </p:cNvCxnSpPr>
            <p:nvPr>
              <p:custDataLst>
                <p:tags r:id="rId23"/>
              </p:custDataLst>
            </p:nvPr>
          </p:nvCxnSpPr>
          <p:spPr bwMode="auto">
            <a:xfrm flipH="1">
              <a:off x="4560" y="3462"/>
              <a:ext cx="90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0" name="Oval 44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184" y="3594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" name="Oval 45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5568" y="3594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2" name="AutoShape 46"/>
            <p:cNvCxnSpPr>
              <a:cxnSpLocks noChangeShapeType="1"/>
              <a:stCxn id="23" idx="5"/>
              <a:endCxn id="31" idx="0"/>
            </p:cNvCxnSpPr>
            <p:nvPr>
              <p:custDataLst>
                <p:tags r:id="rId26"/>
              </p:custDataLst>
            </p:nvPr>
          </p:nvCxnSpPr>
          <p:spPr bwMode="auto">
            <a:xfrm>
              <a:off x="5622" y="3462"/>
              <a:ext cx="90" cy="1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3" name="AutoShape 47"/>
            <p:cNvCxnSpPr>
              <a:cxnSpLocks noChangeShapeType="1"/>
              <a:stCxn id="23" idx="3"/>
              <a:endCxn id="30" idx="0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5328" y="3462"/>
              <a:ext cx="90" cy="1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4" name="Oval 48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4224" y="2544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5" name="AutoShape 49"/>
            <p:cNvCxnSpPr>
              <a:cxnSpLocks noChangeShapeType="1"/>
              <a:stCxn id="34" idx="5"/>
              <a:endCxn id="21" idx="0"/>
            </p:cNvCxnSpPr>
            <p:nvPr>
              <p:custDataLst>
                <p:tags r:id="rId29"/>
              </p:custDataLst>
            </p:nvPr>
          </p:nvCxnSpPr>
          <p:spPr bwMode="auto">
            <a:xfrm>
              <a:off x="4470" y="2790"/>
              <a:ext cx="666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" name="AutoShape 50"/>
            <p:cNvCxnSpPr>
              <a:cxnSpLocks noChangeShapeType="1"/>
              <a:stCxn id="34" idx="3"/>
              <a:endCxn id="8" idx="0"/>
            </p:cNvCxnSpPr>
            <p:nvPr>
              <p:custDataLst>
                <p:tags r:id="rId30"/>
              </p:custDataLst>
            </p:nvPr>
          </p:nvCxnSpPr>
          <p:spPr bwMode="auto">
            <a:xfrm flipH="1">
              <a:off x="3600" y="2790"/>
              <a:ext cx="666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</a:rPr>
              <a:t>lower bound:</a:t>
            </a:r>
            <a:endParaRPr lang="en-US" sz="2000" dirty="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96239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 (</a:t>
            </a:r>
            <a:r>
              <a:rPr lang="en-US" sz="2000" dirty="0" err="1" smtClean="0">
                <a:latin typeface="Times New Roman" pitchFamily="18" charset="0"/>
              </a:rPr>
              <a:t>avg</a:t>
            </a:r>
            <a:r>
              <a:rPr lang="en-US" sz="2000" dirty="0" smtClean="0">
                <a:latin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latin typeface="Times New Roman" pitchFamily="18" charset="0"/>
              </a:rPr>
              <a:t>sorting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23" name="Group 22"/>
          <p:cNvGrpSpPr/>
          <p:nvPr/>
        </p:nvGrpSpPr>
        <p:grpSpPr>
          <a:xfrm>
            <a:off x="4953001" y="2667000"/>
            <a:ext cx="2285999" cy="2514600"/>
            <a:chOff x="4953001" y="2667000"/>
            <a:chExt cx="2285999" cy="2514600"/>
          </a:xfrm>
        </p:grpSpPr>
        <p:sp>
          <p:nvSpPr>
            <p:cNvPr id="21" name="Oval 20"/>
            <p:cNvSpPr/>
            <p:nvPr/>
          </p:nvSpPr>
          <p:spPr bwMode="auto">
            <a:xfrm>
              <a:off x="5943600" y="2667000"/>
              <a:ext cx="1295400" cy="914400"/>
            </a:xfrm>
            <a:prstGeom prst="ellipse">
              <a:avLst/>
            </a:prstGeom>
            <a:noFill/>
            <a:ln w="603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4" name="Straight Arrow Connector 23"/>
            <p:cNvCxnSpPr>
              <a:stCxn id="21" idx="3"/>
            </p:cNvCxnSpPr>
            <p:nvPr/>
          </p:nvCxnSpPr>
          <p:spPr bwMode="auto">
            <a:xfrm rot="5400000">
              <a:off x="4676099" y="3724391"/>
              <a:ext cx="1734111" cy="1180307"/>
            </a:xfrm>
            <a:prstGeom prst="straightConnector1">
              <a:avLst/>
            </a:prstGeom>
            <a:solidFill>
              <a:schemeClr val="accent1"/>
            </a:solidFill>
            <a:ln w="603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5" name="TextBox 24"/>
          <p:cNvSpPr txBox="1"/>
          <p:nvPr/>
        </p:nvSpPr>
        <p:spPr>
          <a:xfrm>
            <a:off x="4343400" y="5105400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Change the model – assume    </a:t>
            </a:r>
          </a:p>
          <a:p>
            <a:r>
              <a:rPr lang="en-US" sz="2000" b="0" dirty="0" smtClean="0">
                <a:latin typeface="+mn-lt"/>
              </a:rPr>
              <a:t>   more than ‘compare(</a:t>
            </a:r>
            <a:r>
              <a:rPr lang="en-US" sz="2000" b="0" dirty="0" err="1" smtClean="0">
                <a:latin typeface="+mn-lt"/>
              </a:rPr>
              <a:t>a,b</a:t>
            </a:r>
            <a:r>
              <a:rPr lang="en-US" sz="2000" b="0" dirty="0" smtClean="0">
                <a:latin typeface="+mn-lt"/>
              </a:rPr>
              <a:t>)’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Non-Comparison Sorts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Say we have a list of integers between 0 &amp; 9 (ignore associated data for the moment)</a:t>
            </a:r>
          </a:p>
          <a:p>
            <a:pPr lvl="1"/>
            <a:r>
              <a:rPr lang="en-US" dirty="0" smtClean="0"/>
              <a:t>Size of list to sort could be huge, but we’d have lots of duplicate values</a:t>
            </a:r>
          </a:p>
          <a:p>
            <a:pPr lvl="1"/>
            <a:r>
              <a:rPr lang="en-US" dirty="0" smtClean="0"/>
              <a:t>Assume our data is stored in ‘</a:t>
            </a:r>
            <a:r>
              <a:rPr lang="en-US" dirty="0" err="1" smtClean="0"/>
              <a:t>int</a:t>
            </a:r>
            <a:r>
              <a:rPr lang="en-US" dirty="0" smtClean="0"/>
              <a:t> array[]’; how about…</a:t>
            </a:r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[] counts=new </a:t>
            </a:r>
            <a:r>
              <a:rPr lang="en-US" dirty="0" err="1" smtClean="0"/>
              <a:t>int</a:t>
            </a:r>
            <a:r>
              <a:rPr lang="en-US" dirty="0" smtClean="0"/>
              <a:t>[10];</a:t>
            </a:r>
          </a:p>
          <a:p>
            <a:pPr lvl="1">
              <a:buNone/>
            </a:pPr>
            <a:r>
              <a:rPr lang="en-US" dirty="0" smtClean="0"/>
              <a:t>		//init to counts to 0’s</a:t>
            </a:r>
          </a:p>
          <a:p>
            <a:pPr lvl="1">
              <a:buNone/>
            </a:pPr>
            <a:r>
              <a:rPr lang="en-US" dirty="0" smtClean="0"/>
              <a:t>		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array.length;i</a:t>
            </a:r>
            <a:r>
              <a:rPr lang="en-US" dirty="0" smtClean="0"/>
              <a:t>++) counts[array[</a:t>
            </a:r>
            <a:r>
              <a:rPr lang="en-US" dirty="0" err="1" smtClean="0"/>
              <a:t>i</a:t>
            </a:r>
            <a:r>
              <a:rPr lang="en-US" dirty="0" smtClean="0"/>
              <a:t>]]++;</a:t>
            </a:r>
          </a:p>
          <a:p>
            <a:pPr lvl="1"/>
            <a:r>
              <a:rPr lang="en-US" dirty="0" smtClean="0"/>
              <a:t>Can iterate through array in linear time</a:t>
            </a:r>
          </a:p>
          <a:p>
            <a:pPr lvl="1"/>
            <a:r>
              <a:rPr lang="en-US" dirty="0" smtClean="0"/>
              <a:t>Now return to array in sorted order; first counts[0] slots will be 0, next counts[1] will be 1…</a:t>
            </a:r>
          </a:p>
          <a:p>
            <a:pPr lvl="1"/>
            <a:r>
              <a:rPr lang="en-US" dirty="0" smtClean="0"/>
              <a:t>We can put elements, in order, into array[] in O(n)</a:t>
            </a:r>
          </a:p>
          <a:p>
            <a:r>
              <a:rPr lang="en-US" dirty="0" smtClean="0"/>
              <a:t>This works because array assignment is sort of ‘comparing’ against every element currently in counts[] in constant time</a:t>
            </a:r>
          </a:p>
          <a:p>
            <a:pPr lvl="1"/>
            <a:r>
              <a:rPr lang="en-US" dirty="0" smtClean="0"/>
              <a:t>Not merely a 2-way comparison, but an n-way comparison</a:t>
            </a:r>
          </a:p>
          <a:p>
            <a:pPr lvl="1"/>
            <a:r>
              <a:rPr lang="en-US" dirty="0" smtClean="0"/>
              <a:t>Thus not under restrictions of </a:t>
            </a:r>
            <a:r>
              <a:rPr lang="en-US" dirty="0" err="1" smtClean="0"/>
              <a:t>nlogn</a:t>
            </a:r>
            <a:r>
              <a:rPr lang="en-US" dirty="0" smtClean="0"/>
              <a:t> for Comparison Sorts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BucketSort</a:t>
            </a:r>
            <a:r>
              <a:rPr lang="en-US" dirty="0" smtClean="0"/>
              <a:t> (a.k.a. </a:t>
            </a:r>
            <a:r>
              <a:rPr lang="en-US" dirty="0" err="1" smtClean="0"/>
              <a:t>BinSort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19200"/>
            <a:ext cx="7772400" cy="2590800"/>
          </a:xfrm>
        </p:spPr>
        <p:txBody>
          <a:bodyPr>
            <a:normAutofit/>
          </a:bodyPr>
          <a:lstStyle/>
          <a:p>
            <a:r>
              <a:rPr lang="en-US" dirty="0" smtClean="0"/>
              <a:t>If all values to be sorted are known to be integers between 1 and </a:t>
            </a:r>
            <a:r>
              <a:rPr lang="en-US" i="1" dirty="0" smtClean="0"/>
              <a:t>K </a:t>
            </a:r>
            <a:r>
              <a:rPr lang="en-US" dirty="0" smtClean="0"/>
              <a:t>(or any small range)…</a:t>
            </a:r>
          </a:p>
          <a:p>
            <a:pPr lvl="1"/>
            <a:r>
              <a:rPr lang="en-US" dirty="0" smtClean="0"/>
              <a:t>Create an </a:t>
            </a:r>
            <a:r>
              <a:rPr lang="en-US" dirty="0" smtClean="0"/>
              <a:t>array </a:t>
            </a:r>
            <a:r>
              <a:rPr lang="en-US" dirty="0" smtClean="0"/>
              <a:t>of size </a:t>
            </a:r>
            <a:r>
              <a:rPr lang="en-US" i="1" dirty="0" smtClean="0"/>
              <a:t>K</a:t>
            </a:r>
            <a:r>
              <a:rPr lang="en-US" dirty="0" smtClean="0"/>
              <a:t> and put each element in its proper </a:t>
            </a:r>
            <a:r>
              <a:rPr lang="en-US" dirty="0" smtClean="0">
                <a:solidFill>
                  <a:schemeClr val="accent2"/>
                </a:solidFill>
              </a:rPr>
              <a:t>bucket (a.k.a. bin)</a:t>
            </a:r>
          </a:p>
          <a:p>
            <a:pPr lvl="1"/>
            <a:r>
              <a:rPr lang="en-US" dirty="0" smtClean="0"/>
              <a:t>Output result via linear pass through array of buckets</a:t>
            </a:r>
            <a:endParaRPr lang="en-US" dirty="0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85800" y="3276600"/>
          <a:ext cx="1600200" cy="2514600"/>
        </p:xfrm>
        <a:graphic>
          <a:graphicData uri="http://schemas.openxmlformats.org/drawingml/2006/table">
            <a:tbl>
              <a:tblPr/>
              <a:tblGrid>
                <a:gridCol w="666750"/>
                <a:gridCol w="933450"/>
              </a:tblGrid>
              <a:tr h="4191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count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array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438400" y="3276600"/>
            <a:ext cx="6096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</a:t>
            </a:r>
          </a:p>
          <a:p>
            <a:pPr marL="800100" lvl="1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K=5</a:t>
            </a:r>
            <a:endParaRPr lang="en-US" sz="2000" b="0" kern="0" noProof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input (5,1,3,4,3,2,1,1,5,4,5)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output: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1,1,1,2,3,3,4,4,5,5,5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4600" y="4800600"/>
            <a:ext cx="601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1" dirty="0" smtClean="0"/>
              <a:t>If</a:t>
            </a:r>
            <a:r>
              <a:rPr lang="en-US" b="0" dirty="0" smtClean="0"/>
              <a:t> data is only integers, don’t even need to store anything more than a </a:t>
            </a:r>
            <a:r>
              <a:rPr lang="en-US" b="0" i="1" dirty="0" smtClean="0"/>
              <a:t>count</a:t>
            </a:r>
            <a:r>
              <a:rPr lang="en-US" b="0" dirty="0" smtClean="0"/>
              <a:t> of how times that bucket has been used</a:t>
            </a:r>
            <a:endParaRPr lang="en-US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bucket sort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Overall: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n</a:t>
            </a:r>
            <a:r>
              <a:rPr lang="en-US" dirty="0" err="1" smtClean="0"/>
              <a:t>+</a:t>
            </a:r>
            <a:r>
              <a:rPr lang="en-US" i="1" dirty="0" err="1" smtClean="0"/>
              <a:t>K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Linear in </a:t>
            </a:r>
            <a:r>
              <a:rPr lang="en-US" i="1" dirty="0" smtClean="0"/>
              <a:t>n</a:t>
            </a:r>
            <a:r>
              <a:rPr lang="en-US" dirty="0" smtClean="0"/>
              <a:t>, but also linear in </a:t>
            </a:r>
            <a:r>
              <a:rPr lang="en-US" i="1" dirty="0" smtClean="0"/>
              <a:t>K</a:t>
            </a:r>
          </a:p>
          <a:p>
            <a:pPr lvl="1"/>
            <a:r>
              <a:rPr lang="en-US" dirty="0" smtClean="0">
                <a:sym typeface="Symbol" pitchFamily="18" charset="2"/>
              </a:rPr>
              <a:t>(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lower bound does not apply because this is not a comparison sort</a:t>
            </a:r>
            <a:endParaRPr lang="en-US" dirty="0" smtClean="0"/>
          </a:p>
          <a:p>
            <a:r>
              <a:rPr lang="en-US" dirty="0" smtClean="0"/>
              <a:t>Good when range, </a:t>
            </a:r>
            <a:r>
              <a:rPr lang="en-US" i="1" dirty="0" smtClean="0"/>
              <a:t>K</a:t>
            </a:r>
            <a:r>
              <a:rPr lang="en-US" dirty="0" smtClean="0"/>
              <a:t>, is smaller (or not much larger) than number of elements,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Don’t spend time doing lots of comparisons of duplicates!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Bad when </a:t>
            </a:r>
            <a:r>
              <a:rPr lang="en-US" i="1" dirty="0" smtClean="0"/>
              <a:t>K</a:t>
            </a:r>
            <a:r>
              <a:rPr lang="en-US" dirty="0" smtClean="0"/>
              <a:t> is much larger than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Wasted space; wasted time during final linear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pass</a:t>
            </a:r>
          </a:p>
          <a:p>
            <a:pPr lvl="1"/>
            <a:r>
              <a:rPr lang="en-US" dirty="0" smtClean="0"/>
              <a:t>If K~n</a:t>
            </a:r>
            <a:r>
              <a:rPr lang="en-US" baseline="30000" dirty="0" smtClean="0"/>
              <a:t>2</a:t>
            </a:r>
            <a:r>
              <a:rPr lang="en-US" dirty="0" smtClean="0"/>
              <a:t>, not really linear anymore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Bucket Sort with Data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52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Most real lists aren’t just #’s; we have data</a:t>
            </a:r>
          </a:p>
          <a:p>
            <a:r>
              <a:rPr lang="en-US" dirty="0" smtClean="0"/>
              <a:t>Each bucket is a list (say, linked list)</a:t>
            </a:r>
          </a:p>
          <a:p>
            <a:r>
              <a:rPr lang="en-US" dirty="0" smtClean="0"/>
              <a:t>To add to a bucket, place at end in O(1) (say, keep a pointer to last element)</a:t>
            </a:r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533400" y="2895600"/>
          <a:ext cx="1371600" cy="25146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71501"/>
                <a:gridCol w="800099"/>
              </a:tblGrid>
              <a:tr h="4191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count array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257800" y="2667000"/>
            <a:ext cx="3886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Movie ratings; scale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1-5;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1=bad, 5=excellent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sz="2000" b="0" kern="0" dirty="0" smtClean="0">
                <a:latin typeface="+mn-lt"/>
              </a:rPr>
              <a:t>Input=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sz="2000" b="0" kern="0" noProof="0" dirty="0" smtClean="0">
                <a:latin typeface="+mn-lt"/>
              </a:rPr>
              <a:t>	5: Casablanca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sz="2000" b="0" kern="0" dirty="0" smtClean="0">
                <a:latin typeface="+mn-lt"/>
              </a:rPr>
              <a:t>	3: Harry Potter movies</a:t>
            </a:r>
            <a:endParaRPr lang="en-US" sz="2000" b="0" kern="0" noProof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</a:pPr>
            <a:r>
              <a:rPr lang="en-US" sz="2000" b="0" kern="0" dirty="0" smtClean="0">
                <a:latin typeface="+mn-lt"/>
              </a:rPr>
              <a:t>	5: Star Wars Original Trilogy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sz="2000" b="0" kern="0" noProof="0" dirty="0" smtClean="0">
                <a:latin typeface="+mn-lt"/>
              </a:rPr>
              <a:t>	</a:t>
            </a:r>
            <a:r>
              <a:rPr lang="en-US" sz="2000" b="0" kern="0" dirty="0" smtClean="0">
                <a:latin typeface="+mn-lt"/>
              </a:rPr>
              <a:t>1: Happy Feet</a:t>
            </a:r>
            <a:endParaRPr lang="en-US" sz="2000" b="0" kern="0" noProof="0" dirty="0" smtClean="0">
              <a:latin typeface="+mn-lt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600200" y="3276600"/>
            <a:ext cx="4038600" cy="2076510"/>
            <a:chOff x="1600200" y="3276600"/>
            <a:chExt cx="4038600" cy="2076510"/>
          </a:xfrm>
        </p:grpSpPr>
        <p:grpSp>
          <p:nvGrpSpPr>
            <p:cNvPr id="16" name="Group 15"/>
            <p:cNvGrpSpPr/>
            <p:nvPr/>
          </p:nvGrpSpPr>
          <p:grpSpPr>
            <a:xfrm>
              <a:off x="1600200" y="3276600"/>
              <a:ext cx="2438400" cy="2076510"/>
              <a:chOff x="1600200" y="3276600"/>
              <a:chExt cx="2438400" cy="2076510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>
                <a:off x="1600200" y="3505200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2286000" y="3276600"/>
                <a:ext cx="1600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Happy Feet</a:t>
                </a:r>
                <a:endParaRPr lang="en-US" sz="2000" dirty="0"/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1600200" y="4343400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2286000" y="4114800"/>
                <a:ext cx="1600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Harry Potter</a:t>
                </a:r>
                <a:endParaRPr lang="en-US" sz="2000" dirty="0"/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>
                <a:off x="1600200" y="5181600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2133600" y="4953000"/>
                <a:ext cx="1600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Casablanca</a:t>
                </a:r>
                <a:endParaRPr lang="en-US" sz="2000" dirty="0"/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>
                <a:off x="3581400" y="5181600"/>
                <a:ext cx="457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/>
            <p:cNvSpPr txBox="1"/>
            <p:nvPr/>
          </p:nvSpPr>
          <p:spPr>
            <a:xfrm>
              <a:off x="4038600" y="4953000"/>
              <a:ext cx="1600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Star Wars</a:t>
              </a:r>
              <a:endParaRPr lang="en-US" sz="20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533400" y="5562600"/>
            <a:ext cx="7848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b="0" dirty="0" smtClean="0"/>
              <a:t>Result: 1: Happy Feet, 3: Harry Potter, 5: Casablanca, 5: Star Wars</a:t>
            </a:r>
          </a:p>
          <a:p>
            <a:pPr>
              <a:buFont typeface="Arial" pitchFamily="34" charset="0"/>
              <a:buChar char="•"/>
            </a:pPr>
            <a:r>
              <a:rPr lang="en-US" sz="2200" b="0" dirty="0" smtClean="0"/>
              <a:t>This result is ‘stable’; Casablanca still before Star Wars</a:t>
            </a:r>
            <a:endParaRPr lang="en-US" sz="2200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sort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77724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Radix = “the base of a number system”</a:t>
            </a:r>
          </a:p>
          <a:p>
            <a:pPr lvl="1"/>
            <a:r>
              <a:rPr lang="en-US" dirty="0" smtClean="0"/>
              <a:t>Examples will use 10 because we are used to that</a:t>
            </a:r>
          </a:p>
          <a:p>
            <a:pPr lvl="1"/>
            <a:r>
              <a:rPr lang="en-US" dirty="0" smtClean="0"/>
              <a:t>In implementations use larger numbers</a:t>
            </a:r>
          </a:p>
          <a:p>
            <a:pPr lvl="2"/>
            <a:r>
              <a:rPr lang="en-US" dirty="0" smtClean="0"/>
              <a:t>For example, for ASCII strings, might use 128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Idea:</a:t>
            </a:r>
          </a:p>
          <a:p>
            <a:pPr lvl="1"/>
            <a:r>
              <a:rPr lang="en-US" dirty="0" smtClean="0"/>
              <a:t>Bucket sort on one digit at a time</a:t>
            </a:r>
          </a:p>
          <a:p>
            <a:pPr lvl="2"/>
            <a:r>
              <a:rPr lang="en-US" dirty="0" smtClean="0"/>
              <a:t>Number of buckets = radix</a:t>
            </a:r>
          </a:p>
          <a:p>
            <a:pPr lvl="2"/>
            <a:r>
              <a:rPr lang="en-US" dirty="0" smtClean="0"/>
              <a:t>Starting with </a:t>
            </a:r>
            <a:r>
              <a:rPr lang="en-US" i="1" dirty="0" smtClean="0"/>
              <a:t>least</a:t>
            </a:r>
            <a:r>
              <a:rPr lang="en-US" dirty="0" smtClean="0"/>
              <a:t> significant </a:t>
            </a:r>
            <a:r>
              <a:rPr lang="en-US" dirty="0" smtClean="0"/>
              <a:t>digit, sort with Bucket Sort</a:t>
            </a:r>
            <a:endParaRPr lang="en-US" dirty="0" smtClean="0"/>
          </a:p>
          <a:p>
            <a:pPr lvl="2"/>
            <a:r>
              <a:rPr lang="en-US" dirty="0" smtClean="0"/>
              <a:t>Keeping sort </a:t>
            </a:r>
            <a:r>
              <a:rPr lang="en-US" i="1" dirty="0" smtClean="0"/>
              <a:t>stable</a:t>
            </a:r>
          </a:p>
          <a:p>
            <a:pPr lvl="1"/>
            <a:r>
              <a:rPr lang="en-US" dirty="0" smtClean="0"/>
              <a:t>Do one pass per digit</a:t>
            </a:r>
          </a:p>
          <a:p>
            <a:pPr lvl="1"/>
            <a:r>
              <a:rPr lang="en-US" dirty="0" smtClean="0"/>
              <a:t>After </a:t>
            </a:r>
            <a:r>
              <a:rPr lang="en-US" i="1" dirty="0" smtClean="0"/>
              <a:t>k</a:t>
            </a:r>
            <a:r>
              <a:rPr lang="en-US" dirty="0" smtClean="0"/>
              <a:t> passes, the last </a:t>
            </a:r>
            <a:r>
              <a:rPr lang="en-US" i="1" dirty="0" smtClean="0"/>
              <a:t>k</a:t>
            </a:r>
            <a:r>
              <a:rPr lang="en-US" dirty="0" smtClean="0"/>
              <a:t> digits are sorted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Aside: Origins go back to the 1890 U.S. census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 bwMode="auto">
          <a:xfrm>
            <a:off x="8153400" y="3352800"/>
            <a:ext cx="1524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1981200" cy="4724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Radix = 10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Input:   478</a:t>
            </a:r>
          </a:p>
          <a:p>
            <a:pPr>
              <a:buNone/>
            </a:pPr>
            <a:r>
              <a:rPr lang="en-US" dirty="0" smtClean="0"/>
              <a:t> 	       537</a:t>
            </a:r>
          </a:p>
          <a:p>
            <a:pPr>
              <a:buNone/>
            </a:pPr>
            <a:r>
              <a:rPr lang="en-US" dirty="0" smtClean="0"/>
              <a:t>		   9</a:t>
            </a:r>
          </a:p>
          <a:p>
            <a:pPr>
              <a:buNone/>
            </a:pPr>
            <a:r>
              <a:rPr lang="en-US" dirty="0" smtClean="0"/>
              <a:t>            721</a:t>
            </a:r>
          </a:p>
          <a:p>
            <a:pPr>
              <a:buNone/>
            </a:pPr>
            <a:r>
              <a:rPr lang="en-US" dirty="0" smtClean="0"/>
              <a:t>		   3</a:t>
            </a:r>
          </a:p>
          <a:p>
            <a:pPr>
              <a:buNone/>
            </a:pPr>
            <a:r>
              <a:rPr lang="en-US" dirty="0" smtClean="0"/>
              <a:t>		 38</a:t>
            </a:r>
          </a:p>
          <a:p>
            <a:pPr>
              <a:buNone/>
            </a:pPr>
            <a:r>
              <a:rPr lang="en-US" dirty="0" smtClean="0"/>
              <a:t>	        143</a:t>
            </a:r>
          </a:p>
          <a:p>
            <a:pPr>
              <a:buNone/>
            </a:pPr>
            <a:r>
              <a:rPr lang="en-US" dirty="0" smtClean="0"/>
              <a:t>		  67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438400" y="3657600"/>
            <a:ext cx="4191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First pass: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bucket sort by ones digit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Iterate through and collect into list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List is sorted by first digit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0480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0480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6576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36576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2672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2672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143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8768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48768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4864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0960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60960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7056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67056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67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3152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73152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38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9248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79248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9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4384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4384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6477000" y="34290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now: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478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  9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438400" y="3276600"/>
            <a:ext cx="4191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Second pass: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lang="en-US" sz="2000" b="0" kern="0" dirty="0" smtClean="0">
                <a:solidFill>
                  <a:schemeClr val="accent2"/>
                </a:solidFill>
                <a:latin typeface="+mn-lt"/>
              </a:rPr>
              <a:t>stable</a:t>
            </a:r>
            <a:r>
              <a:rPr lang="en-US" sz="2000" b="0" kern="0" dirty="0" smtClean="0">
                <a:latin typeface="+mn-lt"/>
              </a:rPr>
              <a:t> bucket sort by tens digit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If we chop off the 100’s place, these #’s are sorted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</p:txBody>
      </p:sp>
      <p:grpSp>
        <p:nvGrpSpPr>
          <p:cNvPr id="75" name="Group 74"/>
          <p:cNvGrpSpPr/>
          <p:nvPr/>
        </p:nvGrpSpPr>
        <p:grpSpPr>
          <a:xfrm>
            <a:off x="6477000" y="3200400"/>
            <a:ext cx="2209800" cy="2971800"/>
            <a:chOff x="6477000" y="3581400"/>
            <a:chExt cx="2209800" cy="2971800"/>
          </a:xfrm>
        </p:grpSpPr>
        <p:sp>
          <p:nvSpPr>
            <p:cNvPr id="73" name="Rectangle 72"/>
            <p:cNvSpPr/>
            <p:nvPr/>
          </p:nvSpPr>
          <p:spPr bwMode="auto">
            <a:xfrm>
              <a:off x="8001000" y="3581400"/>
              <a:ext cx="304800" cy="2971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Content Placeholder 2"/>
            <p:cNvSpPr txBox="1">
              <a:spLocks/>
            </p:cNvSpPr>
            <p:nvPr/>
          </p:nvSpPr>
          <p:spPr bwMode="auto">
            <a:xfrm>
              <a:off x="6477000" y="3581400"/>
              <a:ext cx="2209800" cy="297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b="0" kern="0" dirty="0" smtClean="0">
                  <a:latin typeface="+mn-lt"/>
                </a:rPr>
                <a:t>Order now:</a:t>
              </a: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 3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b="0" kern="0" dirty="0" smtClean="0">
                  <a:latin typeface="+mn-lt"/>
                </a:rPr>
                <a:t>	                  9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               721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		      537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b="0" kern="0" dirty="0" smtClean="0">
                  <a:latin typeface="+mn-lt"/>
                </a:rPr>
                <a:t>                     38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b="0" kern="0" dirty="0" smtClean="0">
                  <a:latin typeface="+mn-lt"/>
                </a:rPr>
                <a:t>		      143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                 67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b="0" kern="0" dirty="0" smtClean="0">
                  <a:latin typeface="+mn-lt"/>
                </a:rPr>
                <a:t>                   478</a:t>
              </a:r>
              <a:endPara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	</a:t>
              </a:r>
            </a:p>
          </p:txBody>
        </p:sp>
      </p:grp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381000" y="15240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Radix = 10</a:t>
            </a:r>
          </a:p>
        </p:txBody>
      </p:sp>
      <p:sp>
        <p:nvSpPr>
          <p:cNvPr id="51" name="Content Placeholder 2"/>
          <p:cNvSpPr txBox="1">
            <a:spLocks/>
          </p:cNvSpPr>
          <p:nvPr/>
        </p:nvSpPr>
        <p:spPr bwMode="auto">
          <a:xfrm>
            <a:off x="304800" y="32004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was: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478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  9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grpSp>
        <p:nvGrpSpPr>
          <p:cNvPr id="76" name="Group 75"/>
          <p:cNvGrpSpPr/>
          <p:nvPr/>
        </p:nvGrpSpPr>
        <p:grpSpPr>
          <a:xfrm>
            <a:off x="2590800" y="1752600"/>
            <a:ext cx="6096000" cy="1371600"/>
            <a:chOff x="2590800" y="2133600"/>
            <a:chExt cx="6096000" cy="1371600"/>
          </a:xfrm>
        </p:grpSpPr>
        <p:sp>
          <p:nvSpPr>
            <p:cNvPr id="52" name="Rectangle 51"/>
            <p:cNvSpPr/>
            <p:nvPr/>
          </p:nvSpPr>
          <p:spPr bwMode="auto">
            <a:xfrm>
              <a:off x="3200400" y="2133600"/>
              <a:ext cx="609600" cy="4572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	</a:t>
              </a: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3200400" y="2590800"/>
              <a:ext cx="609600" cy="9144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3810000" y="2133600"/>
              <a:ext cx="609600" cy="4572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3810000" y="2590800"/>
              <a:ext cx="609600" cy="9144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721</a:t>
              </a: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4419600" y="2133600"/>
              <a:ext cx="609600" cy="4572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4419600" y="2590800"/>
              <a:ext cx="609600" cy="9144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537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/>
                <a:t>  38</a:t>
              </a: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5029200" y="2133600"/>
              <a:ext cx="609600" cy="4572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5029200" y="2590800"/>
              <a:ext cx="609600" cy="9144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143</a:t>
              </a: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5638800" y="2133600"/>
              <a:ext cx="609600" cy="4572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5638800" y="2590800"/>
              <a:ext cx="609600" cy="9144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6248400" y="2133600"/>
              <a:ext cx="609600" cy="4572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6248400" y="2590800"/>
              <a:ext cx="609600" cy="9144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 67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6858000" y="2133600"/>
              <a:ext cx="609600" cy="4572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6858000" y="2590800"/>
              <a:ext cx="609600" cy="9144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478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/>
                <a:t>  </a:t>
              </a: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7467600" y="2133600"/>
              <a:ext cx="609600" cy="4572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7467600" y="2590800"/>
              <a:ext cx="609600" cy="9144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8077200" y="2133600"/>
              <a:ext cx="609600" cy="4572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8077200" y="2590800"/>
              <a:ext cx="609600" cy="9144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   </a:t>
              </a: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2590800" y="2133600"/>
              <a:ext cx="609600" cy="4572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2590800" y="2590800"/>
              <a:ext cx="609600" cy="9144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   3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/>
                <a:t>    9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lower bound: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96239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 (</a:t>
            </a:r>
            <a:r>
              <a:rPr lang="en-US" sz="2000" dirty="0" err="1" smtClean="0">
                <a:latin typeface="Times New Roman" pitchFamily="18" charset="0"/>
              </a:rPr>
              <a:t>avg</a:t>
            </a:r>
            <a:r>
              <a:rPr lang="en-US" sz="2000" dirty="0" smtClean="0">
                <a:latin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latin typeface="Times New Roman" pitchFamily="18" charset="0"/>
              </a:rPr>
              <a:t>sorting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 bwMode="auto">
          <a:xfrm>
            <a:off x="7848600" y="3200400"/>
            <a:ext cx="4572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09600" y="6324600"/>
            <a:ext cx="1981200" cy="36576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667000" y="3810000"/>
            <a:ext cx="4191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Third pass: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lang="en-US" sz="2000" b="0" kern="0" dirty="0" smtClean="0">
                <a:solidFill>
                  <a:schemeClr val="accent2"/>
                </a:solidFill>
                <a:latin typeface="+mn-lt"/>
              </a:rPr>
              <a:t>stable</a:t>
            </a:r>
            <a:r>
              <a:rPr lang="en-US" sz="2000" b="0" kern="0" dirty="0" smtClean="0">
                <a:latin typeface="+mn-lt"/>
              </a:rPr>
              <a:t> bucket sort by 100s digit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Only 3 digits: We’re done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6477000" y="32004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now: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9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	      478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721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381000" y="15240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Radix = 10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2590800" y="1752600"/>
            <a:ext cx="6096000" cy="1752600"/>
            <a:chOff x="2590800" y="1752600"/>
            <a:chExt cx="6096000" cy="1752600"/>
          </a:xfrm>
        </p:grpSpPr>
        <p:sp>
          <p:nvSpPr>
            <p:cNvPr id="52" name="Rectangle 51"/>
            <p:cNvSpPr/>
            <p:nvPr/>
          </p:nvSpPr>
          <p:spPr bwMode="auto">
            <a:xfrm>
              <a:off x="3200400" y="1752600"/>
              <a:ext cx="609600" cy="4572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	</a:t>
              </a: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3200400" y="2209800"/>
              <a:ext cx="609600" cy="9144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143</a:t>
              </a: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3810000" y="1752600"/>
              <a:ext cx="609600" cy="4572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3810000" y="2209800"/>
              <a:ext cx="609600" cy="9144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4419600" y="1752600"/>
              <a:ext cx="609600" cy="4572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4419600" y="2209800"/>
              <a:ext cx="609600" cy="9144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5029200" y="1752600"/>
              <a:ext cx="609600" cy="4572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5029200" y="2209800"/>
              <a:ext cx="609600" cy="9144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478</a:t>
              </a: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5638800" y="1752600"/>
              <a:ext cx="609600" cy="4572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5638800" y="2209800"/>
              <a:ext cx="609600" cy="9144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537</a:t>
              </a: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6248400" y="1752600"/>
              <a:ext cx="609600" cy="4572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6248400" y="2209800"/>
              <a:ext cx="609600" cy="9144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6858000" y="1752600"/>
              <a:ext cx="609600" cy="4572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6858000" y="2209800"/>
              <a:ext cx="609600" cy="9144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721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/>
                <a:t>  </a:t>
              </a: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7467600" y="1752600"/>
              <a:ext cx="609600" cy="4572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7467600" y="2209800"/>
              <a:ext cx="609600" cy="9144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8077200" y="1752600"/>
              <a:ext cx="609600" cy="4572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8077200" y="2209800"/>
              <a:ext cx="609600" cy="9144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   </a:t>
              </a: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2590800" y="1752600"/>
              <a:ext cx="609600" cy="4572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2590800" y="2209800"/>
              <a:ext cx="609600" cy="12954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   3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/>
                <a:t>    9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 38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/>
                <a:t>  67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75" name="Content Placeholder 2"/>
          <p:cNvSpPr txBox="1">
            <a:spLocks/>
          </p:cNvSpPr>
          <p:nvPr/>
        </p:nvSpPr>
        <p:spPr bwMode="auto">
          <a:xfrm>
            <a:off x="381000" y="31242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was: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9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721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	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478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" grpId="0" uiExpand="1" build="allAtOnce"/>
      <p:bldP spid="5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143000"/>
            <a:ext cx="8001000" cy="4724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Performance depends on:</a:t>
            </a:r>
          </a:p>
          <a:p>
            <a:r>
              <a:rPr lang="en-US" dirty="0" smtClean="0"/>
              <a:t>Input size: </a:t>
            </a:r>
            <a:r>
              <a:rPr lang="en-US" i="1" dirty="0" smtClean="0"/>
              <a:t>n</a:t>
            </a:r>
          </a:p>
          <a:p>
            <a:r>
              <a:rPr lang="en-US" dirty="0" smtClean="0"/>
              <a:t>Number of buckets = Radix: </a:t>
            </a:r>
            <a:r>
              <a:rPr lang="en-US" i="1" dirty="0" smtClean="0"/>
              <a:t>B</a:t>
            </a:r>
          </a:p>
          <a:p>
            <a:pPr lvl="1"/>
            <a:r>
              <a:rPr lang="en-US" dirty="0" smtClean="0"/>
              <a:t>Base 10 #: 10; binary #: 2; Alpha-numeric char: 62</a:t>
            </a:r>
          </a:p>
          <a:p>
            <a:r>
              <a:rPr lang="en-US" dirty="0" smtClean="0"/>
              <a:t>Number of passes = “Digits”: </a:t>
            </a:r>
            <a:r>
              <a:rPr lang="en-US" i="1" dirty="0" smtClean="0"/>
              <a:t>P</a:t>
            </a:r>
          </a:p>
          <a:p>
            <a:pPr lvl="1"/>
            <a:r>
              <a:rPr lang="en-US" dirty="0" smtClean="0"/>
              <a:t>Ages of people: 3; Phone #: 10; Person’s name: ?</a:t>
            </a:r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dirty="0" smtClean="0"/>
              <a:t>Work per pass is 1 bucket sort: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B</a:t>
            </a:r>
            <a:r>
              <a:rPr lang="en-US" dirty="0" err="1" smtClean="0"/>
              <a:t>+</a:t>
            </a:r>
            <a:r>
              <a:rPr lang="en-US" i="1" dirty="0" err="1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Each pass is a Bucket Sort</a:t>
            </a:r>
            <a:endParaRPr lang="en-US" sz="1000" dirty="0" smtClean="0"/>
          </a:p>
          <a:p>
            <a:r>
              <a:rPr lang="en-US" dirty="0" smtClean="0"/>
              <a:t>Total work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err="1" smtClean="0"/>
              <a:t>B</a:t>
            </a:r>
            <a:r>
              <a:rPr lang="en-US" dirty="0" err="1" smtClean="0"/>
              <a:t>+</a:t>
            </a:r>
            <a:r>
              <a:rPr lang="en-US" i="1" dirty="0" err="1" smtClean="0"/>
              <a:t>n</a:t>
            </a:r>
            <a:r>
              <a:rPr lang="en-US" dirty="0" smtClean="0"/>
              <a:t>))</a:t>
            </a:r>
          </a:p>
          <a:p>
            <a:pPr lvl="1"/>
            <a:r>
              <a:rPr lang="en-US" dirty="0" smtClean="0"/>
              <a:t>We </a:t>
            </a:r>
            <a:r>
              <a:rPr lang="en-US" dirty="0" smtClean="0"/>
              <a:t>do ‘P’ passes, each of which is a Bucket Sort</a:t>
            </a:r>
          </a:p>
          <a:p>
            <a:endParaRPr lang="en-US" sz="1000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Compared to comparison sorts, sometimes a win, but often not</a:t>
            </a:r>
          </a:p>
          <a:p>
            <a:pPr lvl="1"/>
            <a:r>
              <a:rPr lang="en-US" dirty="0" smtClean="0"/>
              <a:t>Example: Strings of English letters up to length 15</a:t>
            </a:r>
          </a:p>
          <a:p>
            <a:pPr lvl="2"/>
            <a:r>
              <a:rPr lang="en-US" dirty="0" smtClean="0"/>
              <a:t>Approximate run-time: 15*(52 +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</a:p>
          <a:p>
            <a:pPr lvl="2"/>
            <a:r>
              <a:rPr lang="en-US" dirty="0" smtClean="0"/>
              <a:t> This is less than </a:t>
            </a:r>
            <a:r>
              <a:rPr lang="en-US" i="1" dirty="0" smtClean="0"/>
              <a:t>n</a:t>
            </a:r>
            <a:r>
              <a:rPr lang="en-US" dirty="0" smtClean="0"/>
              <a:t> log n only if </a:t>
            </a:r>
            <a:r>
              <a:rPr lang="en-US" i="1" dirty="0" smtClean="0"/>
              <a:t>n</a:t>
            </a:r>
            <a:r>
              <a:rPr lang="en-US" dirty="0" smtClean="0"/>
              <a:t> &gt; 33,000</a:t>
            </a:r>
          </a:p>
          <a:p>
            <a:pPr lvl="2"/>
            <a:r>
              <a:rPr lang="en-US" dirty="0" smtClean="0"/>
              <a:t>Of course, cross-over point depends on constant factors of the implementations plus </a:t>
            </a:r>
            <a:r>
              <a:rPr lang="en-US" i="1" dirty="0" smtClean="0"/>
              <a:t>P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</a:p>
          <a:p>
            <a:pPr lvl="3"/>
            <a:r>
              <a:rPr lang="en-US" dirty="0" smtClean="0"/>
              <a:t>And radix sort can have poor locality properties</a:t>
            </a:r>
          </a:p>
          <a:p>
            <a:pPr lvl="1"/>
            <a:r>
              <a:rPr lang="en-US" dirty="0" smtClean="0"/>
              <a:t>Not really practical for many classes of keys</a:t>
            </a:r>
          </a:p>
          <a:p>
            <a:pPr lvl="2"/>
            <a:r>
              <a:rPr lang="en-US" dirty="0" smtClean="0"/>
              <a:t>Strings: Lots of buckets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word on sorting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19200"/>
            <a:ext cx="79248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Simple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sorts can be fastest for small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selection sort, insertion sort (latter linear for mostly-sorted)</a:t>
            </a:r>
          </a:p>
          <a:p>
            <a:pPr lvl="1"/>
            <a:r>
              <a:rPr lang="en-US" dirty="0" smtClean="0"/>
              <a:t>good for “below a cut-off” to help divide-and-conquer sorts</a:t>
            </a:r>
          </a:p>
          <a:p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i="1" dirty="0" smtClean="0"/>
              <a:t> n</a:t>
            </a:r>
            <a:r>
              <a:rPr lang="en-US" dirty="0" smtClean="0"/>
              <a:t>) sorts</a:t>
            </a:r>
          </a:p>
          <a:p>
            <a:pPr lvl="1"/>
            <a:r>
              <a:rPr lang="en-US" dirty="0" smtClean="0"/>
              <a:t>heap sort, in-place but not stable nor parallelizable</a:t>
            </a:r>
          </a:p>
          <a:p>
            <a:pPr lvl="1"/>
            <a:r>
              <a:rPr lang="en-US" dirty="0" smtClean="0"/>
              <a:t>merge sort, not in place but stable and works as external sort</a:t>
            </a:r>
          </a:p>
          <a:p>
            <a:pPr lvl="1"/>
            <a:r>
              <a:rPr lang="en-US" dirty="0" smtClean="0"/>
              <a:t>quick sort, in place but not stable and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in worst-case</a:t>
            </a:r>
          </a:p>
          <a:p>
            <a:pPr lvl="2"/>
            <a:r>
              <a:rPr lang="en-US" dirty="0" smtClean="0"/>
              <a:t>often fastest, but depends on costs of comparisons/copies</a:t>
            </a:r>
          </a:p>
          <a:p>
            <a:r>
              <a:rPr lang="en-US" b="1" dirty="0" smtClean="0">
                <a:sym typeface="Symbol" pitchFamily="18" charset="2"/>
              </a:rPr>
              <a:t></a:t>
            </a:r>
            <a:r>
              <a:rPr lang="en-US" dirty="0" smtClean="0">
                <a:sym typeface="Symbol" pitchFamily="18" charset="2"/>
              </a:rPr>
              <a:t> 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is worst-case and average lower-bound for sorting by comparisons</a:t>
            </a:r>
          </a:p>
          <a:p>
            <a:r>
              <a:rPr lang="en-US" dirty="0" smtClean="0"/>
              <a:t>Non-comparison sorts</a:t>
            </a:r>
          </a:p>
          <a:p>
            <a:pPr lvl="1"/>
            <a:r>
              <a:rPr lang="en-US" dirty="0" smtClean="0"/>
              <a:t>Bucket sort good for small number of key values</a:t>
            </a:r>
          </a:p>
          <a:p>
            <a:pPr lvl="1"/>
            <a:r>
              <a:rPr lang="en-US" dirty="0" smtClean="0"/>
              <a:t>Radix sort uses fewer buckets and more phases</a:t>
            </a:r>
          </a:p>
          <a:p>
            <a:r>
              <a:rPr lang="en-US" dirty="0" smtClean="0"/>
              <a:t>Best way to sort?  It depends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fast can we sort?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Heapsort</a:t>
            </a:r>
            <a:r>
              <a:rPr lang="en-US" dirty="0" smtClean="0"/>
              <a:t> &amp; </a:t>
            </a:r>
            <a:r>
              <a:rPr lang="en-US" dirty="0" err="1" smtClean="0"/>
              <a:t>mergesort</a:t>
            </a:r>
            <a:r>
              <a:rPr lang="en-US" dirty="0" smtClean="0"/>
              <a:t> have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worst-case running time</a:t>
            </a:r>
          </a:p>
          <a:p>
            <a:endParaRPr lang="en-US" dirty="0" smtClean="0"/>
          </a:p>
          <a:p>
            <a:r>
              <a:rPr lang="en-US" dirty="0" err="1" smtClean="0"/>
              <a:t>Quicksort</a:t>
            </a:r>
            <a:r>
              <a:rPr lang="en-US" dirty="0" smtClean="0"/>
              <a:t> has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average-case running times</a:t>
            </a:r>
          </a:p>
          <a:p>
            <a:endParaRPr lang="en-US" dirty="0" smtClean="0"/>
          </a:p>
          <a:p>
            <a:r>
              <a:rPr lang="en-US" dirty="0" smtClean="0"/>
              <a:t>These bounds are all tight, actually </a:t>
            </a:r>
            <a:r>
              <a:rPr lang="en-US" dirty="0" smtClean="0">
                <a:sym typeface="Symbol"/>
              </a:rPr>
              <a:t>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So maybe we need to dream up another algorithm with a lower asymptotic </a:t>
            </a:r>
            <a:r>
              <a:rPr lang="en-US" dirty="0" err="1" smtClean="0"/>
              <a:t>complexy</a:t>
            </a:r>
            <a:endParaRPr lang="en-US" dirty="0" smtClean="0"/>
          </a:p>
          <a:p>
            <a:pPr lvl="1"/>
            <a:r>
              <a:rPr lang="en-US" dirty="0" smtClean="0"/>
              <a:t>Maybe find something with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n) </a:t>
            </a:r>
            <a:r>
              <a:rPr lang="en-US" dirty="0" smtClean="0"/>
              <a:t>or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(recall </a:t>
            </a:r>
            <a:r>
              <a:rPr lang="en-US" dirty="0" err="1" smtClean="0"/>
              <a:t>loglogn</a:t>
            </a:r>
            <a:r>
              <a:rPr lang="en-US" dirty="0" smtClean="0"/>
              <a:t> is smaller than </a:t>
            </a:r>
            <a:r>
              <a:rPr lang="en-US" dirty="0" err="1" smtClean="0"/>
              <a:t>logn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Instead: </a:t>
            </a:r>
            <a:r>
              <a:rPr lang="en-US" i="1" dirty="0" smtClean="0"/>
              <a:t>prove</a:t>
            </a:r>
            <a:r>
              <a:rPr lang="en-US" dirty="0" smtClean="0"/>
              <a:t> that this is </a:t>
            </a:r>
            <a:r>
              <a:rPr lang="en-US" i="1" dirty="0" smtClean="0"/>
              <a:t>impossible</a:t>
            </a:r>
          </a:p>
          <a:p>
            <a:pPr lvl="2"/>
            <a:r>
              <a:rPr lang="en-US" i="1" dirty="0" smtClean="0"/>
              <a:t>Assuming </a:t>
            </a:r>
            <a:r>
              <a:rPr lang="en-US" dirty="0" smtClean="0"/>
              <a:t>our comparison </a:t>
            </a:r>
            <a:r>
              <a:rPr lang="en-US" i="1" dirty="0" smtClean="0"/>
              <a:t>model</a:t>
            </a:r>
            <a:r>
              <a:rPr lang="en-US" dirty="0" smtClean="0"/>
              <a:t>: The only operation an algorithm can perform on data items is a 2-element comparison</a:t>
            </a:r>
          </a:p>
          <a:p>
            <a:pPr lvl="2"/>
            <a:r>
              <a:rPr lang="en-US" dirty="0" smtClean="0"/>
              <a:t>Show that the best we can do is O(</a:t>
            </a:r>
            <a:r>
              <a:rPr lang="en-US" dirty="0" err="1" smtClean="0"/>
              <a:t>nlogn</a:t>
            </a:r>
            <a:r>
              <a:rPr lang="en-US" dirty="0" smtClean="0"/>
              <a:t>), for the worst-case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View </a:t>
            </a:r>
            <a:r>
              <a:rPr lang="en-US" smtClean="0"/>
              <a:t>on Sorting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Assume we have </a:t>
            </a:r>
            <a:r>
              <a:rPr lang="en-US" i="1" dirty="0" smtClean="0"/>
              <a:t>n</a:t>
            </a:r>
            <a:r>
              <a:rPr lang="en-US" dirty="0" smtClean="0"/>
              <a:t> elements to sort </a:t>
            </a:r>
          </a:p>
          <a:p>
            <a:pPr lvl="1"/>
            <a:r>
              <a:rPr lang="en-US" dirty="0" smtClean="0"/>
              <a:t>And for simplicity, none are equal (no duplicates)</a:t>
            </a:r>
          </a:p>
          <a:p>
            <a:r>
              <a:rPr lang="en-US" dirty="0" smtClean="0"/>
              <a:t>How many permutations (possible orderings) of the elements?</a:t>
            </a:r>
          </a:p>
          <a:p>
            <a:r>
              <a:rPr lang="en-US" dirty="0" smtClean="0"/>
              <a:t>Example, </a:t>
            </a:r>
            <a:r>
              <a:rPr lang="en-US" i="1" dirty="0" smtClean="0"/>
              <a:t>n</a:t>
            </a:r>
            <a:r>
              <a:rPr lang="en-US" dirty="0" smtClean="0"/>
              <a:t>=3, 6 possibilities:</a:t>
            </a:r>
          </a:p>
          <a:p>
            <a:pPr>
              <a:buNone/>
            </a:pPr>
            <a:r>
              <a:rPr lang="en-US" dirty="0" smtClean="0"/>
              <a:t>		a[0]&lt;a[1]&lt;a[2] or a[0]&lt;a[2]&lt;a[1] or a[1]&lt;a[0]&lt;a[2]</a:t>
            </a:r>
          </a:p>
          <a:p>
            <a:pPr>
              <a:buNone/>
            </a:pPr>
            <a:r>
              <a:rPr lang="en-US" dirty="0" smtClean="0"/>
              <a:t>					or</a:t>
            </a:r>
          </a:p>
          <a:p>
            <a:pPr>
              <a:buNone/>
            </a:pPr>
            <a:r>
              <a:rPr lang="en-US" dirty="0" smtClean="0"/>
              <a:t>     	a[1]&lt;a[2]&lt;a[0] or a[2]&lt;a[0]&lt;a[1] or a[2]&lt;a[1]&lt;a[0]</a:t>
            </a:r>
          </a:p>
          <a:p>
            <a:endParaRPr lang="en-US" dirty="0" smtClean="0"/>
          </a:p>
          <a:p>
            <a:r>
              <a:rPr lang="en-US" dirty="0" smtClean="0"/>
              <a:t>That is, these are the only possible permutations on the orderings of 3 distinct items</a:t>
            </a:r>
          </a:p>
          <a:p>
            <a:r>
              <a:rPr lang="en-US" dirty="0" smtClean="0"/>
              <a:t>Generalize to n (distinct) items:</a:t>
            </a:r>
          </a:p>
          <a:p>
            <a:pPr lvl="1"/>
            <a:r>
              <a:rPr lang="en-US" i="1" dirty="0" smtClean="0"/>
              <a:t>n</a:t>
            </a:r>
            <a:r>
              <a:rPr lang="en-US" dirty="0" smtClean="0"/>
              <a:t> choices for least element, then </a:t>
            </a:r>
            <a:r>
              <a:rPr lang="en-US" i="1" dirty="0" smtClean="0"/>
              <a:t>n</a:t>
            </a:r>
            <a:r>
              <a:rPr lang="en-US" dirty="0" smtClean="0"/>
              <a:t>-1 for next, then  </a:t>
            </a:r>
            <a:r>
              <a:rPr lang="en-US" i="1" dirty="0" smtClean="0"/>
              <a:t>n</a:t>
            </a:r>
            <a:r>
              <a:rPr lang="en-US" dirty="0" smtClean="0"/>
              <a:t>-2 for next, …</a:t>
            </a:r>
          </a:p>
          <a:p>
            <a:pPr lvl="1"/>
            <a:r>
              <a:rPr lang="en-US" i="1" dirty="0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-1)(</a:t>
            </a:r>
            <a:r>
              <a:rPr lang="en-US" i="1" dirty="0" smtClean="0"/>
              <a:t>n</a:t>
            </a:r>
            <a:r>
              <a:rPr lang="en-US" dirty="0" smtClean="0"/>
              <a:t>-2)…(2)(1) = </a:t>
            </a:r>
            <a:r>
              <a:rPr lang="en-US" i="1" dirty="0" smtClean="0"/>
              <a:t>n</a:t>
            </a:r>
            <a:r>
              <a:rPr lang="en-US" dirty="0" smtClean="0"/>
              <a:t>! possible orderings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every comparison sort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different way of thinking of sorting is that the sorting algorithm has to “find” the right answer among the n! possible answers</a:t>
            </a:r>
          </a:p>
          <a:p>
            <a:pPr lvl="1"/>
            <a:r>
              <a:rPr lang="en-US" dirty="0" smtClean="0"/>
              <a:t>Starts “knowing nothing”; “anything’s possible”</a:t>
            </a:r>
          </a:p>
          <a:p>
            <a:pPr lvl="1"/>
            <a:r>
              <a:rPr lang="en-US" dirty="0" smtClean="0"/>
              <a:t>Gains information with each comparison, eliminating some possibilities</a:t>
            </a:r>
          </a:p>
          <a:p>
            <a:pPr lvl="2"/>
            <a:r>
              <a:rPr lang="en-US" dirty="0" smtClean="0"/>
              <a:t>Intuition: At best, each comparison performed can eliminate half of the remaining possibilities</a:t>
            </a:r>
          </a:p>
          <a:p>
            <a:pPr lvl="1"/>
            <a:r>
              <a:rPr lang="en-US" dirty="0" smtClean="0"/>
              <a:t>In the end narrows down to a single possibility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the Sort Problem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Can represent this sorting process as a decision tree</a:t>
            </a:r>
          </a:p>
          <a:p>
            <a:pPr lvl="1"/>
            <a:r>
              <a:rPr lang="en-US" dirty="0" smtClean="0"/>
              <a:t>Nodes are sets of “remaining possibilities”</a:t>
            </a:r>
          </a:p>
          <a:p>
            <a:pPr lvl="1"/>
            <a:r>
              <a:rPr lang="en-US" dirty="0" smtClean="0"/>
              <a:t>At root, anything is possible; no option eliminated</a:t>
            </a:r>
          </a:p>
          <a:p>
            <a:pPr lvl="1"/>
            <a:r>
              <a:rPr lang="en-US" dirty="0" smtClean="0"/>
              <a:t>Edges represent comparisons made, and the node resulting from a comparison contains only consistent possibilities</a:t>
            </a:r>
          </a:p>
          <a:p>
            <a:pPr lvl="2"/>
            <a:r>
              <a:rPr lang="en-US" dirty="0" smtClean="0"/>
              <a:t>Ex: Say we need to know whether a&lt;b or b&lt;a; our root for n=2</a:t>
            </a:r>
          </a:p>
          <a:p>
            <a:pPr lvl="2"/>
            <a:r>
              <a:rPr lang="en-US" dirty="0" smtClean="0"/>
              <a:t>A comparison between a &amp; b will lead to a node that contains only one possibility</a:t>
            </a:r>
          </a:p>
          <a:p>
            <a:pPr lvl="1"/>
            <a:r>
              <a:rPr lang="en-US" dirty="0" smtClean="0"/>
              <a:t>Note: This tree is not a data structure, it’s what our proof uses to represent “the most any algorithm could know”</a:t>
            </a:r>
          </a:p>
          <a:p>
            <a:r>
              <a:rPr lang="en-US" dirty="0" smtClean="0"/>
              <a:t>Aside: Decision trees are a neat tool, sometimes used in AI to, well, make decisions</a:t>
            </a:r>
          </a:p>
          <a:p>
            <a:pPr lvl="1"/>
            <a:r>
              <a:rPr lang="en-US" dirty="0" smtClean="0"/>
              <a:t>At each state, examine information to reduce space of possibilities</a:t>
            </a:r>
          </a:p>
          <a:p>
            <a:pPr lvl="1"/>
            <a:r>
              <a:rPr lang="en-US" dirty="0" smtClean="0"/>
              <a:t>Classical example: ‘Should I play tennis today?’; ask questions like ‘Is it raining?’, ‘Is it hot?’, etc. to work towards an answer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 for n=3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42627" y="1450915"/>
            <a:ext cx="2242922" cy="101566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a &lt; b &lt; c, b &lt; c &lt; a,</a:t>
            </a:r>
          </a:p>
          <a:p>
            <a:pPr algn="ctr"/>
            <a:r>
              <a:rPr lang="en-US" sz="2000">
                <a:latin typeface="Times New Roman" pitchFamily="18" charset="0"/>
              </a:rPr>
              <a:t>a &lt; c &lt; b, c &lt; a &lt; b,</a:t>
            </a:r>
          </a:p>
          <a:p>
            <a:pPr algn="ctr"/>
            <a:r>
              <a:rPr lang="en-US" sz="2000">
                <a:latin typeface="Times New Roman" pitchFamily="18" charset="0"/>
              </a:rPr>
              <a:t>b &lt; a &lt; c, c &lt; b &lt; a 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1695443" y="2370077"/>
            <a:ext cx="6170938" cy="1509177"/>
            <a:chOff x="1695443" y="2370077"/>
            <a:chExt cx="6170938" cy="1509177"/>
          </a:xfrm>
        </p:grpSpPr>
        <p:sp>
          <p:nvSpPr>
            <p:cNvPr id="8" name="Text Box 4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1695443" y="2555815"/>
              <a:ext cx="1117615" cy="1323439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latin typeface="Times New Roman" pitchFamily="18" charset="0"/>
                </a:rPr>
                <a:t>a &lt; b &lt; c</a:t>
              </a:r>
            </a:p>
            <a:p>
              <a:pPr algn="ctr"/>
              <a:r>
                <a:rPr lang="en-US" sz="2000">
                  <a:latin typeface="Times New Roman" pitchFamily="18" charset="0"/>
                </a:rPr>
                <a:t>a &lt; c &lt; b</a:t>
              </a:r>
            </a:p>
            <a:p>
              <a:pPr algn="ctr"/>
              <a:r>
                <a:rPr lang="en-US" sz="2000">
                  <a:latin typeface="Times New Roman" pitchFamily="18" charset="0"/>
                </a:rPr>
                <a:t>c &lt; a &lt; b</a:t>
              </a:r>
            </a:p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9" name="Text Box 5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6684646" y="2566927"/>
              <a:ext cx="1181735" cy="1015663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b &lt; a &lt; c </a:t>
              </a:r>
            </a:p>
            <a:p>
              <a:pPr algn="ctr"/>
              <a:r>
                <a:rPr lang="en-US" sz="2000" dirty="0">
                  <a:latin typeface="Times New Roman" pitchFamily="18" charset="0"/>
                </a:rPr>
                <a:t>b &lt; c &lt; a</a:t>
              </a:r>
            </a:p>
            <a:p>
              <a:pPr algn="ctr"/>
              <a:r>
                <a:rPr lang="en-US" sz="2000" dirty="0">
                  <a:latin typeface="Times New Roman" pitchFamily="18" charset="0"/>
                </a:rPr>
                <a:t>c &lt; b &lt; a</a:t>
              </a:r>
            </a:p>
          </p:txBody>
        </p:sp>
        <p:sp>
          <p:nvSpPr>
            <p:cNvPr id="18" name="Line 14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H="1">
              <a:off x="2814638" y="2392302"/>
              <a:ext cx="852487" cy="2984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19" name="Line 15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 rot="13048408" flipH="1">
              <a:off x="5811838" y="2370077"/>
              <a:ext cx="852487" cy="2984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28" name="Text Box 24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133725" y="2495490"/>
              <a:ext cx="729687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0000FF"/>
                  </a:solidFill>
                  <a:latin typeface="Times New Roman" pitchFamily="18" charset="0"/>
                </a:rPr>
                <a:t>a &lt; b</a:t>
              </a:r>
            </a:p>
          </p:txBody>
        </p:sp>
        <p:sp>
          <p:nvSpPr>
            <p:cNvPr id="29" name="Text Box 25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5618163" y="2462152"/>
              <a:ext cx="729687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0000FF"/>
                  </a:solidFill>
                  <a:latin typeface="Times New Roman" pitchFamily="18" charset="0"/>
                </a:rPr>
                <a:t>a &gt; b</a:t>
              </a:r>
            </a:p>
          </p:txBody>
        </p:sp>
      </p:grpSp>
      <p:sp>
        <p:nvSpPr>
          <p:cNvPr id="38" name="Text Box 2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419600" y="2405002"/>
            <a:ext cx="71205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? b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438144" y="3463865"/>
            <a:ext cx="8235964" cy="2098735"/>
            <a:chOff x="438144" y="3463865"/>
            <a:chExt cx="8235964" cy="2098735"/>
          </a:xfrm>
        </p:grpSpPr>
        <p:sp>
          <p:nvSpPr>
            <p:cNvPr id="10" name="Text Box 6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203319" y="3994090"/>
              <a:ext cx="1117614" cy="70788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latin typeface="Times New Roman" pitchFamily="18" charset="0"/>
                </a:rPr>
                <a:t>a &lt; b &lt; c</a:t>
              </a:r>
            </a:p>
            <a:p>
              <a:pPr algn="ctr"/>
              <a:r>
                <a:rPr lang="en-US" sz="2000">
                  <a:latin typeface="Times New Roman" pitchFamily="18" charset="0"/>
                </a:rPr>
                <a:t>a &lt; c &lt; b</a:t>
              </a:r>
            </a:p>
          </p:txBody>
        </p:sp>
        <p:sp>
          <p:nvSpPr>
            <p:cNvPr id="11" name="Text Box 7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482844" y="4005202"/>
              <a:ext cx="1117614" cy="400110"/>
            </a:xfrm>
            <a:prstGeom prst="rect">
              <a:avLst/>
            </a:prstGeom>
            <a:solidFill>
              <a:srgbClr val="CCECFF"/>
            </a:solidFill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latin typeface="Times New Roman" pitchFamily="18" charset="0"/>
                </a:rPr>
                <a:t>c &lt; a &lt; b</a:t>
              </a:r>
            </a:p>
          </p:txBody>
        </p:sp>
        <p:sp>
          <p:nvSpPr>
            <p:cNvPr id="12" name="Text Box 8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38144" y="5162490"/>
              <a:ext cx="1117614" cy="400110"/>
            </a:xfrm>
            <a:prstGeom prst="rect">
              <a:avLst/>
            </a:prstGeom>
            <a:solidFill>
              <a:srgbClr val="CCECFF"/>
            </a:solidFill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latin typeface="Times New Roman" pitchFamily="18" charset="0"/>
                </a:rPr>
                <a:t>a &lt; b &lt; c</a:t>
              </a:r>
            </a:p>
          </p:txBody>
        </p:sp>
        <p:sp>
          <p:nvSpPr>
            <p:cNvPr id="13" name="Text Box 9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897056" y="5132327"/>
              <a:ext cx="1117614" cy="400110"/>
            </a:xfrm>
            <a:prstGeom prst="rect">
              <a:avLst/>
            </a:prstGeom>
            <a:solidFill>
              <a:srgbClr val="CCECFF"/>
            </a:solidFill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latin typeface="Times New Roman" pitchFamily="18" charset="0"/>
                </a:rPr>
                <a:t>a &lt; c &lt; b</a:t>
              </a:r>
            </a:p>
          </p:txBody>
        </p:sp>
        <p:sp>
          <p:nvSpPr>
            <p:cNvPr id="14" name="Text Box 10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174748" y="3963927"/>
              <a:ext cx="1245855" cy="70788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latin typeface="Times New Roman" pitchFamily="18" charset="0"/>
                </a:rPr>
                <a:t> b &lt; a &lt; c </a:t>
              </a:r>
            </a:p>
            <a:p>
              <a:pPr algn="ctr"/>
              <a:r>
                <a:rPr lang="en-US" sz="2000">
                  <a:latin typeface="Times New Roman" pitchFamily="18" charset="0"/>
                </a:rPr>
                <a:t>b &lt; c &lt; a</a:t>
              </a:r>
            </a:p>
          </p:txBody>
        </p:sp>
        <p:sp>
          <p:nvSpPr>
            <p:cNvPr id="15" name="Text Box 11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556494" y="3978215"/>
              <a:ext cx="1117614" cy="400110"/>
            </a:xfrm>
            <a:prstGeom prst="rect">
              <a:avLst/>
            </a:prstGeom>
            <a:solidFill>
              <a:srgbClr val="CCECFF"/>
            </a:solidFill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latin typeface="Times New Roman" pitchFamily="18" charset="0"/>
                </a:rPr>
                <a:t>c &lt; b &lt; a</a:t>
              </a:r>
            </a:p>
          </p:txBody>
        </p:sp>
        <p:sp>
          <p:nvSpPr>
            <p:cNvPr id="16" name="Text Box 12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549584" y="5098990"/>
              <a:ext cx="1181734" cy="400110"/>
            </a:xfrm>
            <a:prstGeom prst="rect">
              <a:avLst/>
            </a:prstGeom>
            <a:solidFill>
              <a:srgbClr val="CCECFF"/>
            </a:solidFill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latin typeface="Times New Roman" pitchFamily="18" charset="0"/>
                </a:rPr>
                <a:t>b &lt; c &lt; a </a:t>
              </a:r>
            </a:p>
          </p:txBody>
        </p:sp>
        <p:sp>
          <p:nvSpPr>
            <p:cNvPr id="17" name="Text Box 13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060884" y="5102165"/>
              <a:ext cx="1181734" cy="400110"/>
            </a:xfrm>
            <a:prstGeom prst="rect">
              <a:avLst/>
            </a:prstGeom>
            <a:solidFill>
              <a:srgbClr val="CCECFF"/>
            </a:solidFill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latin typeface="Times New Roman" pitchFamily="18" charset="0"/>
                </a:rPr>
                <a:t>b &lt; a &lt; c </a:t>
              </a:r>
            </a:p>
          </p:txBody>
        </p:sp>
        <p:sp>
          <p:nvSpPr>
            <p:cNvPr id="20" name="Line 16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H="1">
              <a:off x="1797050" y="3511490"/>
              <a:ext cx="452438" cy="4524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21" name="Line 17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2260600" y="3522602"/>
              <a:ext cx="441325" cy="4413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22" name="Line 18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H="1">
              <a:off x="1089025" y="4662427"/>
              <a:ext cx="627063" cy="4635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23" name="Line 19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1736725" y="4662427"/>
              <a:ext cx="615950" cy="482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24" name="Line 20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H="1">
              <a:off x="6172200" y="4608452"/>
              <a:ext cx="627063" cy="4635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25" name="Line 21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6819900" y="4608452"/>
              <a:ext cx="615950" cy="482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26" name="Line 22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flipH="1">
              <a:off x="6819900" y="3519427"/>
              <a:ext cx="452438" cy="4524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27" name="Line 23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7283450" y="3530540"/>
              <a:ext cx="441325" cy="4413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30" name="Text Box 26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546350" y="3501965"/>
              <a:ext cx="700833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0000FF"/>
                  </a:solidFill>
                  <a:latin typeface="Times New Roman" pitchFamily="18" charset="0"/>
                </a:rPr>
                <a:t>a &gt; c</a:t>
              </a:r>
            </a:p>
          </p:txBody>
        </p:sp>
        <p:sp>
          <p:nvSpPr>
            <p:cNvPr id="31" name="Text Box 27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1309688" y="3501965"/>
              <a:ext cx="700833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0000FF"/>
                  </a:solidFill>
                  <a:latin typeface="Times New Roman" pitchFamily="18" charset="0"/>
                </a:rPr>
                <a:t>a &lt; c</a:t>
              </a:r>
            </a:p>
          </p:txBody>
        </p:sp>
        <p:sp>
          <p:nvSpPr>
            <p:cNvPr id="32" name="Text Box 28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61988" y="4638615"/>
              <a:ext cx="715260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0000FF"/>
                  </a:solidFill>
                  <a:latin typeface="Times New Roman" pitchFamily="18" charset="0"/>
                </a:rPr>
                <a:t>b &lt; c</a:t>
              </a:r>
            </a:p>
          </p:txBody>
        </p:sp>
        <p:sp>
          <p:nvSpPr>
            <p:cNvPr id="33" name="Text Box 29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055813" y="4648140"/>
              <a:ext cx="715260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0000FF"/>
                  </a:solidFill>
                  <a:latin typeface="Times New Roman" pitchFamily="18" charset="0"/>
                </a:rPr>
                <a:t>b &gt; c</a:t>
              </a:r>
            </a:p>
          </p:txBody>
        </p:sp>
        <p:sp>
          <p:nvSpPr>
            <p:cNvPr id="34" name="Text Box 30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6356350" y="3463865"/>
              <a:ext cx="723900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rgbClr val="0000FF"/>
                  </a:solidFill>
                  <a:latin typeface="Times New Roman" pitchFamily="18" charset="0"/>
                </a:rPr>
                <a:t>b &lt; c</a:t>
              </a:r>
            </a:p>
          </p:txBody>
        </p:sp>
        <p:sp>
          <p:nvSpPr>
            <p:cNvPr id="35" name="Text Box 31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524750" y="3482915"/>
              <a:ext cx="723900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rgbClr val="0000FF"/>
                  </a:solidFill>
                  <a:latin typeface="Times New Roman" pitchFamily="18" charset="0"/>
                </a:rPr>
                <a:t>b &gt; c </a:t>
              </a:r>
            </a:p>
          </p:txBody>
        </p:sp>
        <p:sp>
          <p:nvSpPr>
            <p:cNvPr id="36" name="Text Box 32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5789613" y="4551302"/>
              <a:ext cx="723900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rgbClr val="0000FF"/>
                  </a:solidFill>
                  <a:latin typeface="Times New Roman" pitchFamily="18" charset="0"/>
                </a:rPr>
                <a:t>c &lt; a</a:t>
              </a:r>
            </a:p>
          </p:txBody>
        </p:sp>
        <p:sp>
          <p:nvSpPr>
            <p:cNvPr id="37" name="Text Box 33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7143750" y="4570352"/>
              <a:ext cx="723900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rgbClr val="0000FF"/>
                  </a:solidFill>
                  <a:latin typeface="Times New Roman" pitchFamily="18" charset="0"/>
                </a:rPr>
                <a:t>c &gt; a</a:t>
              </a:r>
            </a:p>
          </p:txBody>
        </p:sp>
      </p:grpSp>
      <p:sp>
        <p:nvSpPr>
          <p:cNvPr id="39" name="Text Box 3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52600" y="5638801"/>
            <a:ext cx="6248400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Each leaf is one outcome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The </a:t>
            </a:r>
            <a:r>
              <a:rPr lang="en-US" sz="2000" dirty="0"/>
              <a:t>leaves contain </a:t>
            </a:r>
            <a:r>
              <a:rPr lang="en-US" sz="2000" dirty="0" smtClean="0"/>
              <a:t>all outcomes; all  </a:t>
            </a:r>
            <a:r>
              <a:rPr lang="en-US" sz="2000" dirty="0"/>
              <a:t>possible orderings of a, b, c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28600" y="12954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Given sequence: a, b, c (probably unordered)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decision tree tells 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9248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binary tree because each comparison has 2 possible outcomes</a:t>
            </a:r>
          </a:p>
          <a:p>
            <a:pPr lvl="1"/>
            <a:r>
              <a:rPr lang="en-US" dirty="0" smtClean="0"/>
              <a:t>Perform only comparisons between 2 elements; binary result</a:t>
            </a:r>
          </a:p>
          <a:p>
            <a:pPr lvl="2"/>
            <a:r>
              <a:rPr lang="en-US" dirty="0" smtClean="0"/>
              <a:t>Ex: Is a&lt;b?  Yes or no?</a:t>
            </a:r>
          </a:p>
          <a:p>
            <a:pPr lvl="1"/>
            <a:r>
              <a:rPr lang="en-US" dirty="0" smtClean="0"/>
              <a:t>We assume no duplicate elements</a:t>
            </a:r>
          </a:p>
          <a:p>
            <a:pPr lvl="1"/>
            <a:r>
              <a:rPr lang="en-US" dirty="0" smtClean="0"/>
              <a:t>Assume algorithm doesn’t ask redundant questions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Because any data is possible, any algorithm needs to ask enough questions to produce all n! answers</a:t>
            </a:r>
          </a:p>
          <a:p>
            <a:pPr lvl="1"/>
            <a:r>
              <a:rPr lang="en-US" dirty="0" smtClean="0"/>
              <a:t>Each answer is a leaf (no more questions to ask)</a:t>
            </a:r>
          </a:p>
          <a:p>
            <a:pPr lvl="1"/>
            <a:r>
              <a:rPr lang="en-US" dirty="0" smtClean="0"/>
              <a:t>So the tree must be big enough to have n! leaves</a:t>
            </a:r>
          </a:p>
          <a:p>
            <a:pPr lvl="1"/>
            <a:r>
              <a:rPr lang="en-US" dirty="0" smtClean="0"/>
              <a:t>Running any algorithm on any input will at best correspond to one root-to-leaf path in the decision tree</a:t>
            </a:r>
          </a:p>
          <a:p>
            <a:pPr lvl="1"/>
            <a:r>
              <a:rPr lang="en-US" dirty="0" smtClean="0"/>
              <a:t>So no algorithm can have worst-case running time better than the height of the decision tree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Sorting some data </a:t>
            </a:r>
            <a:r>
              <a:rPr lang="en-US" dirty="0" err="1" smtClean="0"/>
              <a:t>a,b,c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2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42627" y="1450915"/>
            <a:ext cx="2242922" cy="1015663"/>
          </a:xfrm>
          <a:prstGeom prst="rect">
            <a:avLst/>
          </a:prstGeom>
          <a:solidFill>
            <a:schemeClr val="bg1"/>
          </a:solidFill>
          <a:ln w="349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c, b &lt; c &lt; a,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b, c &lt; a &lt; b,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b &lt; a &lt; c, c &lt; b &lt; a </a:t>
            </a:r>
          </a:p>
        </p:txBody>
      </p:sp>
      <p:sp>
        <p:nvSpPr>
          <p:cNvPr id="4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95443" y="2555815"/>
            <a:ext cx="1117615" cy="1015663"/>
          </a:xfrm>
          <a:prstGeom prst="rect">
            <a:avLst/>
          </a:prstGeom>
          <a:solidFill>
            <a:schemeClr val="bg1"/>
          </a:solidFill>
          <a:ln w="349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c &lt; a &lt; </a:t>
            </a:r>
            <a:r>
              <a:rPr lang="en-US" sz="2000" dirty="0" smtClean="0">
                <a:latin typeface="Times New Roman" pitchFamily="18" charset="0"/>
              </a:rPr>
              <a:t>b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684646" y="2566927"/>
            <a:ext cx="1181735" cy="101566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b &lt; a &lt; c </a:t>
            </a:r>
          </a:p>
          <a:p>
            <a:pPr algn="ctr"/>
            <a:r>
              <a:rPr lang="en-US" sz="2000">
                <a:latin typeface="Times New Roman" pitchFamily="18" charset="0"/>
              </a:rPr>
              <a:t>b &lt; c &lt; a</a:t>
            </a:r>
          </a:p>
          <a:p>
            <a:pPr algn="ctr"/>
            <a:r>
              <a:rPr lang="en-US" sz="2000">
                <a:latin typeface="Times New Roman" pitchFamily="18" charset="0"/>
              </a:rPr>
              <a:t>c &lt; b &lt; a</a:t>
            </a:r>
          </a:p>
        </p:txBody>
      </p:sp>
      <p:sp>
        <p:nvSpPr>
          <p:cNvPr id="45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03319" y="3994090"/>
            <a:ext cx="1117614" cy="707886"/>
          </a:xfrm>
          <a:prstGeom prst="rect">
            <a:avLst/>
          </a:prstGeom>
          <a:solidFill>
            <a:schemeClr val="bg1"/>
          </a:solidFill>
          <a:ln w="349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</a:t>
            </a:r>
          </a:p>
        </p:txBody>
      </p:sp>
      <p:sp>
        <p:nvSpPr>
          <p:cNvPr id="46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82844" y="4005202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c &lt; a &lt; b</a:t>
            </a:r>
          </a:p>
        </p:txBody>
      </p:sp>
      <p:sp>
        <p:nvSpPr>
          <p:cNvPr id="47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8144" y="5162490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a &lt; b &lt; c</a:t>
            </a:r>
          </a:p>
        </p:txBody>
      </p:sp>
      <p:sp>
        <p:nvSpPr>
          <p:cNvPr id="48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97056" y="5132327"/>
            <a:ext cx="1117614" cy="400110"/>
          </a:xfrm>
          <a:prstGeom prst="rect">
            <a:avLst/>
          </a:prstGeom>
          <a:solidFill>
            <a:srgbClr val="CCECFF"/>
          </a:solidFill>
          <a:ln w="349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c &lt; b</a:t>
            </a:r>
          </a:p>
        </p:txBody>
      </p:sp>
      <p:sp>
        <p:nvSpPr>
          <p:cNvPr id="49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4748" y="3963927"/>
            <a:ext cx="1245855" cy="707886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 b &lt; a &lt; c </a:t>
            </a:r>
          </a:p>
          <a:p>
            <a:pPr algn="ctr"/>
            <a:r>
              <a:rPr lang="en-US" sz="2000">
                <a:latin typeface="Times New Roman" pitchFamily="18" charset="0"/>
              </a:rPr>
              <a:t>b &lt; c &lt; a</a:t>
            </a:r>
          </a:p>
        </p:txBody>
      </p:sp>
      <p:sp>
        <p:nvSpPr>
          <p:cNvPr id="50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556494" y="3978215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c &lt; b &lt; a</a:t>
            </a:r>
          </a:p>
        </p:txBody>
      </p:sp>
      <p:sp>
        <p:nvSpPr>
          <p:cNvPr id="51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49584" y="5098990"/>
            <a:ext cx="118173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b &lt; c &lt; a </a:t>
            </a:r>
          </a:p>
        </p:txBody>
      </p:sp>
      <p:sp>
        <p:nvSpPr>
          <p:cNvPr id="52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60884" y="5102165"/>
            <a:ext cx="118173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b &lt; a &lt; c </a:t>
            </a:r>
          </a:p>
        </p:txBody>
      </p:sp>
      <p:sp>
        <p:nvSpPr>
          <p:cNvPr id="53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814638" y="2392302"/>
            <a:ext cx="852487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4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rot="13048408" flipH="1">
            <a:off x="5811838" y="2370077"/>
            <a:ext cx="852487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5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1797050" y="3511490"/>
            <a:ext cx="452438" cy="452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6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260600" y="3522602"/>
            <a:ext cx="441325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7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1089025" y="4662427"/>
            <a:ext cx="627063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8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736725" y="4662427"/>
            <a:ext cx="61595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9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6172200" y="4608452"/>
            <a:ext cx="627063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60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819900" y="4608452"/>
            <a:ext cx="61595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61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6819900" y="3519427"/>
            <a:ext cx="452438" cy="452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62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283450" y="3530540"/>
            <a:ext cx="441325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63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133725" y="2495490"/>
            <a:ext cx="72968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&lt; b</a:t>
            </a:r>
          </a:p>
        </p:txBody>
      </p:sp>
      <p:sp>
        <p:nvSpPr>
          <p:cNvPr id="64" name="Text Box 2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618163" y="2462152"/>
            <a:ext cx="72968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&gt; b</a:t>
            </a:r>
          </a:p>
        </p:txBody>
      </p:sp>
      <p:sp>
        <p:nvSpPr>
          <p:cNvPr id="65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546350" y="3501965"/>
            <a:ext cx="70083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&gt; c</a:t>
            </a:r>
          </a:p>
        </p:txBody>
      </p:sp>
      <p:sp>
        <p:nvSpPr>
          <p:cNvPr id="66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309688" y="3501965"/>
            <a:ext cx="70083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&lt; c</a:t>
            </a:r>
          </a:p>
        </p:txBody>
      </p:sp>
      <p:sp>
        <p:nvSpPr>
          <p:cNvPr id="67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61988" y="4638615"/>
            <a:ext cx="71526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&lt; c</a:t>
            </a:r>
          </a:p>
        </p:txBody>
      </p:sp>
      <p:sp>
        <p:nvSpPr>
          <p:cNvPr id="68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055813" y="4648140"/>
            <a:ext cx="71526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&gt; c</a:t>
            </a:r>
          </a:p>
        </p:txBody>
      </p:sp>
      <p:sp>
        <p:nvSpPr>
          <p:cNvPr id="69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356350" y="3463865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&lt; c</a:t>
            </a:r>
          </a:p>
        </p:txBody>
      </p:sp>
      <p:sp>
        <p:nvSpPr>
          <p:cNvPr id="70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524750" y="3482915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&gt; c </a:t>
            </a:r>
          </a:p>
        </p:txBody>
      </p:sp>
      <p:sp>
        <p:nvSpPr>
          <p:cNvPr id="71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789613" y="4551302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c &lt; a</a:t>
            </a:r>
          </a:p>
        </p:txBody>
      </p:sp>
      <p:sp>
        <p:nvSpPr>
          <p:cNvPr id="72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143750" y="4570352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c &gt; a</a:t>
            </a:r>
          </a:p>
        </p:txBody>
      </p:sp>
      <p:sp>
        <p:nvSpPr>
          <p:cNvPr id="73" name="Text Box 2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419600" y="2405002"/>
            <a:ext cx="71205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? b</a:t>
            </a:r>
          </a:p>
        </p:txBody>
      </p:sp>
      <p:sp>
        <p:nvSpPr>
          <p:cNvPr id="74" name="Text Box 34"/>
          <p:cNvSpPr txBox="1">
            <a:spLocks noChangeArrowheads="1"/>
          </p:cNvSpPr>
          <p:nvPr/>
        </p:nvSpPr>
        <p:spPr bwMode="auto">
          <a:xfrm>
            <a:off x="6781800" y="1143000"/>
            <a:ext cx="18277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possible orders</a:t>
            </a:r>
          </a:p>
        </p:txBody>
      </p:sp>
      <p:cxnSp>
        <p:nvCxnSpPr>
          <p:cNvPr id="75" name="AutoShape 35"/>
          <p:cNvCxnSpPr>
            <a:cxnSpLocks noChangeShapeType="1"/>
            <a:stCxn id="74" idx="1"/>
          </p:cNvCxnSpPr>
          <p:nvPr/>
        </p:nvCxnSpPr>
        <p:spPr bwMode="auto">
          <a:xfrm rot="10800000" flipV="1">
            <a:off x="5943600" y="1343055"/>
            <a:ext cx="838200" cy="638144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7" name="Text Box 34"/>
          <p:cNvSpPr txBox="1">
            <a:spLocks noChangeArrowheads="1"/>
          </p:cNvSpPr>
          <p:nvPr/>
        </p:nvSpPr>
        <p:spPr bwMode="auto">
          <a:xfrm>
            <a:off x="3429000" y="5105400"/>
            <a:ext cx="18277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actual order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8" name="AutoShape 35"/>
          <p:cNvCxnSpPr>
            <a:cxnSpLocks noChangeShapeType="1"/>
            <a:stCxn id="77" idx="1"/>
            <a:endCxn id="48" idx="3"/>
          </p:cNvCxnSpPr>
          <p:nvPr/>
        </p:nvCxnSpPr>
        <p:spPr bwMode="auto">
          <a:xfrm rot="10800000" flipV="1">
            <a:off x="3014670" y="5305454"/>
            <a:ext cx="414330" cy="2692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44701</TotalTime>
  <Words>2048</Words>
  <Application>Microsoft Office PowerPoint</Application>
  <PresentationFormat>On-screen Show (4:3)</PresentationFormat>
  <Paragraphs>499</Paragraphs>
  <Slides>23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Origin</vt:lpstr>
      <vt:lpstr>CSE332: Data Abstractions  Lecture 14: Beyond Comparison Sorting</vt:lpstr>
      <vt:lpstr>The Big Picture</vt:lpstr>
      <vt:lpstr>How fast can we sort?</vt:lpstr>
      <vt:lpstr>Different View on Sorting</vt:lpstr>
      <vt:lpstr>Describing every comparison sort</vt:lpstr>
      <vt:lpstr>Representing the Sort Problem</vt:lpstr>
      <vt:lpstr>Decision tree for n=3</vt:lpstr>
      <vt:lpstr>What the decision tree tells us</vt:lpstr>
      <vt:lpstr>Example: Sorting some data a,b,c</vt:lpstr>
      <vt:lpstr>Where are we</vt:lpstr>
      <vt:lpstr>Lower bound on height</vt:lpstr>
      <vt:lpstr>The Big Picture</vt:lpstr>
      <vt:lpstr>Non-Comparison Sorts</vt:lpstr>
      <vt:lpstr>BucketSort (a.k.a. BinSort)</vt:lpstr>
      <vt:lpstr>Analyzing bucket sort</vt:lpstr>
      <vt:lpstr>Bucket Sort with Data</vt:lpstr>
      <vt:lpstr>Radix sort</vt:lpstr>
      <vt:lpstr>Example</vt:lpstr>
      <vt:lpstr>Example</vt:lpstr>
      <vt:lpstr>Example</vt:lpstr>
      <vt:lpstr>Analysis</vt:lpstr>
      <vt:lpstr>Comparison</vt:lpstr>
      <vt:lpstr>Last word on sorting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x</cp:lastModifiedBy>
  <cp:revision>2172</cp:revision>
  <dcterms:created xsi:type="dcterms:W3CDTF">2009-03-13T20:43:19Z</dcterms:created>
  <dcterms:modified xsi:type="dcterms:W3CDTF">2010-07-21T17:37:54Z</dcterms:modified>
</cp:coreProperties>
</file>