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62" r:id="rId5"/>
    <p:sldId id="258" r:id="rId6"/>
    <p:sldId id="259" r:id="rId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9" autoAdjust="0"/>
    <p:restoredTop sz="99416" autoAdjust="0"/>
  </p:normalViewPr>
  <p:slideViewPr>
    <p:cSldViewPr>
      <p:cViewPr varScale="1">
        <p:scale>
          <a:sx n="75" d="100"/>
          <a:sy n="75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7/11/2010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7/11/2010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7/11/2010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notesSlide" Target="../notesSlides/notesSlide6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12: Introduction to Sorting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</a:p>
          <a:p>
            <a:r>
              <a:rPr lang="en-US" sz="2400" dirty="0" smtClean="0"/>
              <a:t>Summer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sorting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Stacks, queues, priority queues, and dictionaries all focused on providing one element at a time</a:t>
            </a:r>
          </a:p>
          <a:p>
            <a:endParaRPr lang="en-US" dirty="0" smtClean="0"/>
          </a:p>
          <a:p>
            <a:r>
              <a:rPr lang="en-US" dirty="0" smtClean="0"/>
              <a:t>But often we know we want “all the data items” in some order</a:t>
            </a:r>
          </a:p>
          <a:p>
            <a:pPr lvl="1"/>
            <a:r>
              <a:rPr lang="en-US" dirty="0" smtClean="0"/>
              <a:t>Anyone </a:t>
            </a:r>
            <a:r>
              <a:rPr lang="en-US" dirty="0" smtClean="0"/>
              <a:t>can sort, but a computer can sort faster</a:t>
            </a:r>
          </a:p>
          <a:p>
            <a:pPr lvl="1"/>
            <a:r>
              <a:rPr lang="en-US" dirty="0" smtClean="0"/>
              <a:t>Very common to need data sorted somehow</a:t>
            </a:r>
          </a:p>
          <a:p>
            <a:pPr lvl="2"/>
            <a:r>
              <a:rPr lang="en-US" dirty="0" smtClean="0"/>
              <a:t>Alphabetical list of people</a:t>
            </a:r>
          </a:p>
          <a:p>
            <a:pPr lvl="2"/>
            <a:r>
              <a:rPr lang="en-US" dirty="0" smtClean="0"/>
              <a:t>Population list of countries</a:t>
            </a:r>
          </a:p>
          <a:p>
            <a:pPr lvl="2"/>
            <a:r>
              <a:rPr lang="en-US" dirty="0" smtClean="0"/>
              <a:t>Search engine results by </a:t>
            </a:r>
            <a:r>
              <a:rPr lang="en-US" dirty="0" smtClean="0"/>
              <a:t>relevance</a:t>
            </a:r>
          </a:p>
          <a:p>
            <a:pPr lvl="2"/>
            <a:r>
              <a:rPr lang="en-US" dirty="0" smtClean="0"/>
              <a:t>…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Different algorithms have different asymptotic and constant-factor trade-offs</a:t>
            </a:r>
          </a:p>
          <a:p>
            <a:pPr lvl="1"/>
            <a:r>
              <a:rPr lang="en-US" dirty="0" smtClean="0"/>
              <a:t>No single ‘best’ sort for all scenarios</a:t>
            </a:r>
          </a:p>
          <a:p>
            <a:pPr lvl="1"/>
            <a:r>
              <a:rPr lang="en-US" dirty="0" smtClean="0"/>
              <a:t>Knowing one way to sort just isn’t enough</a:t>
            </a:r>
          </a:p>
          <a:p>
            <a:pPr lvl="1"/>
            <a:endParaRPr lang="en-US" dirty="0"/>
          </a:p>
        </p:txBody>
      </p:sp>
      <p:pic>
        <p:nvPicPr>
          <p:cNvPr id="1029" name="Picture 5" descr="C:\Users\x\AppData\Local\Microsoft\Windows\Temporary Internet Files\Content.IE5\7UTWGXKR\MC91021592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819400"/>
            <a:ext cx="1219200" cy="15765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reasons to 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General technique in computing: </a:t>
            </a:r>
          </a:p>
          <a:p>
            <a:pPr>
              <a:buNone/>
            </a:pPr>
            <a:r>
              <a:rPr lang="en-US" i="1" dirty="0" smtClean="0"/>
              <a:t>	Preprocess data to make subsequent operations faster</a:t>
            </a:r>
          </a:p>
          <a:p>
            <a:r>
              <a:rPr lang="en-US" dirty="0" smtClean="0"/>
              <a:t>Example: Sort the data so that you can</a:t>
            </a:r>
          </a:p>
          <a:p>
            <a:pPr lvl="1"/>
            <a:r>
              <a:rPr lang="en-US" dirty="0" smtClean="0"/>
              <a:t>Find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largest in constant time for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</a:p>
          <a:p>
            <a:pPr lvl="1"/>
            <a:r>
              <a:rPr lang="en-US" dirty="0" smtClean="0"/>
              <a:t>Perform binary search to find an element in logarithmic time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Whether the performance of the preprocessing matters depends on</a:t>
            </a:r>
          </a:p>
          <a:p>
            <a:pPr lvl="1"/>
            <a:r>
              <a:rPr lang="en-US" dirty="0" smtClean="0"/>
              <a:t>Ways in which you’ll access it later</a:t>
            </a:r>
          </a:p>
          <a:p>
            <a:pPr lvl="1"/>
            <a:r>
              <a:rPr lang="en-US" dirty="0" smtClean="0"/>
              <a:t>How often the data will change</a:t>
            </a:r>
          </a:p>
          <a:p>
            <a:pPr lvl="1"/>
            <a:r>
              <a:rPr lang="en-US" dirty="0" smtClean="0"/>
              <a:t>How much data there 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problem, stated carefully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For now we will assume we have </a:t>
            </a:r>
            <a:r>
              <a:rPr lang="en-US" i="1" dirty="0" smtClean="0"/>
              <a:t>n</a:t>
            </a:r>
            <a:r>
              <a:rPr lang="en-US" dirty="0" smtClean="0"/>
              <a:t> comparable elements in an array and we want to rearrange them to be in increasing order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of data records</a:t>
            </a:r>
          </a:p>
          <a:p>
            <a:pPr lvl="1"/>
            <a:r>
              <a:rPr lang="en-US" dirty="0" smtClean="0"/>
              <a:t>A key value in each data record</a:t>
            </a:r>
          </a:p>
          <a:p>
            <a:pPr lvl="1"/>
            <a:r>
              <a:rPr lang="en-US" dirty="0" smtClean="0"/>
              <a:t>A comparison function (consistent and total): </a:t>
            </a:r>
          </a:p>
          <a:p>
            <a:pPr lvl="2"/>
            <a:r>
              <a:rPr lang="en-US" dirty="0" smtClean="0"/>
              <a:t>Given keys a &amp; b, what is their relative ordering?  &lt;, =, &gt;?</a:t>
            </a:r>
          </a:p>
          <a:p>
            <a:pPr lvl="2"/>
            <a:r>
              <a:rPr lang="en-US" dirty="0" smtClean="0"/>
              <a:t>Ex: keys that implement Comparable or </a:t>
            </a:r>
            <a:r>
              <a:rPr lang="en-US" dirty="0" smtClean="0"/>
              <a:t>have a </a:t>
            </a:r>
            <a:r>
              <a:rPr lang="en-US" dirty="0" smtClean="0"/>
              <a:t>Comparator that can handle them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Effect:</a:t>
            </a:r>
          </a:p>
          <a:p>
            <a:pPr lvl="1"/>
            <a:r>
              <a:rPr lang="en-US" dirty="0" smtClean="0"/>
              <a:t>Reorganize the elements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such that for any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</a:t>
            </a:r>
          </a:p>
          <a:p>
            <a:pPr lvl="2">
              <a:buNone/>
            </a:pPr>
            <a:r>
              <a:rPr lang="en-US" dirty="0" smtClean="0"/>
              <a:t>	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</a:t>
            </a:r>
            <a:r>
              <a:rPr lang="en-US" dirty="0" smtClean="0"/>
              <a:t>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A[j]</a:t>
            </a:r>
          </a:p>
          <a:p>
            <a:pPr lvl="1"/>
            <a:r>
              <a:rPr lang="en-US" dirty="0" smtClean="0"/>
              <a:t>Usually unspoken assumption: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must have all the same data it started </a:t>
            </a:r>
            <a:r>
              <a:rPr lang="en-US" dirty="0" smtClean="0"/>
              <a:t>with</a:t>
            </a:r>
          </a:p>
          <a:p>
            <a:pPr lvl="1"/>
            <a:r>
              <a:rPr lang="en-US" dirty="0" smtClean="0"/>
              <a:t>Could also sort in reverse order, of course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An algorithm doing this is a comparison sort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Variations on the basic problem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143000"/>
            <a:ext cx="7772400" cy="525780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elements are in a linked list (could convert to array and  back in linear time, but some algorithms needn’t do so)</a:t>
            </a:r>
          </a:p>
          <a:p>
            <a:pPr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in the case of ties we should preserve the original ordering</a:t>
            </a:r>
            <a:endParaRPr lang="en-US" dirty="0" smtClean="0"/>
          </a:p>
          <a:p>
            <a:pPr marL="914400" lvl="1" indent="-457200"/>
            <a:r>
              <a:rPr lang="en-US" dirty="0" smtClean="0"/>
              <a:t>Sorts that do this naturally are called </a:t>
            </a:r>
            <a:r>
              <a:rPr lang="en-US" dirty="0" smtClean="0">
                <a:solidFill>
                  <a:schemeClr val="accent2"/>
                </a:solidFill>
              </a:rPr>
              <a:t>stable sorts</a:t>
            </a:r>
          </a:p>
          <a:p>
            <a:pPr marL="914400" lvl="1" indent="-457200"/>
            <a:r>
              <a:rPr lang="en-US" dirty="0" smtClean="0">
                <a:solidFill>
                  <a:schemeClr val="tx1"/>
                </a:solidFill>
              </a:rPr>
              <a:t>One way to sort twice, Ex: Sort movies by year, then for ties, alphabetically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must not use more than </a:t>
            </a:r>
            <a:r>
              <a:rPr lang="en-US" i="1" dirty="0" smtClean="0"/>
              <a:t>O</a:t>
            </a:r>
            <a:r>
              <a:rPr lang="en-US" dirty="0" smtClean="0"/>
              <a:t>(1) “auxiliary space”</a:t>
            </a:r>
          </a:p>
          <a:p>
            <a:pPr marL="914400" lvl="1" indent="-457200"/>
            <a:r>
              <a:rPr lang="en-US" dirty="0" smtClean="0">
                <a:solidFill>
                  <a:schemeClr val="tx1"/>
                </a:solidFill>
              </a:rPr>
              <a:t>Sorts meeting this requirement are called ‘in-place’ </a:t>
            </a:r>
            <a:r>
              <a:rPr lang="en-US" dirty="0" smtClean="0">
                <a:solidFill>
                  <a:schemeClr val="tx1"/>
                </a:solidFill>
              </a:rPr>
              <a:t>sorts</a:t>
            </a:r>
          </a:p>
          <a:p>
            <a:pPr marL="914400" lvl="1" indent="-457200"/>
            <a:r>
              <a:rPr lang="en-US" dirty="0" smtClean="0">
                <a:solidFill>
                  <a:schemeClr val="tx1"/>
                </a:solidFill>
              </a:rPr>
              <a:t>Not allowed to allocate extra array (at least not with size O(n)), but can allocate O(1) # of variables</a:t>
            </a: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/>
            <a:r>
              <a:rPr lang="en-US" dirty="0" smtClean="0">
                <a:solidFill>
                  <a:schemeClr val="tx1"/>
                </a:solidFill>
              </a:rPr>
              <a:t>All work done by swapping around in the array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can do more with elements than just compare two at a time</a:t>
            </a:r>
          </a:p>
          <a:p>
            <a:pPr marL="914400" lvl="1" indent="-457200"/>
            <a:r>
              <a:rPr lang="en-US" dirty="0" smtClean="0"/>
              <a:t>Comparison sorts assume we work using a binary ‘compare’ operator</a:t>
            </a:r>
          </a:p>
          <a:p>
            <a:pPr marL="914400" lvl="1" indent="-457200"/>
            <a:r>
              <a:rPr lang="en-US" dirty="0" smtClean="0"/>
              <a:t>In </a:t>
            </a:r>
            <a:r>
              <a:rPr lang="en-US" dirty="0" smtClean="0"/>
              <a:t>s</a:t>
            </a:r>
            <a:r>
              <a:rPr lang="en-US" dirty="0" smtClean="0"/>
              <a:t>pecial cases we can </a:t>
            </a:r>
            <a:r>
              <a:rPr lang="en-US" dirty="0" smtClean="0"/>
              <a:t>sometimes </a:t>
            </a:r>
            <a:r>
              <a:rPr lang="en-US" dirty="0" smtClean="0"/>
              <a:t>get </a:t>
            </a:r>
            <a:r>
              <a:rPr lang="en-US" dirty="0" smtClean="0"/>
              <a:t>faster algorithms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have too much data to fit in memory</a:t>
            </a:r>
          </a:p>
          <a:p>
            <a:pPr marL="914400" lvl="1" indent="-457200"/>
            <a:r>
              <a:rPr lang="en-US" dirty="0" smtClean="0"/>
              <a:t>Use an “</a:t>
            </a:r>
            <a:r>
              <a:rPr lang="en-US" dirty="0" smtClean="0">
                <a:solidFill>
                  <a:schemeClr val="accent2"/>
                </a:solidFill>
              </a:rPr>
              <a:t>external sorting</a:t>
            </a:r>
            <a:r>
              <a:rPr lang="en-US" dirty="0" smtClean="0"/>
              <a:t>” 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Shell </a:t>
            </a:r>
            <a:r>
              <a:rPr lang="en-US" sz="2000" dirty="0"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/>
      <p:bldP spid="14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45729</TotalTime>
  <Words>450</Words>
  <Application>Microsoft Office PowerPoint</Application>
  <PresentationFormat>On-screen Show (4:3)</PresentationFormat>
  <Paragraphs>103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CSE332: Data Abstractions Lecture 12: Introduction to Sorting</vt:lpstr>
      <vt:lpstr>Introduction to sorting</vt:lpstr>
      <vt:lpstr>More reasons to sort</vt:lpstr>
      <vt:lpstr>The main problem, stated carefully</vt:lpstr>
      <vt:lpstr>Variations on the basic problem</vt:lpstr>
      <vt:lpstr>The Big Picture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x</cp:lastModifiedBy>
  <cp:revision>1985</cp:revision>
  <dcterms:created xsi:type="dcterms:W3CDTF">2009-03-13T20:43:19Z</dcterms:created>
  <dcterms:modified xsi:type="dcterms:W3CDTF">2010-07-14T17:23:34Z</dcterms:modified>
</cp:coreProperties>
</file>