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notesSlides/notesSlide30.xml" ContentType="application/vnd.openxmlformats-officedocument.presentationml.notesSlide+xml"/>
  <Override PartName="/ppt/tags/tag167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notesSlides/notesSlide57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tags/tag68.xml" ContentType="application/vnd.openxmlformats-officedocument.presentationml.tags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notesSlides/notesSlide60.xml" ContentType="application/vnd.openxmlformats-officedocument.presentationml.notesSlide+xml"/>
  <Override PartName="/ppt/tags/tag19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slides/slide38.xml" ContentType="application/vnd.openxmlformats-officedocument.presentationml.slide+xml"/>
  <Override PartName="/ppt/tags/tag131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notesSlides/notesSlide59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tags/tag59.xml" ContentType="application/vnd.openxmlformats-officedocument.presentationml.tags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26.xml" ContentType="application/vnd.openxmlformats-officedocument.presentationml.notesSlide+xml"/>
  <Override PartName="/ppt/tags/tag188.xml" ContentType="application/vnd.openxmlformats-officedocument.presentationml.tags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9.xml" ContentType="application/vnd.openxmlformats-officedocument.presentationml.tags+xml"/>
  <Override PartName="/ppt/notesSlides/notesSlide33.xml" ContentType="application/vnd.openxmlformats-officedocument.presentationml.notesSlide+xml"/>
  <Override PartName="/ppt/tags/tag177.xml" ContentType="application/vnd.openxmlformats-officedocument.presentationml.tags+xml"/>
  <Override PartName="/ppt/notesSlides/notesSlide51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notesSlides/notesSlide40.xml" ContentType="application/vnd.openxmlformats-officedocument.presentationml.notesSlide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141.xml" ContentType="application/vnd.openxmlformats-officedocument.presentationml.tag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28.xml" ContentType="application/vnd.openxmlformats-officedocument.presentationml.notes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Default Extension="vml" ContentType="application/vnd.openxmlformats-officedocument.vmlDrawing"/>
  <Default Extension="gif" ContentType="image/gif"/>
  <Override PartName="/ppt/tags/tag53.xml" ContentType="application/vnd.openxmlformats-officedocument.presentationml.tags+xml"/>
  <Override PartName="/ppt/notesSlides/notesSlide20.xml" ContentType="application/vnd.openxmlformats-officedocument.presentationml.notesSlide+xml"/>
  <Override PartName="/ppt/tags/tag157.xml" ContentType="application/vnd.openxmlformats-officedocument.presentationml.tags+xml"/>
  <Override PartName="/ppt/notesSlides/notesSlide31.xml" ContentType="application/vnd.openxmlformats-officedocument.presentationml.notesSlide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34.xml" ContentType="application/vnd.openxmlformats-officedocument.presentationml.slide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notesSlides/notesSlide61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notesSlides/notesSlide50.xml" ContentType="application/vnd.openxmlformats-officedocument.presentationml.notesSlide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s/slide53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notesSlides/notesSlide55.xml" ContentType="application/vnd.openxmlformats-officedocument.presentationml.notes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0"/>
  </p:notesMasterIdLst>
  <p:handoutMasterIdLst>
    <p:handoutMasterId r:id="rId71"/>
  </p:handoutMasterIdLst>
  <p:sldIdLst>
    <p:sldId id="256" r:id="rId2"/>
    <p:sldId id="374" r:id="rId3"/>
    <p:sldId id="375" r:id="rId4"/>
    <p:sldId id="376" r:id="rId5"/>
    <p:sldId id="377" r:id="rId6"/>
    <p:sldId id="378" r:id="rId7"/>
    <p:sldId id="379" r:id="rId8"/>
    <p:sldId id="387" r:id="rId9"/>
    <p:sldId id="382" r:id="rId10"/>
    <p:sldId id="383" r:id="rId11"/>
    <p:sldId id="384" r:id="rId12"/>
    <p:sldId id="391" r:id="rId13"/>
    <p:sldId id="385" r:id="rId14"/>
    <p:sldId id="386" r:id="rId15"/>
    <p:sldId id="392" r:id="rId16"/>
    <p:sldId id="317" r:id="rId17"/>
    <p:sldId id="318" r:id="rId18"/>
    <p:sldId id="324" r:id="rId19"/>
    <p:sldId id="323" r:id="rId20"/>
    <p:sldId id="319" r:id="rId21"/>
    <p:sldId id="327" r:id="rId22"/>
    <p:sldId id="328" r:id="rId23"/>
    <p:sldId id="329" r:id="rId24"/>
    <p:sldId id="330" r:id="rId25"/>
    <p:sldId id="331" r:id="rId26"/>
    <p:sldId id="332" r:id="rId27"/>
    <p:sldId id="388" r:id="rId28"/>
    <p:sldId id="334" r:id="rId29"/>
    <p:sldId id="335" r:id="rId30"/>
    <p:sldId id="336" r:id="rId31"/>
    <p:sldId id="337" r:id="rId32"/>
    <p:sldId id="338" r:id="rId33"/>
    <p:sldId id="339" r:id="rId34"/>
    <p:sldId id="389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  <p:sldId id="359" r:id="rId54"/>
    <p:sldId id="360" r:id="rId55"/>
    <p:sldId id="361" r:id="rId56"/>
    <p:sldId id="362" r:id="rId57"/>
    <p:sldId id="390" r:id="rId58"/>
    <p:sldId id="363" r:id="rId59"/>
    <p:sldId id="364" r:id="rId60"/>
    <p:sldId id="365" r:id="rId61"/>
    <p:sldId id="366" r:id="rId62"/>
    <p:sldId id="367" r:id="rId63"/>
    <p:sldId id="368" r:id="rId64"/>
    <p:sldId id="369" r:id="rId65"/>
    <p:sldId id="370" r:id="rId66"/>
    <p:sldId id="371" r:id="rId67"/>
    <p:sldId id="373" r:id="rId68"/>
    <p:sldId id="372" r:id="rId6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9" autoAdjust="0"/>
    <p:restoredTop sz="99416" autoAdjust="0"/>
  </p:normalViewPr>
  <p:slideViewPr>
    <p:cSldViewPr>
      <p:cViewPr varScale="1">
        <p:scale>
          <a:sx n="75" d="100"/>
          <a:sy n="75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7/5/2010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notesSlide" Target="../notesSlides/notesSlide18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notesSlide" Target="../notesSlides/notesSlide19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notesSlide" Target="../notesSlides/notesSlide21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26" Type="http://schemas.openxmlformats.org/officeDocument/2006/relationships/tags" Target="../tags/tag123.xml"/><Relationship Id="rId39" Type="http://schemas.openxmlformats.org/officeDocument/2006/relationships/notesSlide" Target="../notesSlides/notesSlide23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34" Type="http://schemas.openxmlformats.org/officeDocument/2006/relationships/tags" Target="../tags/tag131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5" Type="http://schemas.openxmlformats.org/officeDocument/2006/relationships/tags" Target="../tags/tag122.xml"/><Relationship Id="rId33" Type="http://schemas.openxmlformats.org/officeDocument/2006/relationships/tags" Target="../tags/tag130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29" Type="http://schemas.openxmlformats.org/officeDocument/2006/relationships/tags" Target="../tags/tag126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tags" Target="../tags/tag121.xml"/><Relationship Id="rId32" Type="http://schemas.openxmlformats.org/officeDocument/2006/relationships/tags" Target="../tags/tag129.xml"/><Relationship Id="rId37" Type="http://schemas.openxmlformats.org/officeDocument/2006/relationships/tags" Target="../tags/tag134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28" Type="http://schemas.openxmlformats.org/officeDocument/2006/relationships/tags" Target="../tags/tag125.xml"/><Relationship Id="rId36" Type="http://schemas.openxmlformats.org/officeDocument/2006/relationships/tags" Target="../tags/tag133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31" Type="http://schemas.openxmlformats.org/officeDocument/2006/relationships/tags" Target="../tags/tag128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Relationship Id="rId27" Type="http://schemas.openxmlformats.org/officeDocument/2006/relationships/tags" Target="../tags/tag124.xml"/><Relationship Id="rId30" Type="http://schemas.openxmlformats.org/officeDocument/2006/relationships/tags" Target="../tags/tag127.xml"/><Relationship Id="rId35" Type="http://schemas.openxmlformats.org/officeDocument/2006/relationships/tags" Target="../tags/tag1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26" Type="http://schemas.openxmlformats.org/officeDocument/2006/relationships/tags" Target="../tags/tag161.xml"/><Relationship Id="rId3" Type="http://schemas.openxmlformats.org/officeDocument/2006/relationships/tags" Target="../tags/tag138.xml"/><Relationship Id="rId21" Type="http://schemas.openxmlformats.org/officeDocument/2006/relationships/tags" Target="../tags/tag156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5" Type="http://schemas.openxmlformats.org/officeDocument/2006/relationships/tags" Target="../tags/tag160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0" Type="http://schemas.openxmlformats.org/officeDocument/2006/relationships/tags" Target="../tags/tag155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24" Type="http://schemas.openxmlformats.org/officeDocument/2006/relationships/tags" Target="../tags/tag159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23" Type="http://schemas.openxmlformats.org/officeDocument/2006/relationships/tags" Target="../tags/tag158.xml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Relationship Id="rId27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4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4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4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4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4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4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11: 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arguments for a prime table size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60 and…</a:t>
            </a:r>
          </a:p>
          <a:p>
            <a:pPr lvl="1"/>
            <a:r>
              <a:rPr lang="en-US" dirty="0" smtClean="0"/>
              <a:t>Lots of data items are multiples of 5, wasting 80% of table</a:t>
            </a:r>
          </a:p>
          <a:p>
            <a:pPr lvl="1"/>
            <a:r>
              <a:rPr lang="en-US" dirty="0" smtClean="0"/>
              <a:t>Lots of data items are multiples of 10, wasting 90% of table</a:t>
            </a:r>
          </a:p>
          <a:p>
            <a:pPr lvl="1"/>
            <a:r>
              <a:rPr lang="en-US" dirty="0" smtClean="0"/>
              <a:t>Lots of data items are multiples of 2, wasting 50% of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61…</a:t>
            </a:r>
          </a:p>
          <a:p>
            <a:pPr lvl="1"/>
            <a:r>
              <a:rPr lang="en-US" dirty="0" smtClean="0"/>
              <a:t>Collisions can still happen, but 5, 10, 15, 20, … will fill table</a:t>
            </a:r>
          </a:p>
          <a:p>
            <a:pPr lvl="1"/>
            <a:r>
              <a:rPr lang="en-US" dirty="0" smtClean="0"/>
              <a:t>Collisions can still happen but 10, 20, 30, 40, … will fill table</a:t>
            </a:r>
          </a:p>
          <a:p>
            <a:pPr lvl="1"/>
            <a:r>
              <a:rPr lang="en-US" dirty="0" smtClean="0"/>
              <a:t>Collisions can still happen but 2, 4, 6, 8, … will fill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general,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are “co-prime” (means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)==1</a:t>
            </a:r>
            <a:r>
              <a:rPr lang="en-US" dirty="0" smtClean="0"/>
              <a:t>), then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 * x) % y == (b * x) % y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% y == b % y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So, given table size y and keys as multiples of x, we’ll get a decent distribution if x &amp; y are co-prime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Good to have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that has not common factors with any “likely pattern”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don’t have </a:t>
            </a:r>
            <a:r>
              <a:rPr lang="en-US" dirty="0" err="1" smtClean="0"/>
              <a:t>ints</a:t>
            </a:r>
            <a:r>
              <a:rPr lang="en-US" dirty="0" smtClean="0"/>
              <a:t> as keys?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77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keys aren’t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the client must convert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and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[0,51]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[0,255]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-1]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What causes collisions for each?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90800" y="4114800"/>
          <a:ext cx="1331913" cy="915987"/>
        </p:xfrm>
        <a:graphic>
          <a:graphicData uri="http://schemas.openxmlformats.org/presentationml/2006/ole">
            <p:oleObj spid="_x0000_s104450" name="Equation" r:id="rId4" imgW="482400" imgH="45720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14600" y="5105400"/>
          <a:ext cx="1981200" cy="1066800"/>
        </p:xfrm>
        <a:graphic>
          <a:graphicData uri="http://schemas.openxmlformats.org/presentationml/2006/ole">
            <p:oleObj spid="_x0000_s104451" name="Equation" r:id="rId5" imgW="74916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77000" y="36576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Anything w/ same first letter</a:t>
            </a:r>
          </a:p>
          <a:p>
            <a:endParaRPr lang="en-US" sz="1800" dirty="0" smtClean="0"/>
          </a:p>
          <a:p>
            <a:r>
              <a:rPr lang="en-US" sz="1800" dirty="0" smtClean="0"/>
              <a:t>Any rearrangement of letters</a:t>
            </a:r>
          </a:p>
          <a:p>
            <a:endParaRPr lang="en-US" sz="1800" dirty="0" smtClean="0"/>
          </a:p>
          <a:p>
            <a:r>
              <a:rPr lang="en-US" sz="1800" dirty="0" smtClean="0"/>
              <a:t>Hmm… not so clear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Java-</a:t>
            </a:r>
            <a:r>
              <a:rPr lang="en-US" dirty="0" err="1" smtClean="0"/>
              <a:t>esque</a:t>
            </a:r>
            <a:r>
              <a:rPr lang="en-US" dirty="0" smtClean="0"/>
              <a:t> String Hash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characters in Unicode format; 2</a:t>
            </a:r>
            <a:r>
              <a:rPr lang="en-US" baseline="30000" dirty="0" smtClean="0"/>
              <a:t>16</a:t>
            </a:r>
            <a:r>
              <a:rPr lang="en-US" dirty="0" smtClean="0"/>
              <a:t> bits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compute efficiently via a trick called Horner’s Rule:</a:t>
            </a:r>
          </a:p>
          <a:p>
            <a:pPr lvl="1"/>
            <a:r>
              <a:rPr lang="en-US" dirty="0" smtClean="0"/>
              <a:t>Idea: Avoid expensive computation of 31</a:t>
            </a:r>
            <a:r>
              <a:rPr lang="en-US" baseline="30000" dirty="0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Say n=4</a:t>
            </a:r>
          </a:p>
          <a:p>
            <a:pPr lvl="1"/>
            <a:r>
              <a:rPr lang="en-US" dirty="0" smtClean="0"/>
              <a:t>h=((s[0]*31+s[1])*31+s[2])*31+s[3]</a:t>
            </a:r>
            <a:endParaRPr lang="en-US" dirty="0"/>
          </a:p>
        </p:txBody>
      </p:sp>
      <p:pic>
        <p:nvPicPr>
          <p:cNvPr id="227330" name="Picture 2" descr="\( \texttt{h} \;=\; \texttt{s[0]}*31^{n-1} + \texttt{s[1]}*31^{n-2}&#10;+ \cdots + \texttt{s[n-1]} \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1828800"/>
            <a:ext cx="5624927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Specializing hash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might you hash differently if all your strings were web addresses (URLs)?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hash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bitwise-</a:t>
            </a:r>
            <a:r>
              <a:rPr lang="en-US" dirty="0" err="1" smtClean="0"/>
              <a:t>xor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Problem with Bitwise AND?</a:t>
            </a:r>
          </a:p>
          <a:p>
            <a:pPr marL="1131570" lvl="2" indent="-457200"/>
            <a:r>
              <a:rPr lang="en-US" dirty="0" smtClean="0"/>
              <a:t>Produces too many 0 bits</a:t>
            </a:r>
          </a:p>
          <a:p>
            <a:pPr marL="857250" lvl="1" indent="-457200"/>
            <a:r>
              <a:rPr lang="en-US" dirty="0" smtClean="0"/>
              <a:t>Problem with Bitwise OR?</a:t>
            </a:r>
          </a:p>
          <a:p>
            <a:pPr marL="1131570" lvl="2" indent="-457200"/>
            <a:r>
              <a:rPr lang="en-US" dirty="0" smtClean="0"/>
              <a:t>Produces too many 1 bits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/>
              <a:t>perfect hash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we do the following in a </a:t>
            </a:r>
            <a:r>
              <a:rPr lang="en-US" dirty="0" err="1" smtClean="0"/>
              <a:t>hashtable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findMin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findMax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predecessor(key)</a:t>
            </a:r>
          </a:p>
          <a:p>
            <a:r>
              <a:rPr lang="en-US" dirty="0" err="1" smtClean="0"/>
              <a:t>Hashtables</a:t>
            </a:r>
            <a:r>
              <a:rPr lang="en-US" dirty="0" smtClean="0"/>
              <a:t> really not set up for these; need to search everything, O(n) time</a:t>
            </a:r>
          </a:p>
          <a:p>
            <a:r>
              <a:rPr lang="en-US" dirty="0" smtClean="0"/>
              <a:t>Could try a hack:</a:t>
            </a:r>
          </a:p>
          <a:p>
            <a:pPr lvl="1"/>
            <a:r>
              <a:rPr lang="en-US" dirty="0" smtClean="0"/>
              <a:t>Separately store max &amp; min values; update on insert &amp; delete</a:t>
            </a:r>
          </a:p>
          <a:p>
            <a:pPr lvl="1"/>
            <a:r>
              <a:rPr lang="en-US" dirty="0" smtClean="0"/>
              <a:t>What about ‘2</a:t>
            </a:r>
            <a:r>
              <a:rPr lang="en-US" baseline="30000" dirty="0" smtClean="0"/>
              <a:t>nd</a:t>
            </a:r>
            <a:r>
              <a:rPr lang="en-US" dirty="0" smtClean="0"/>
              <a:t> to max value’, predecessor, in-order traversal, etc; those are fast in an AVL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A Different ADT?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few collisions)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2"/>
            <a:r>
              <a:rPr lang="en-US" dirty="0" smtClean="0"/>
              <a:t>Not so important to argue over the definitions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Collision: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we can resolve collisions in a couple of different ways: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Separate chaining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Open addressing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1295400"/>
            <a:ext cx="44196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Chaining: All keys that map to the same table location are kept in a list    (a.k.a. a “chain” or “bucket”)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easy as it sounds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10, 22, 107, 12, 42 with mod hashing and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TableSize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724400" y="1295400"/>
            <a:ext cx="44196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Chaining: All keys that map to the same table location are kept in a list    (a.k.a. a “chain” or “bucket”)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easy as it sounds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10, 22, 107, 12, 42 with mod hashing and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TableSize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Table:  Another dictionary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4676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Aim for constant-time (i.e., </a:t>
            </a:r>
            <a:r>
              <a:rPr lang="en-US" sz="2000" i="1" dirty="0" smtClean="0"/>
              <a:t>O</a:t>
            </a:r>
            <a:r>
              <a:rPr lang="en-US" sz="2000" dirty="0" smtClean="0"/>
              <a:t>(1))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,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dirty="0" smtClean="0"/>
          </a:p>
          <a:p>
            <a:pPr lvl="1"/>
            <a:r>
              <a:rPr lang="en-US" sz="2000" dirty="0" smtClean="0"/>
              <a:t>“On average” under some reasonable </a:t>
            </a:r>
            <a:r>
              <a:rPr lang="en-US" sz="2000" dirty="0" smtClean="0">
                <a:solidFill>
                  <a:schemeClr val="accent2"/>
                </a:solidFill>
              </a:rPr>
              <a:t>assumptions</a:t>
            </a:r>
            <a:endParaRPr lang="en-US" sz="2000" dirty="0" smtClean="0"/>
          </a:p>
          <a:p>
            <a:r>
              <a:rPr lang="en-US" sz="2000" dirty="0" smtClean="0"/>
              <a:t>A hash table is an array of some fixed size</a:t>
            </a:r>
          </a:p>
          <a:p>
            <a:r>
              <a:rPr lang="en-US" sz="2000" dirty="0" smtClean="0"/>
              <a:t>Define a mapping from each key to a location in table</a:t>
            </a:r>
          </a:p>
          <a:p>
            <a:r>
              <a:rPr lang="en-US" sz="2000" dirty="0" smtClean="0"/>
              <a:t>Basic idea: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3854" y="3738136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600454" y="4677936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7061200" y="3200400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23000" y="5973465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3657600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index = </a:t>
            </a:r>
            <a:r>
              <a:rPr lang="en-US" b="1" dirty="0" smtClean="0">
                <a:solidFill>
                  <a:srgbClr val="FF0000"/>
                </a:solidFill>
              </a:rPr>
              <a:t>h(key)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51700" y="269240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4206" y="5566936"/>
            <a:ext cx="3698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4724400" y="1295400"/>
            <a:ext cx="441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Chaining: All keys that map to the same table location are kept in a list    (a.k.a. a “chain” or “bucket”)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As easy as it sounds</a:t>
            </a:r>
          </a:p>
          <a:p>
            <a:pPr lvl="1"/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Example: insert 10, 22, 107, 12, 42 with mod hashing and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200" dirty="0" smtClean="0"/>
              <a:t> = 10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724400" y="1295400"/>
            <a:ext cx="44196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Chaining: All keys that map to the same table location are kept in a list    (a.k.a. a “chain” or “bucket”)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easy as it sounds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10, 22, 107, 12, 42 with mod hashing and </a:t>
            </a: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TableSize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724400" y="1295400"/>
            <a:ext cx="44196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Chaining: All keys that map to the same table location are kept in a list    (a.k.a. a “chain” or “bucket”)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easy as it sounds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10, 22, 107, 12, 42 with mod hashing and </a:t>
            </a:r>
            <a:r>
              <a:rPr kumimoji="0" lang="en-US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TableSize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1"/>
          </p:nvPr>
        </p:nvSpPr>
        <p:spPr>
          <a:xfrm>
            <a:off x="4724400" y="1295400"/>
            <a:ext cx="441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Chaining: All keys that map to the same table location are kept in a list    (a.k.a. a “chain” or “bucket”)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As easy as it sounds</a:t>
            </a:r>
          </a:p>
          <a:p>
            <a:pPr lvl="1"/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Example: insert 10, 22, 107, 12, 42 with mod hashing and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200" dirty="0" smtClean="0"/>
              <a:t> = 10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Why put them at the front?</a:t>
            </a:r>
          </a:p>
          <a:p>
            <a:pPr>
              <a:buNone/>
            </a:pPr>
            <a:r>
              <a:rPr lang="en-US" sz="2200" dirty="0" smtClean="0"/>
              <a:t>Handling duplicates?</a:t>
            </a:r>
            <a:endParaRPr lang="en-US" sz="2200" dirty="0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chaining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2"/>
            <a:r>
              <a:rPr lang="en-US" dirty="0" smtClean="0"/>
              <a:t>Keep # of items in each bucket small</a:t>
            </a:r>
          </a:p>
          <a:p>
            <a:pPr lvl="2"/>
            <a:r>
              <a:rPr lang="en-US" dirty="0" smtClean="0"/>
              <a:t>Overhead of AVL tree, etc. not worth it for small 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or a hybrid of the two</a:t>
            </a:r>
          </a:p>
          <a:p>
            <a:pPr lvl="1"/>
            <a:r>
              <a:rPr lang="en-US" dirty="0" smtClean="0"/>
              <a:t>Move-to-front (part of Project 2)</a:t>
            </a:r>
          </a:p>
          <a:p>
            <a:pPr lvl="1"/>
            <a:r>
              <a:rPr lang="en-US" dirty="0" smtClean="0"/>
              <a:t>Leave room for 1 element (or 2?)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 vs. space (constant factors only here)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rigorous chaining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743200" y="2171700"/>
          <a:ext cx="1882775" cy="800100"/>
        </p:xfrm>
        <a:graphic>
          <a:graphicData uri="http://schemas.openxmlformats.org/presentationml/2006/ole">
            <p:oleObj spid="_x0000_s2050" name="Equation" r:id="rId5" imgW="927000" imgH="39348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10124" y="2171700"/>
            <a:ext cx="3876675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      N=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separate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is…?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  <a:sym typeface="Symbol" pitchFamily="18" charset="2"/>
              </a:rPr>
              <a:t>		</a:t>
            </a:r>
            <a:r>
              <a:rPr lang="en-US" sz="2000" i="1" dirty="0" smtClean="0">
                <a:sym typeface="Symbol" pitchFamily="18" charset="2"/>
              </a:rPr>
              <a:t> 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_____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sym typeface="Symbol" pitchFamily="18" charset="2"/>
              </a:rPr>
              <a:t>If </a:t>
            </a:r>
            <a:r>
              <a:rPr lang="en-US" sz="2000" i="1" dirty="0" smtClean="0">
                <a:sym typeface="Symbol" pitchFamily="18" charset="2"/>
              </a:rPr>
              <a:t></a:t>
            </a:r>
            <a:r>
              <a:rPr lang="en-US" sz="2000" b="0" dirty="0" smtClean="0">
                <a:sym typeface="Symbol" pitchFamily="18" charset="2"/>
              </a:rPr>
              <a:t> is low, find &amp; insert likely to be O(1)</a:t>
            </a:r>
            <a:endParaRPr lang="en-US" sz="2000" b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We like to keep </a:t>
            </a:r>
            <a:r>
              <a:rPr lang="en-US" sz="2000" i="1" dirty="0" smtClean="0">
                <a:sym typeface="Symbol" pitchFamily="18" charset="2"/>
              </a:rPr>
              <a:t>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0" dirty="0" smtClean="0">
                <a:sym typeface="Symbol" pitchFamily="18" charset="2"/>
              </a:rPr>
              <a:t>around 1 for separate chaining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4876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ym typeface="Symbol" pitchFamily="18" charset="2"/>
              </a:rPr>
              <a:t>      </a:t>
            </a:r>
          </a:p>
          <a:p>
            <a:r>
              <a:rPr lang="en-US" i="1" dirty="0" smtClean="0">
                <a:sym typeface="Symbol" pitchFamily="18" charset="2"/>
              </a:rPr>
              <a:t> /2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 Deletion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too bad</a:t>
            </a:r>
          </a:p>
          <a:p>
            <a:pPr lvl="1"/>
            <a:r>
              <a:rPr lang="en-US" dirty="0" smtClean="0"/>
              <a:t>Find in table</a:t>
            </a:r>
          </a:p>
          <a:p>
            <a:pPr lvl="1"/>
            <a:r>
              <a:rPr lang="en-US" dirty="0" smtClean="0"/>
              <a:t>Delete from bucket</a:t>
            </a:r>
          </a:p>
          <a:p>
            <a:r>
              <a:rPr lang="en-US" dirty="0" smtClean="0"/>
              <a:t>Say, delete 12</a:t>
            </a:r>
          </a:p>
          <a:p>
            <a:r>
              <a:rPr lang="en-US" dirty="0" smtClean="0"/>
              <a:t>Similar run-time as insert</a:t>
            </a:r>
          </a:p>
        </p:txBody>
      </p:sp>
      <p:graphicFrame>
        <p:nvGraphicFramePr>
          <p:cNvPr id="5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648200" y="16002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0" y="167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167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48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5562600" y="1828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167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770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5638800" y="2590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770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48400" y="4419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419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4419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5715000" y="4572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53200" y="4419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1628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152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6629400" y="2590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676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1534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4582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3058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7620000" y="2590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4582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Alternative to Separate Chaining: Open Addressing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770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Store directly in the array cell (no linked list)</a:t>
            </a:r>
          </a:p>
          <a:p>
            <a:r>
              <a:rPr lang="en-US" sz="2400" dirty="0" smtClean="0"/>
              <a:t>How to deal with collisions?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That’s full too?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How about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Alternative to Separate Chaining: Open Addressing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770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Store directly in the array cell (no linked list)</a:t>
            </a:r>
          </a:p>
          <a:p>
            <a:r>
              <a:rPr lang="en-US" sz="2400" dirty="0" smtClean="0"/>
              <a:t>How to deal with collisions?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That’s full too?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How about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</a:t>
            </a:r>
            <a:r>
              <a:rPr lang="en-US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but we expect our table to have only </a:t>
            </a:r>
            <a:r>
              <a:rPr lang="en-US" i="1" dirty="0" smtClean="0"/>
              <a:t>n</a:t>
            </a:r>
            <a:r>
              <a:rPr lang="en-US" dirty="0" smtClean="0"/>
              <a:t> items where </a:t>
            </a:r>
            <a:r>
              <a:rPr lang="en-US" i="1" dirty="0" smtClean="0"/>
              <a:t>n</a:t>
            </a:r>
            <a:r>
              <a:rPr lang="en-US" dirty="0" smtClean="0"/>
              <a:t> is much less than </a:t>
            </a:r>
            <a:r>
              <a:rPr lang="en-US" i="1" dirty="0" smtClean="0"/>
              <a:t>m</a:t>
            </a:r>
            <a:r>
              <a:rPr lang="en-US" dirty="0" smtClean="0"/>
              <a:t> (often written </a:t>
            </a:r>
            <a:r>
              <a:rPr lang="en-US" i="1" dirty="0" smtClean="0"/>
              <a:t>n</a:t>
            </a:r>
            <a:r>
              <a:rPr lang="en-US" dirty="0" smtClean="0"/>
              <a:t> &lt;&lt;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Alternative to Separate Chaining: Open Addressing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770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Store directly in the array cell (no linked list)</a:t>
            </a:r>
          </a:p>
          <a:p>
            <a:r>
              <a:rPr lang="en-US" sz="2400" dirty="0" smtClean="0"/>
              <a:t>How to deal with collisions?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That’s full too?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How about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Alternative to Separate Chaining: Open Addressing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770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Store directly in the array cell (no linked list)</a:t>
            </a:r>
          </a:p>
          <a:p>
            <a:r>
              <a:rPr lang="en-US" sz="2400" dirty="0" smtClean="0"/>
              <a:t>How to deal with collisions?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That’s full too?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How about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Alternative to Separate Chaining: Open Addressing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770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Store directly in the array cell (no linked list)</a:t>
            </a:r>
          </a:p>
          <a:p>
            <a:r>
              <a:rPr lang="en-US" sz="2400" dirty="0" smtClean="0"/>
              <a:t>How to deal with collisions?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That’s full too?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How about</a:t>
            </a:r>
            <a:endParaRPr lang="en-US" sz="2400" dirty="0" smtClean="0"/>
          </a:p>
          <a:p>
            <a:pPr lvl="1"/>
            <a:r>
              <a:rPr lang="en-US" sz="2400" dirty="0" smtClean="0"/>
              <a:t>Try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addressing:  Storing in the table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is </a:t>
            </a:r>
            <a:r>
              <a:rPr lang="en-US" i="1" dirty="0" smtClean="0"/>
              <a:t>one example</a:t>
            </a:r>
            <a:r>
              <a:rPr lang="en-US" dirty="0" smtClean="0"/>
              <a:t> of open addressing</a:t>
            </a:r>
          </a:p>
          <a:p>
            <a:pPr lvl="1"/>
            <a:r>
              <a:rPr lang="en-US" dirty="0" smtClean="0"/>
              <a:t>More generally, we just need to describe where to check next when one attempt fails (cell already in use)</a:t>
            </a:r>
            <a:endParaRPr lang="en-US" sz="400" dirty="0" smtClean="0"/>
          </a:p>
          <a:p>
            <a:pPr lvl="1"/>
            <a:r>
              <a:rPr lang="en-US" dirty="0" smtClean="0"/>
              <a:t>Each version of open addressing involves specifying a sequence of indices to try</a:t>
            </a:r>
          </a:p>
          <a:p>
            <a:endParaRPr lang="en-US" sz="1000" dirty="0" smtClean="0"/>
          </a:p>
          <a:p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chemeClr val="accent2"/>
                </a:solidFill>
              </a:rPr>
              <a:t>probing</a:t>
            </a:r>
            <a:endParaRPr lang="en-US" dirty="0" smtClean="0"/>
          </a:p>
          <a:p>
            <a:pPr lvl="1"/>
            <a:r>
              <a:rPr lang="en-US" dirty="0" smtClean="0"/>
              <a:t>In the above example,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To get the next index to try, we just added 1 (mod the </a:t>
            </a:r>
            <a:r>
              <a:rPr lang="en-US" dirty="0" err="1" smtClean="0"/>
              <a:t>Tablesize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This is called </a:t>
            </a:r>
            <a:r>
              <a:rPr lang="en-US" dirty="0" smtClean="0">
                <a:solidFill>
                  <a:schemeClr val="accent2"/>
                </a:solidFill>
              </a:rPr>
              <a:t>linear probing</a:t>
            </a:r>
          </a:p>
          <a:p>
            <a:pPr lvl="1"/>
            <a:r>
              <a:rPr lang="en-US" dirty="0" smtClean="0"/>
              <a:t>More generally we have some </a:t>
            </a:r>
            <a:r>
              <a:rPr lang="en-US" dirty="0" smtClean="0">
                <a:solidFill>
                  <a:schemeClr val="accent2"/>
                </a:solidFill>
              </a:rPr>
              <a:t>probe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(h(key)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for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probe (start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linear probing,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Open Addressing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770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Courier New" pitchFamily="49" charset="0"/>
              </a:rPr>
              <a:t>Find works similarly: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Keep probing until we find it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Or, if we hit null, we know it’s not in the table</a:t>
            </a:r>
          </a:p>
          <a:p>
            <a:r>
              <a:rPr lang="en-US" dirty="0" smtClean="0">
                <a:cs typeface="Courier New" pitchFamily="49" charset="0"/>
              </a:rPr>
              <a:t>How does open addressing work with high load factor (</a:t>
            </a:r>
            <a:r>
              <a:rPr lang="en-US" b="1" i="1" dirty="0" smtClean="0">
                <a:sym typeface="Symbol" pitchFamily="18" charset="2"/>
              </a:rPr>
              <a:t>)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Poorly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Too many probes means no more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(1)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Find with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=1?</a:t>
            </a: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Deletion?  How about we just remove it?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Take previous example, delete 38</a:t>
            </a:r>
            <a:endParaRPr lang="en-US" dirty="0" smtClean="0"/>
          </a:p>
          <a:p>
            <a:pPr lvl="1"/>
            <a:r>
              <a:rPr lang="en-US" dirty="0" smtClean="0">
                <a:cs typeface="Courier New" pitchFamily="49" charset="0"/>
              </a:rPr>
              <a:t>Then do a find on 8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Hmm… this isn’t going to work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Stick with lazy deletion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81800" y="21336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and the book use the terms</a:t>
            </a:r>
          </a:p>
          <a:p>
            <a:pPr lvl="1"/>
            <a:r>
              <a:rPr lang="en-US" dirty="0" smtClean="0"/>
              <a:t>“chaining” or “separate chaining”:  Linked list in each bucket</a:t>
            </a:r>
          </a:p>
          <a:p>
            <a:pPr lvl="1">
              <a:buNone/>
            </a:pPr>
            <a:r>
              <a:rPr lang="en-US" dirty="0" smtClean="0"/>
              <a:t>		vs.</a:t>
            </a:r>
          </a:p>
          <a:p>
            <a:pPr lvl="1"/>
            <a:r>
              <a:rPr lang="en-US" dirty="0" smtClean="0"/>
              <a:t>“open addressing”:  Store directly in table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Very confusingly,</a:t>
            </a:r>
          </a:p>
          <a:p>
            <a:pPr lvl="1"/>
            <a:r>
              <a:rPr lang="en-US" dirty="0" smtClean="0"/>
              <a:t>“open hashing” is a synonym for “chaining”</a:t>
            </a:r>
          </a:p>
          <a:p>
            <a:pPr lvl="1">
              <a:buNone/>
            </a:pPr>
            <a:r>
              <a:rPr lang="en-US" dirty="0" smtClean="0"/>
              <a:t>		vs.</a:t>
            </a:r>
          </a:p>
          <a:p>
            <a:pPr lvl="1"/>
            <a:r>
              <a:rPr lang="en-US" dirty="0" smtClean="0"/>
              <a:t>“closed hashing” is a synonym for “open addressing”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Clustering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(a good thing)</a:t>
            </a:r>
            <a:endParaRPr lang="en-US" dirty="0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2667000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produce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lead to long probing sequences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Saw this happening in earlier example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Trivial fact: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038600" y="3505200"/>
          <a:ext cx="1752600" cy="873125"/>
        </p:xfrm>
        <a:graphic>
          <a:graphicData uri="http://schemas.openxmlformats.org/presentationml/2006/ole">
            <p:oleObj spid="_x0000_s4099" name="Equation" r:id="rId4" imgW="965160" imgH="4824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038600" y="4521200"/>
          <a:ext cx="1752600" cy="889000"/>
        </p:xfrm>
        <a:graphic>
          <a:graphicData uri="http://schemas.openxmlformats.org/presentationml/2006/ole">
            <p:oleObj spid="_x0000_s4101" name="Equation" r:id="rId5" imgW="90144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32512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chart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table”)</a:t>
            </a:r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4200" y="32512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Addressing: Quadratic probing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can avoid primary clustering by changing the probe function</a:t>
            </a:r>
          </a:p>
          <a:p>
            <a:endParaRPr lang="en-US" dirty="0" smtClean="0"/>
          </a:p>
          <a:p>
            <a:r>
              <a:rPr lang="en-US" dirty="0" smtClean="0"/>
              <a:t>A common technique is quadratic probing: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243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Hash function: Our key to index mapping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Is 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theory;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/>
              <a:t>collisions</a:t>
            </a:r>
            <a:r>
              <a:rPr lang="en-US" dirty="0" smtClean="0"/>
              <a:t> a bit later</a:t>
            </a:r>
            <a:endParaRPr lang="en-US" dirty="0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index = </a:t>
            </a:r>
            <a:r>
              <a:rPr lang="en-US" b="1" dirty="0" smtClean="0">
                <a:solidFill>
                  <a:srgbClr val="FF0000"/>
                </a:solidFill>
              </a:rPr>
              <a:t>h(key)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 smtClean="0"/>
              <a:t>79</a:t>
            </a:r>
          </a:p>
          <a:p>
            <a:endParaRPr lang="en-US" dirty="0" smtClean="0"/>
          </a:p>
          <a:p>
            <a:r>
              <a:rPr lang="en-US" dirty="0" smtClean="0"/>
              <a:t>How about 98?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hashes what?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1534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/>
              <a:t>Comparable: order any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(like with all dictionaries)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err="1" smtClean="0"/>
              <a:t>Hashable</a:t>
            </a:r>
            <a:r>
              <a:rPr lang="en-US" dirty="0" smtClean="0"/>
              <a:t>: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3340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learn both roles, but most programmers “in the real world” spend more time 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side,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while still having an understanding of the library</a:t>
            </a:r>
          </a:p>
        </p:txBody>
      </p:sp>
      <p:grpSp>
        <p:nvGrpSpPr>
          <p:cNvPr id="4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1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Uh-oh: For all 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Proof uses induction and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bad news to good news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001000" cy="4724400"/>
          </a:xfr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100" dirty="0" smtClean="0">
                <a:solidFill>
                  <a:schemeClr val="tx1"/>
                </a:solidFill>
              </a:rPr>
              <a:t>For </a:t>
            </a:r>
            <a:r>
              <a:rPr lang="en-US" sz="2100" dirty="0" smtClean="0">
                <a:solidFill>
                  <a:schemeClr val="tx1"/>
                </a:solidFill>
              </a:rPr>
              <a:t>all </a:t>
            </a:r>
            <a:r>
              <a:rPr lang="en-US" sz="2100" i="1" dirty="0" smtClean="0">
                <a:solidFill>
                  <a:schemeClr val="tx1"/>
                </a:solidFill>
              </a:rPr>
              <a:t>c</a:t>
            </a:r>
            <a:r>
              <a:rPr lang="en-US" sz="2100" dirty="0" smtClean="0">
                <a:solidFill>
                  <a:schemeClr val="tx1"/>
                </a:solidFill>
              </a:rPr>
              <a:t> and </a:t>
            </a:r>
            <a:r>
              <a:rPr lang="en-US" sz="2100" i="1" dirty="0" smtClean="0">
                <a:solidFill>
                  <a:schemeClr val="tx1"/>
                </a:solidFill>
              </a:rPr>
              <a:t>k</a:t>
            </a:r>
            <a:r>
              <a:rPr lang="en-US" sz="2100" dirty="0" smtClean="0">
                <a:solidFill>
                  <a:schemeClr val="tx1"/>
                </a:solidFill>
              </a:rPr>
              <a:t>, </a:t>
            </a:r>
            <a:r>
              <a:rPr lang="en-US" sz="2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100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100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+c) % </a:t>
            </a:r>
            <a:r>
              <a:rPr lang="en-US" sz="2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</a:t>
            </a:r>
            <a:endParaRPr lang="en-US" sz="2100" dirty="0" smtClean="0">
              <a:solidFill>
                <a:schemeClr val="tx1"/>
              </a:solidFill>
            </a:endParaRPr>
          </a:p>
          <a:p>
            <a:r>
              <a:rPr lang="en-US" sz="2100" dirty="0" smtClean="0"/>
              <a:t>The </a:t>
            </a:r>
            <a:r>
              <a:rPr lang="en-US" sz="2100" dirty="0" smtClean="0"/>
              <a:t>bad news is: After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100" dirty="0" smtClean="0"/>
              <a:t> quadratic probes, we will just cycle through the same indices</a:t>
            </a:r>
          </a:p>
          <a:p>
            <a:r>
              <a:rPr lang="en-US" sz="2100" dirty="0" smtClean="0"/>
              <a:t>The good news: </a:t>
            </a:r>
          </a:p>
          <a:p>
            <a:pPr lvl="1"/>
            <a:r>
              <a:rPr lang="en-US" sz="2100" dirty="0" smtClean="0"/>
              <a:t>Assertion #1: If </a:t>
            </a:r>
            <a:r>
              <a:rPr lang="en-US" sz="2100" b="1" dirty="0" smtClean="0">
                <a:cs typeface="Courier New" pitchFamily="49" charset="0"/>
              </a:rPr>
              <a:t>T = </a:t>
            </a:r>
            <a:r>
              <a:rPr lang="en-US" sz="2100" b="1" dirty="0" err="1" smtClean="0">
                <a:cs typeface="Courier New" pitchFamily="49" charset="0"/>
              </a:rPr>
              <a:t>TableSize</a:t>
            </a:r>
            <a:r>
              <a:rPr lang="en-US" sz="2100" dirty="0" smtClean="0"/>
              <a:t> is </a:t>
            </a:r>
            <a:r>
              <a:rPr lang="en-US" sz="2100" i="1" dirty="0" smtClean="0"/>
              <a:t>prime</a:t>
            </a:r>
            <a:r>
              <a:rPr lang="en-US" sz="2100" dirty="0" smtClean="0"/>
              <a:t> and </a:t>
            </a:r>
            <a:r>
              <a:rPr lang="en-US" sz="2100" dirty="0" smtClean="0">
                <a:sym typeface="Symbol" pitchFamily="18" charset="2"/>
              </a:rPr>
              <a:t> </a:t>
            </a:r>
            <a:r>
              <a:rPr lang="en-US" sz="2100" dirty="0" smtClean="0"/>
              <a:t>&lt; ½, then quadratic probing will find an empty slot in at most </a:t>
            </a:r>
            <a:r>
              <a:rPr lang="en-US" sz="2100" b="1" dirty="0" smtClean="0">
                <a:cs typeface="Courier New" pitchFamily="49" charset="0"/>
              </a:rPr>
              <a:t>T/2 </a:t>
            </a:r>
            <a:r>
              <a:rPr lang="en-US" sz="2100" dirty="0" smtClean="0"/>
              <a:t>probes</a:t>
            </a:r>
          </a:p>
          <a:p>
            <a:pPr lvl="1"/>
            <a:r>
              <a:rPr lang="en-US" sz="2100" dirty="0" smtClean="0"/>
              <a:t>Assertion #2: For prime </a:t>
            </a:r>
            <a:r>
              <a:rPr lang="en-US" sz="2100" b="1" dirty="0" smtClean="0">
                <a:cs typeface="Courier New" pitchFamily="49" charset="0"/>
              </a:rPr>
              <a:t>T</a:t>
            </a:r>
            <a:r>
              <a:rPr lang="en-US" sz="2100" dirty="0" smtClean="0"/>
              <a:t> and </a:t>
            </a:r>
            <a:r>
              <a:rPr lang="en-US" sz="2100" b="1" dirty="0" smtClean="0">
                <a:sym typeface="Bookshelf Symbol 2" pitchFamily="2" charset="2"/>
              </a:rPr>
              <a:t>0 </a:t>
            </a:r>
            <a:r>
              <a:rPr lang="en-US" sz="2100" b="1" dirty="0" smtClean="0">
                <a:sym typeface="Symbol" pitchFamily="18" charset="2"/>
              </a:rPr>
              <a:t> </a:t>
            </a:r>
            <a:r>
              <a:rPr lang="en-US" sz="2100" b="1" dirty="0" err="1" smtClean="0">
                <a:sym typeface="Symbol" pitchFamily="18" charset="2"/>
              </a:rPr>
              <a:t>i,j</a:t>
            </a:r>
            <a:r>
              <a:rPr lang="en-US" sz="2100" b="1" dirty="0" smtClean="0">
                <a:sym typeface="Symbol" pitchFamily="18" charset="2"/>
              </a:rPr>
              <a:t>  T/2</a:t>
            </a:r>
            <a:r>
              <a:rPr lang="en-US" sz="2100" dirty="0" smtClean="0">
                <a:sym typeface="Symbol" pitchFamily="18" charset="2"/>
              </a:rPr>
              <a:t> where </a:t>
            </a:r>
            <a:r>
              <a:rPr lang="en-US" sz="2100" b="1" dirty="0" err="1" smtClean="0">
                <a:sym typeface="Symbol" pitchFamily="18" charset="2"/>
              </a:rPr>
              <a:t>i</a:t>
            </a:r>
            <a:r>
              <a:rPr lang="en-US" sz="2100" b="1" dirty="0" smtClean="0">
                <a:sym typeface="Symbol" pitchFamily="18" charset="2"/>
              </a:rPr>
              <a:t>  j,</a:t>
            </a:r>
            <a:endParaRPr lang="en-US" sz="2100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sz="2100" b="1" dirty="0" smtClean="0">
                <a:sym typeface="Symbol" pitchFamily="18" charset="2"/>
              </a:rPr>
              <a:t> 		</a:t>
            </a:r>
            <a:r>
              <a:rPr lang="en-US" sz="2100" b="1" dirty="0" smtClean="0">
                <a:sym typeface="Bookshelf Symbol 2" pitchFamily="2" charset="2"/>
              </a:rPr>
              <a:t> (h(key) + i</a:t>
            </a:r>
            <a:r>
              <a:rPr lang="en-US" sz="2100" b="1" baseline="30000" dirty="0" smtClean="0">
                <a:sym typeface="Bookshelf Symbol 2" pitchFamily="2" charset="2"/>
              </a:rPr>
              <a:t>2</a:t>
            </a:r>
            <a:r>
              <a:rPr lang="en-US" sz="2100" b="1" dirty="0" smtClean="0">
                <a:sym typeface="Bookshelf Symbol 2" pitchFamily="2" charset="2"/>
              </a:rPr>
              <a:t>) % </a:t>
            </a:r>
            <a:r>
              <a:rPr lang="en-US" sz="2100" b="1" dirty="0" smtClean="0">
                <a:sym typeface="Symbol" pitchFamily="18" charset="2"/>
              </a:rPr>
              <a:t>T</a:t>
            </a:r>
            <a:r>
              <a:rPr lang="en-US" sz="2100" b="1" dirty="0" smtClean="0">
                <a:sym typeface="Bookshelf Symbol 2" pitchFamily="2" charset="2"/>
              </a:rPr>
              <a:t> </a:t>
            </a:r>
            <a:r>
              <a:rPr lang="en-US" sz="2100" b="1" dirty="0" smtClean="0">
                <a:sym typeface="Symbol" pitchFamily="18" charset="2"/>
              </a:rPr>
              <a:t> (h(key) + j</a:t>
            </a:r>
            <a:r>
              <a:rPr lang="en-US" sz="2100" b="1" baseline="30000" dirty="0" smtClean="0">
                <a:sym typeface="Symbol" pitchFamily="18" charset="2"/>
              </a:rPr>
              <a:t>2</a:t>
            </a:r>
            <a:r>
              <a:rPr lang="en-US" sz="2100" b="1" dirty="0" smtClean="0">
                <a:sym typeface="Symbol" pitchFamily="18" charset="2"/>
              </a:rPr>
              <a:t>) % </a:t>
            </a:r>
            <a:r>
              <a:rPr lang="en-US" sz="2100" b="1" dirty="0" smtClean="0">
                <a:sym typeface="Symbol" pitchFamily="18" charset="2"/>
              </a:rPr>
              <a:t>T</a:t>
            </a:r>
          </a:p>
          <a:p>
            <a:pPr lvl="1">
              <a:buNone/>
            </a:pPr>
            <a:r>
              <a:rPr lang="en-US" sz="2100" dirty="0" smtClean="0">
                <a:sym typeface="Symbol" pitchFamily="18" charset="2"/>
              </a:rPr>
              <a:t>	</a:t>
            </a:r>
            <a:r>
              <a:rPr lang="en-US" sz="2100" dirty="0" smtClean="0">
                <a:sym typeface="Symbol" pitchFamily="18" charset="2"/>
              </a:rPr>
              <a:t>	That is, if T is prime, the first T/2 quadratic probes map 	to different locations</a:t>
            </a:r>
            <a:endParaRPr lang="en-US" sz="2100" dirty="0" smtClean="0">
              <a:sym typeface="Symbol" pitchFamily="18" charset="2"/>
            </a:endParaRPr>
          </a:p>
          <a:p>
            <a:pPr lvl="1"/>
            <a:r>
              <a:rPr lang="en-US" sz="2100" dirty="0" smtClean="0">
                <a:sym typeface="Symbol" pitchFamily="18" charset="2"/>
              </a:rPr>
              <a:t>Assertion #3: Assertion #2 is the “key fact” for proving 	Assertion #1</a:t>
            </a:r>
          </a:p>
          <a:p>
            <a:r>
              <a:rPr lang="en-US" sz="2100" dirty="0" smtClean="0">
                <a:latin typeface="+mj-lt"/>
                <a:sym typeface="Symbol" pitchFamily="18" charset="2"/>
              </a:rPr>
              <a:t>So: If you keep </a:t>
            </a:r>
            <a:r>
              <a:rPr lang="en-US" sz="2100" dirty="0" smtClean="0">
                <a:sym typeface="Symbol" pitchFamily="18" charset="2"/>
              </a:rPr>
              <a:t> </a:t>
            </a:r>
            <a:r>
              <a:rPr lang="en-US" sz="2100" dirty="0" smtClean="0"/>
              <a:t>&lt; ½, no need to detect cycles</a:t>
            </a:r>
            <a:endParaRPr lang="en-US" sz="2100" dirty="0" smtClean="0">
              <a:latin typeface="+mj-lt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reconsidered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Quadratic probing does not suffer from primary clustering: </a:t>
            </a:r>
            <a:r>
              <a:rPr lang="en-US" dirty="0" smtClean="0"/>
              <a:t>quadratic nature quickly escapes the neighborhood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Called secondary clustering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Any 2 keys that hash to the same value will have the same series of moves after that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Can avoid secondary clustering with a probe function that depends on the key: double </a:t>
            </a:r>
            <a:r>
              <a:rPr lang="en-US" dirty="0" smtClean="0"/>
              <a:t>hashing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Addressing: Double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7724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h and g &amp; 2 different keys k1 &amp; k2, it is very unlikely that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h(k1)==h(k2) &amp; g(k1)==g(k2)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That is, check h(key), then h(key)+g(key), then h(key)+2*g(key), 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Even if h(key1)=h(key2), they’ll most likely go different places for the next probe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isn’t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Also, shouldn’t be a multiple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Double-hashing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Intuition: Since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pPr lvl="1"/>
            <a:r>
              <a:rPr lang="en-US" dirty="0" smtClean="0"/>
              <a:t>Say h(x)==h(y); it’s unlikely that g(x)==g(y)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No guarantee that </a:t>
            </a:r>
            <a:r>
              <a:rPr lang="en-US" dirty="0" err="1" smtClean="0"/>
              <a:t>i</a:t>
            </a:r>
            <a:r>
              <a:rPr lang="en-US" dirty="0" smtClean="0"/>
              <a:t>*g(key) will let us try all/most indices</a:t>
            </a:r>
          </a:p>
          <a:p>
            <a:pPr lvl="1"/>
            <a:r>
              <a:rPr lang="en-US" dirty="0" smtClean="0"/>
              <a:t>It is known that this </a:t>
            </a:r>
            <a:r>
              <a:rPr lang="en-US" dirty="0" smtClean="0"/>
              <a:t>infinite loop, despite space available, cannot </a:t>
            </a:r>
            <a:r>
              <a:rPr lang="en-US" dirty="0" smtClean="0"/>
              <a:t>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Yet another reason to use a prime </a:t>
            </a:r>
            <a:r>
              <a:rPr lang="en-US" dirty="0" err="1" smtClean="0"/>
              <a:t>Tablesize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So, for double hashing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probe: 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*g(key))%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Say g(key) divides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1"/>
            <a:r>
              <a:rPr lang="en-US" dirty="0" smtClean="0"/>
              <a:t>That is, there is some integer x such that x*g(key)=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1"/>
            <a:r>
              <a:rPr lang="en-US" dirty="0" smtClean="0"/>
              <a:t>After x probes, we’ll be back to trying the same indices as before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err="1" smtClean="0"/>
              <a:t>Tablesize</a:t>
            </a:r>
            <a:r>
              <a:rPr lang="en-US" dirty="0" smtClean="0"/>
              <a:t>=50</a:t>
            </a:r>
          </a:p>
          <a:p>
            <a:pPr lvl="1"/>
            <a:r>
              <a:rPr lang="en-US" dirty="0" smtClean="0"/>
              <a:t>g(key)=25</a:t>
            </a:r>
          </a:p>
          <a:p>
            <a:pPr lvl="1"/>
            <a:r>
              <a:rPr lang="en-US" dirty="0" smtClean="0"/>
              <a:t>Probing sequence:</a:t>
            </a:r>
          </a:p>
          <a:p>
            <a:pPr lvl="2"/>
            <a:r>
              <a:rPr lang="en-US" dirty="0" smtClean="0"/>
              <a:t>h(key)</a:t>
            </a:r>
          </a:p>
          <a:p>
            <a:pPr lvl="2"/>
            <a:r>
              <a:rPr lang="en-US" dirty="0" smtClean="0"/>
              <a:t>h(key)+25</a:t>
            </a:r>
          </a:p>
          <a:p>
            <a:pPr lvl="2"/>
            <a:r>
              <a:rPr lang="en-US" dirty="0" smtClean="0"/>
              <a:t>h(key)+50=h(key)</a:t>
            </a:r>
          </a:p>
          <a:p>
            <a:pPr lvl="2"/>
            <a:r>
              <a:rPr lang="en-US" dirty="0" smtClean="0"/>
              <a:t>h(key)+75=h(key)+</a:t>
            </a:r>
            <a:r>
              <a:rPr lang="en-US" dirty="0" smtClean="0"/>
              <a:t>25</a:t>
            </a:r>
            <a:endParaRPr lang="en-US" dirty="0"/>
          </a:p>
          <a:p>
            <a:r>
              <a:rPr lang="en-US" dirty="0" smtClean="0"/>
              <a:t>Only 1 &amp; itself divide a prime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double-hashing facts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410200" y="3429000"/>
          <a:ext cx="798513" cy="914400"/>
        </p:xfrm>
        <a:graphic>
          <a:graphicData uri="http://schemas.openxmlformats.org/presentationml/2006/ole">
            <p:oleObj spid="_x0000_s6147" name="Equation" r:id="rId4" imgW="342720" imgH="39348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486400" y="4495800"/>
          <a:ext cx="1865313" cy="890588"/>
        </p:xfrm>
        <a:graphic>
          <a:graphicData uri="http://schemas.openxmlformats.org/presentationml/2006/ole">
            <p:oleObj spid="_x0000_s6148" name="Equation" r:id="rId5" imgW="901440" imgH="4316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Charts: Double hashing (w/ uniform hashing) </a:t>
            </a:r>
            <a:r>
              <a:rPr lang="en-US" dirty="0" smtClean="0"/>
              <a:t>vs. </a:t>
            </a:r>
            <a:r>
              <a:rPr lang="en-US" dirty="0" smtClean="0"/>
              <a:t>Linear probing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704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roles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expected items</a:t>
            </a:r>
            <a:endParaRPr lang="en-US" sz="2000" b="0" kern="0" dirty="0" smtClean="0"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latin typeface="+mn-lt"/>
              </a:rPr>
              <a:t>s</a:t>
            </a:r>
            <a:r>
              <a:rPr lang="en-US" sz="2000" b="0" kern="0" dirty="0" smtClean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conversion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using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We’ve explored different methods of collision detection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0772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Chaining is easy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proportion to load factor on average; insert constant</a:t>
            </a:r>
          </a:p>
          <a:p>
            <a:r>
              <a:rPr lang="en-US" sz="2000" dirty="0" smtClean="0"/>
              <a:t>Open addressing uses probe functions, has clustering issues as table gets full</a:t>
            </a:r>
          </a:p>
          <a:p>
            <a:pPr lvl="1"/>
            <a:r>
              <a:rPr lang="en-US" sz="2000" dirty="0" smtClean="0"/>
              <a:t>Why use it:</a:t>
            </a:r>
          </a:p>
          <a:p>
            <a:pPr lvl="2"/>
            <a:r>
              <a:rPr lang="en-US" dirty="0" smtClean="0"/>
              <a:t>Less memory </a:t>
            </a:r>
            <a:r>
              <a:rPr lang="en-US" dirty="0" smtClean="0"/>
              <a:t>allocation</a:t>
            </a:r>
          </a:p>
          <a:p>
            <a:pPr lvl="2"/>
            <a:r>
              <a:rPr lang="en-US" dirty="0" smtClean="0"/>
              <a:t>Some run-time overhead for allocating linked list (or whatever) nodes; open addressing could be faster</a:t>
            </a:r>
            <a:endParaRPr lang="en-US" dirty="0" smtClean="0"/>
          </a:p>
          <a:p>
            <a:pPr lvl="2"/>
            <a:r>
              <a:rPr lang="en-US" dirty="0" smtClean="0"/>
              <a:t>Arguably e</a:t>
            </a:r>
            <a:r>
              <a:rPr lang="en-US" dirty="0" smtClean="0"/>
              <a:t>asier </a:t>
            </a:r>
            <a:r>
              <a:rPr lang="en-US" dirty="0" smtClean="0"/>
              <a:t>data </a:t>
            </a:r>
            <a:r>
              <a:rPr lang="en-US" dirty="0" smtClean="0"/>
              <a:t>representation</a:t>
            </a:r>
            <a:endParaRPr lang="en-US" dirty="0" smtClean="0"/>
          </a:p>
          <a:p>
            <a:r>
              <a:rPr lang="en-US" sz="2000" dirty="0" smtClean="0"/>
              <a:t>Now: </a:t>
            </a:r>
          </a:p>
          <a:p>
            <a:pPr lvl="1"/>
            <a:r>
              <a:rPr lang="en-US" sz="2000" dirty="0" smtClean="0"/>
              <a:t>Growing the table when it gets too full: Called ‘rehashing’</a:t>
            </a:r>
          </a:p>
          <a:p>
            <a:pPr lvl="1"/>
            <a:r>
              <a:rPr lang="en-US" sz="2000" dirty="0" smtClean="0"/>
              <a:t>Relation between hashing/comparing and connection to Java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924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Like with array-based stacks/queues/lists, if table gets too full, create a bigger table and copy everything over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r>
              <a:rPr lang="en-US" dirty="0" smtClean="0"/>
              <a:t>For open addressing, half-full is a good rule of thumb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except…</a:t>
            </a:r>
          </a:p>
          <a:p>
            <a:pPr lvl="2"/>
            <a:r>
              <a:rPr lang="en-US" dirty="0" smtClean="0"/>
              <a:t>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</a:p>
          <a:p>
            <a:pPr lvl="1"/>
            <a:r>
              <a:rPr lang="en-US" dirty="0" smtClean="0"/>
              <a:t>If you do need more primes, not too bad to calculate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rehashing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What if we copy all data to the same indices in the new table?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Not going to work; calculated index based on </a:t>
            </a:r>
            <a:r>
              <a:rPr lang="en-US" dirty="0" err="1" smtClean="0">
                <a:sym typeface="Wingdings" pitchFamily="2" charset="2"/>
              </a:rPr>
              <a:t>TableSize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– we may not be able to find it later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Go </a:t>
            </a:r>
            <a:r>
              <a:rPr lang="en-US" dirty="0" smtClean="0">
                <a:sym typeface="Wingdings" pitchFamily="2" charset="2"/>
              </a:rPr>
              <a:t>through current table, </a:t>
            </a:r>
            <a:r>
              <a:rPr lang="en-US" dirty="0" smtClean="0">
                <a:sym typeface="Wingdings" pitchFamily="2" charset="2"/>
              </a:rPr>
              <a:t>do standard insert for each </a:t>
            </a:r>
            <a:r>
              <a:rPr lang="en-US" dirty="0" smtClean="0">
                <a:sym typeface="Wingdings" pitchFamily="2" charset="2"/>
              </a:rPr>
              <a:t>into new table; run-time?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O(n):  Iterate through table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But resize is an </a:t>
            </a:r>
            <a:r>
              <a:rPr lang="en-US" i="1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 operation, involving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calls to the hash function (1 for each insert in the new table)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Is there some way to avoid all those hash function calls again?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Space/time tradeoff: Could store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h(key)</a:t>
            </a:r>
            <a:r>
              <a:rPr lang="en-US" dirty="0" smtClean="0">
                <a:sym typeface="Wingdings" pitchFamily="2" charset="2"/>
              </a:rPr>
              <a:t> with each data item, but since rehashing is rare, this is probably a poor use of space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growing the table is still </a:t>
            </a:r>
            <a:r>
              <a:rPr lang="en-US" i="1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); only helps by a constant factor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and comparing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insert/find, as we go through the chain or keep probing, we have to </a:t>
            </a:r>
            <a:r>
              <a:rPr lang="en-US" i="1" dirty="0" smtClean="0"/>
              <a:t>compare</a:t>
            </a:r>
            <a:r>
              <a:rPr lang="en-US" dirty="0" smtClean="0"/>
              <a:t> each item we see to the key we’re looking for</a:t>
            </a:r>
          </a:p>
          <a:p>
            <a:pPr lvl="1"/>
            <a:r>
              <a:rPr lang="en-US" dirty="0" smtClean="0"/>
              <a:t>We need to have a comparator (or key’s type needs to be comparable)</a:t>
            </a:r>
          </a:p>
          <a:p>
            <a:pPr lvl="1"/>
            <a:r>
              <a:rPr lang="en-US" dirty="0" smtClean="0"/>
              <a:t>Don’t actually need &lt; &amp; &gt;; just =</a:t>
            </a:r>
          </a:p>
          <a:p>
            <a:endParaRPr lang="en-US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In Project 2, you’ll use two function objects</a:t>
            </a:r>
          </a:p>
          <a:p>
            <a:pPr lvl="1"/>
            <a:r>
              <a:rPr lang="en-US" dirty="0" smtClean="0"/>
              <a:t>The Java standard library uses a more OO approach where each object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method and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method: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4724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o)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objects must hash the same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Java library (and your project hash table) make a very important assumption that clients must satisfy…</a:t>
            </a:r>
          </a:p>
          <a:p>
            <a:endParaRPr lang="en-US" sz="1000" dirty="0" smtClean="0"/>
          </a:p>
          <a:p>
            <a:r>
              <a:rPr lang="en-US" dirty="0" smtClean="0"/>
              <a:t>OO way of saying it: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	If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tx1"/>
                </a:solidFill>
              </a:rPr>
              <a:t>, then we must require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Function object way of saying </a:t>
            </a:r>
            <a:r>
              <a:rPr lang="en-US" dirty="0" smtClean="0">
                <a:latin typeface="+mj-lt"/>
                <a:cs typeface="Courier New" pitchFamily="49" charset="0"/>
              </a:rPr>
              <a:t>it: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c.compare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US" dirty="0" smtClean="0">
                <a:latin typeface="+mj-lt"/>
                <a:cs typeface="Courier New" pitchFamily="49" charset="0"/>
              </a:rPr>
              <a:t>, then we must require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What would happen if we didn’t do this?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bottom 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2895600"/>
          </a:xfrm>
        </p:spPr>
        <p:txBody>
          <a:bodyPr/>
          <a:lstStyle/>
          <a:p>
            <a:r>
              <a:rPr lang="en-US" dirty="0" smtClean="0"/>
              <a:t>Lots of Java libraries use hash tables, perhaps without your knowledge</a:t>
            </a:r>
          </a:p>
          <a:p>
            <a:endParaRPr lang="en-US" sz="1000" dirty="0" smtClean="0"/>
          </a:p>
          <a:p>
            <a:r>
              <a:rPr lang="en-US" dirty="0" smtClean="0"/>
              <a:t>So: If you ever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, you need to override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also in a consistent way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(Incorrect)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en-US" dirty="0" smtClean="0"/>
              <a:t>Think about using a hash table holding points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752600"/>
            <a:ext cx="8077200" cy="464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 </a:t>
            </a:r>
            <a:r>
              <a:rPr lang="en-US" sz="2000" kern="0" dirty="0" smtClean="0">
                <a:latin typeface="Courier New" pitchFamily="49" charset="0"/>
              </a:rPr>
              <a:t>= 0.0;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theta </a:t>
            </a:r>
            <a:r>
              <a:rPr lang="en-US" sz="2000" kern="0" dirty="0" smtClean="0">
                <a:latin typeface="Courier New" pitchFamily="49" charset="0"/>
              </a:rPr>
              <a:t>= 0.0;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addToAngle</a:t>
            </a:r>
            <a:r>
              <a:rPr lang="en-US" sz="2000" kern="0" dirty="0" smtClean="0">
                <a:latin typeface="Courier New" pitchFamily="49" charset="0"/>
              </a:rPr>
              <a:t>(double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theta2</a:t>
            </a:r>
            <a:r>
              <a:rPr lang="en-US" sz="2000" kern="0" dirty="0" smtClean="0">
                <a:latin typeface="Courier New" pitchFamily="49" charset="0"/>
              </a:rPr>
              <a:t>) { theta+=theta2;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double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angleDiff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(theta – </a:t>
            </a:r>
            <a:r>
              <a:rPr lang="en-US" sz="2000" kern="0" dirty="0" err="1" smtClean="0">
                <a:latin typeface="Courier New" pitchFamily="49" charset="0"/>
              </a:rPr>
              <a:t>other.theta</a:t>
            </a:r>
            <a:r>
              <a:rPr lang="en-US" sz="2000" kern="0" dirty="0" smtClean="0">
                <a:latin typeface="Courier New" pitchFamily="49" charset="0"/>
              </a:rPr>
              <a:t>) % (2*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double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rDiff</a:t>
            </a:r>
            <a:r>
              <a:rPr lang="en-US" sz="2000" kern="0" dirty="0" smtClean="0">
                <a:latin typeface="Courier New" pitchFamily="49" charset="0"/>
              </a:rPr>
              <a:t> = r – </a:t>
            </a:r>
            <a:r>
              <a:rPr lang="en-US" sz="2000" kern="0" dirty="0" err="1" smtClean="0">
                <a:latin typeface="Courier New" pitchFamily="49" charset="0"/>
              </a:rPr>
              <a:t>other.r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Math.abs(</a:t>
            </a:r>
            <a:r>
              <a:rPr lang="en-US" sz="2000" kern="0" dirty="0" err="1" smtClean="0">
                <a:latin typeface="Courier New" pitchFamily="49" charset="0"/>
              </a:rPr>
              <a:t>angleDiff</a:t>
            </a:r>
            <a:r>
              <a:rPr lang="en-US" sz="2000" kern="0" dirty="0" smtClean="0">
                <a:latin typeface="Courier New" pitchFamily="49" charset="0"/>
              </a:rPr>
              <a:t>) &lt; 0.0001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&amp;&amp;</a:t>
            </a:r>
            <a:r>
              <a:rPr lang="en-US" sz="2000" kern="0" dirty="0" smtClean="0">
                <a:latin typeface="Courier New" pitchFamily="49" charset="0"/>
              </a:rPr>
              <a:t> Math.abs(</a:t>
            </a:r>
            <a:r>
              <a:rPr lang="en-US" sz="2000" kern="0" dirty="0" err="1" smtClean="0">
                <a:latin typeface="Courier New" pitchFamily="49" charset="0"/>
              </a:rPr>
              <a:t>rDiff</a:t>
            </a:r>
            <a:r>
              <a:rPr lang="en-US" sz="2000" kern="0" dirty="0" smtClean="0">
                <a:latin typeface="Courier New" pitchFamily="49" charset="0"/>
              </a:rPr>
              <a:t>) &lt; 0.0001;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// wrong: must override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Aside: Comparable/Comparator have rules too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Comparison </a:t>
            </a:r>
            <a:r>
              <a:rPr lang="en-US" dirty="0" smtClean="0"/>
              <a:t>must impose a consistent, total ordering:</a:t>
            </a:r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&gt;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,                   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</a:p>
          <a:p>
            <a:pPr>
              <a:buNone/>
            </a:pPr>
            <a:r>
              <a:rPr lang="en-US" dirty="0" smtClean="0"/>
              <a:t>What would happen if </a:t>
            </a:r>
            <a:r>
              <a:rPr lang="en-US" dirty="0" err="1" smtClean="0"/>
              <a:t>compareTo</a:t>
            </a:r>
            <a:r>
              <a:rPr lang="en-US" dirty="0" smtClean="0"/>
              <a:t>() just randomly returned -1, 0 or 1?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 on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r>
              <a:rPr lang="en-US" dirty="0" err="1" smtClean="0"/>
              <a:t>FindMin</a:t>
            </a:r>
            <a:r>
              <a:rPr lang="en-US" dirty="0" smtClean="0"/>
              <a:t>, </a:t>
            </a:r>
            <a:r>
              <a:rPr lang="en-US" dirty="0" err="1" smtClean="0"/>
              <a:t>FindMax</a:t>
            </a:r>
            <a:r>
              <a:rPr lang="en-US" dirty="0" smtClean="0"/>
              <a:t>, predecessor, etc.: not so </a:t>
            </a:r>
            <a:r>
              <a:rPr lang="en-US" dirty="0" smtClean="0"/>
              <a:t>efficiently</a:t>
            </a:r>
          </a:p>
          <a:p>
            <a:pPr lvl="1"/>
            <a:r>
              <a:rPr lang="en-US" dirty="0" smtClean="0"/>
              <a:t>Most likely data-structure to be asked about in interviews; many real-world applications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r>
              <a:rPr lang="en-US" dirty="0" smtClean="0"/>
              <a:t>Good distribution</a:t>
            </a:r>
          </a:p>
          <a:p>
            <a:pPr lvl="1"/>
            <a:r>
              <a:rPr lang="en-US" dirty="0" smtClean="0"/>
              <a:t>Uses enough of key’s values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pPr lvl="1"/>
            <a:r>
              <a:rPr lang="en-US" dirty="0" smtClean="0"/>
              <a:t>Prime #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Preferable  depends on type of table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hash?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153400" cy="5181600"/>
          </a:xfrm>
        </p:spPr>
        <p:txBody>
          <a:bodyPr>
            <a:normAutofit/>
          </a:bodyPr>
          <a:lstStyle/>
          <a:p>
            <a:pPr marL="514350" indent="-457200">
              <a:buNone/>
            </a:pPr>
            <a:r>
              <a:rPr lang="en-US" dirty="0" smtClean="0"/>
              <a:t>In lecture we will consider the two most common things to hash: integers and 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If you have objects with several fields, it is usually best to 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age;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1314450" lvl="2" indent="-457200">
              <a:buNone/>
            </a:pPr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48768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key space = integers</a:t>
            </a:r>
          </a:p>
          <a:p>
            <a:pPr lvl="1"/>
            <a:r>
              <a:rPr lang="en-US" dirty="0" smtClean="0"/>
              <a:t>Useful for examples</a:t>
            </a:r>
          </a:p>
          <a:p>
            <a:endParaRPr lang="en-US" sz="1400" dirty="0" smtClean="0"/>
          </a:p>
          <a:p>
            <a:r>
              <a:rPr lang="en-US" dirty="0" smtClean="0"/>
              <a:t>Simple hash function: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Client: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lvl="1"/>
            <a:r>
              <a:rPr lang="en-US" dirty="0" smtClean="0"/>
              <a:t>Library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g(x) = 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Fairly fast and natural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TableSize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Insert 7, 18, 41, 34, 10</a:t>
            </a:r>
          </a:p>
          <a:p>
            <a:pPr lvl="1"/>
            <a:r>
              <a:rPr lang="en-US" dirty="0" smtClean="0"/>
              <a:t>(As usual, ignoring data “along for the ride”)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could go wrong?</a:t>
            </a:r>
          </a:p>
          <a:p>
            <a:pPr lvl="2"/>
            <a:r>
              <a:rPr lang="en-US" dirty="0" smtClean="0"/>
              <a:t>Now insert 20….</a:t>
            </a:r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0" y="1905000"/>
            <a:ext cx="91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10</a:t>
            </a:r>
          </a:p>
          <a:p>
            <a:r>
              <a:rPr lang="en-US" sz="2600" dirty="0" smtClean="0"/>
              <a:t>41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34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7</a:t>
            </a:r>
          </a:p>
          <a:p>
            <a:r>
              <a:rPr lang="en-US" sz="2600" dirty="0" smtClean="0"/>
              <a:t>18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Collision-avoidance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2390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Collision:  Two keys map to the same index</a:t>
            </a:r>
          </a:p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Larger table-size tends to help, but not always</a:t>
            </a:r>
          </a:p>
          <a:p>
            <a:pPr lvl="1"/>
            <a:r>
              <a:rPr lang="en-US" dirty="0" smtClean="0"/>
              <a:t>Example: Insert 12, 22, 32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 vs.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Technique: Pick table size to be prime. Why?</a:t>
            </a:r>
          </a:p>
          <a:p>
            <a:pPr lvl="1"/>
            <a:r>
              <a:rPr lang="en-US" dirty="0" smtClean="0"/>
              <a:t>Real-life data tends to have a pattern, and “multiples of 61” are probably less likely than “multiples of 60”</a:t>
            </a:r>
          </a:p>
          <a:p>
            <a:pPr lvl="1"/>
            <a:r>
              <a:rPr lang="en-US" dirty="0" smtClean="0"/>
              <a:t>Later we’ll see that one collision-handling strategy does provably better with prime table size</a:t>
            </a:r>
          </a:p>
          <a:p>
            <a:pPr lvl="1"/>
            <a:r>
              <a:rPr lang="en-US" dirty="0" smtClean="0"/>
              <a:t>Usually use something like 10 for examples though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6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133600"/>
          <a:ext cx="1600200" cy="2377440"/>
        </p:xfrm>
        <a:graphic>
          <a:graphicData uri="http://schemas.openxmlformats.org/drawingml/2006/table">
            <a:tbl>
              <a:tblPr/>
              <a:tblGrid>
                <a:gridCol w="504825"/>
                <a:gridCol w="10953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42442</TotalTime>
  <Words>4899</Words>
  <Application>Microsoft Office PowerPoint</Application>
  <PresentationFormat>On-screen Show (4:3)</PresentationFormat>
  <Paragraphs>1354</Paragraphs>
  <Slides>68</Slides>
  <Notes>63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Origin</vt:lpstr>
      <vt:lpstr>Equation</vt:lpstr>
      <vt:lpstr>CSE332: Data Abstractions  Lecture 11: Hash Tables</vt:lpstr>
      <vt:lpstr>Hash Table:  Another dictionary</vt:lpstr>
      <vt:lpstr>Hash tables</vt:lpstr>
      <vt:lpstr>Hash functions</vt:lpstr>
      <vt:lpstr>Who hashes what?</vt:lpstr>
      <vt:lpstr>More on roles</vt:lpstr>
      <vt:lpstr>What to hash?</vt:lpstr>
      <vt:lpstr>Hashing integers</vt:lpstr>
      <vt:lpstr>Collision-avoidance</vt:lpstr>
      <vt:lpstr>More arguments for a prime table size</vt:lpstr>
      <vt:lpstr>What if we don’t have ints as keys?</vt:lpstr>
      <vt:lpstr>Java-esque String Hash</vt:lpstr>
      <vt:lpstr>Specializing hash functions</vt:lpstr>
      <vt:lpstr>Combining hash functions</vt:lpstr>
      <vt:lpstr>Additional operations</vt:lpstr>
      <vt:lpstr>Hash Tables: A Different ADT?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A more rigorous chaining analysis</vt:lpstr>
      <vt:lpstr>Separate Chaining Deletion</vt:lpstr>
      <vt:lpstr>An Alternative to Separate Chaining: Open Addressing</vt:lpstr>
      <vt:lpstr>An Alternative to Separate Chaining: Open Addressing</vt:lpstr>
      <vt:lpstr>An Alternative to Separate Chaining: Open Addressing</vt:lpstr>
      <vt:lpstr>An Alternative to Separate Chaining: Open Addressing</vt:lpstr>
      <vt:lpstr>An Alternative to Separate Chaining: Open Addressing</vt:lpstr>
      <vt:lpstr>Open addressing:  Storing in the table </vt:lpstr>
      <vt:lpstr>More about Open Addressing</vt:lpstr>
      <vt:lpstr>Terminology</vt:lpstr>
      <vt:lpstr>Primary Clustering</vt:lpstr>
      <vt:lpstr>Analysis of Linear Probing</vt:lpstr>
      <vt:lpstr>In a chart</vt:lpstr>
      <vt:lpstr>Open Addressing: 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Open Addressing: Double hashing</vt:lpstr>
      <vt:lpstr>Double-hashing analysis</vt:lpstr>
      <vt:lpstr>Yet another reason to use a prime Tablesize</vt:lpstr>
      <vt:lpstr>More double-hashing facts</vt:lpstr>
      <vt:lpstr>Charts: Double hashing (w/ uniform hashing) vs. Linear probing</vt:lpstr>
      <vt:lpstr>We’ve explored different methods of collision detection</vt:lpstr>
      <vt:lpstr>Rehashing</vt:lpstr>
      <vt:lpstr>More on rehashing</vt:lpstr>
      <vt:lpstr>Hashing and comparing</vt:lpstr>
      <vt:lpstr>Equal objects must hash the same</vt:lpstr>
      <vt:lpstr>Java bottom line</vt:lpstr>
      <vt:lpstr>(Incorrect) Example</vt:lpstr>
      <vt:lpstr>Aside: Comparable/Comparator have rules too</vt:lpstr>
      <vt:lpstr>Final word on hashing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2146</cp:revision>
  <dcterms:created xsi:type="dcterms:W3CDTF">2009-03-13T20:43:19Z</dcterms:created>
  <dcterms:modified xsi:type="dcterms:W3CDTF">2010-07-12T17:28:52Z</dcterms:modified>
</cp:coreProperties>
</file>