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notesSlides/notesSlide17.xml" ContentType="application/vnd.openxmlformats-officedocument.presentationml.notesSlide+xml"/>
  <Override PartName="/ppt/tags/tag68.xml" ContentType="application/vnd.openxmlformats-officedocument.presentationml.tags+xml"/>
  <Override PartName="/ppt/tags/tag77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notesSlides/notesSlide18.xml" ContentType="application/vnd.openxmlformats-officedocument.presentationml.notesSlide+xml"/>
  <Override PartName="/ppt/tags/tag69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2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22"/>
  </p:notesMasterIdLst>
  <p:sldIdLst>
    <p:sldId id="256" r:id="rId2"/>
    <p:sldId id="257" r:id="rId3"/>
    <p:sldId id="289" r:id="rId4"/>
    <p:sldId id="290" r:id="rId5"/>
    <p:sldId id="267" r:id="rId6"/>
    <p:sldId id="271" r:id="rId7"/>
    <p:sldId id="269" r:id="rId8"/>
    <p:sldId id="270" r:id="rId9"/>
    <p:sldId id="272" r:id="rId10"/>
    <p:sldId id="275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237E7-6AFD-47D9-A01F-F634E91D81A0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6B9459A-96D0-4258-8523-71BC7BB4C8FE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047379A-2D3D-42D1-BC86-1A065D7299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3187-7EEC-4753-85B8-DCE190874B38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DE13-3F5C-4093-97E3-D597A2CADB2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D143-566A-4117-A9C3-F675817DEB48}" type="datetime1">
              <a:rPr lang="en-US" smtClean="0"/>
              <a:pPr/>
              <a:t>6/20/2010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7B6BDE7-3E91-4832-A414-CEF4EFFC5655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D7BB-D412-429A-A70D-C3FCC951B233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385D-9EDC-45C4-AD39-6331EDD8ACD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D931-6B54-45B7-90F6-18D0666D8AB5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ECF04-25C1-4A3A-BC87-7003AF93A45B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A646-E4F7-4533-8C6B-8459D0CF7BE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4B71-E6CD-4B7D-8097-FF6AB0887891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483CAB-DC89-4B50-A3EE-3341EFA5B09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9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tags" Target="../tags/tag26.xml"/><Relationship Id="rId26" Type="http://schemas.openxmlformats.org/officeDocument/2006/relationships/tags" Target="../tags/tag34.xml"/><Relationship Id="rId3" Type="http://schemas.openxmlformats.org/officeDocument/2006/relationships/tags" Target="../tags/tag11.xml"/><Relationship Id="rId21" Type="http://schemas.openxmlformats.org/officeDocument/2006/relationships/tags" Target="../tags/tag29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tags" Target="../tags/tag25.xml"/><Relationship Id="rId25" Type="http://schemas.openxmlformats.org/officeDocument/2006/relationships/tags" Target="../tags/tag33.xml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20" Type="http://schemas.openxmlformats.org/officeDocument/2006/relationships/tags" Target="../tags/tag28.xml"/><Relationship Id="rId29" Type="http://schemas.openxmlformats.org/officeDocument/2006/relationships/tags" Target="../tags/tag37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24" Type="http://schemas.openxmlformats.org/officeDocument/2006/relationships/tags" Target="../tags/tag32.xml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23" Type="http://schemas.openxmlformats.org/officeDocument/2006/relationships/tags" Target="../tags/tag31.xml"/><Relationship Id="rId28" Type="http://schemas.openxmlformats.org/officeDocument/2006/relationships/tags" Target="../tags/tag36.xml"/><Relationship Id="rId10" Type="http://schemas.openxmlformats.org/officeDocument/2006/relationships/tags" Target="../tags/tag18.xml"/><Relationship Id="rId19" Type="http://schemas.openxmlformats.org/officeDocument/2006/relationships/tags" Target="../tags/tag27.xml"/><Relationship Id="rId31" Type="http://schemas.openxmlformats.org/officeDocument/2006/relationships/notesSlide" Target="../notesSlides/notesSlide16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Relationship Id="rId22" Type="http://schemas.openxmlformats.org/officeDocument/2006/relationships/tags" Target="../tags/tag30.xml"/><Relationship Id="rId27" Type="http://schemas.openxmlformats.org/officeDocument/2006/relationships/tags" Target="../tags/tag35.xml"/><Relationship Id="rId30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26" Type="http://schemas.openxmlformats.org/officeDocument/2006/relationships/tags" Target="../tags/tag63.xml"/><Relationship Id="rId3" Type="http://schemas.openxmlformats.org/officeDocument/2006/relationships/tags" Target="../tags/tag40.xml"/><Relationship Id="rId21" Type="http://schemas.openxmlformats.org/officeDocument/2006/relationships/tags" Target="../tags/tag58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tags" Target="../tags/tag62.xml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29" Type="http://schemas.openxmlformats.org/officeDocument/2006/relationships/notesSlide" Target="../notesSlides/notesSlide17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tags" Target="../tags/tag61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tags" Target="../tags/tag60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tags" Target="../tags/tag59.xml"/><Relationship Id="rId27" Type="http://schemas.openxmlformats.org/officeDocument/2006/relationships/tags" Target="../tags/tag6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5" Type="http://schemas.openxmlformats.org/officeDocument/2006/relationships/notesSlide" Target="../notesSlides/notesSlide19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1: Introduction; Stacks/Queues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  <a:endParaRPr lang="en-US" sz="2400" dirty="0"/>
          </a:p>
          <a:p>
            <a:r>
              <a:rPr lang="en-US" sz="2400" dirty="0" smtClean="0"/>
              <a:t>Summer 2010</a:t>
            </a: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332 differs from 326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332 is about </a:t>
            </a:r>
            <a:r>
              <a:rPr lang="en-US" i="1" dirty="0" smtClean="0">
                <a:solidFill>
                  <a:schemeClr val="accent2"/>
                </a:solidFill>
              </a:rPr>
              <a:t>70%</a:t>
            </a:r>
            <a:r>
              <a:rPr lang="en-US" dirty="0" smtClean="0"/>
              <a:t> of the material from 326</a:t>
            </a:r>
          </a:p>
          <a:p>
            <a:pPr lvl="1"/>
            <a:r>
              <a:rPr lang="en-US" dirty="0" smtClean="0"/>
              <a:t>Covers the same general topics, and the important algorithms/data-structures</a:t>
            </a:r>
          </a:p>
          <a:p>
            <a:pPr lvl="1"/>
            <a:r>
              <a:rPr lang="en-US" dirty="0" smtClean="0"/>
              <a:t>Cuts out some of the alternative data-structures, and some less important ones</a:t>
            </a:r>
          </a:p>
          <a:p>
            <a:pPr lvl="2"/>
            <a:r>
              <a:rPr lang="en-US" dirty="0" smtClean="0"/>
              <a:t>You can probably live a full &amp; meaningful life without knowing what a binomial queue is</a:t>
            </a:r>
          </a:p>
          <a:p>
            <a:r>
              <a:rPr lang="en-US" dirty="0" smtClean="0"/>
              <a:t>Biggest new topic: a serious treatment of programming with </a:t>
            </a:r>
            <a:r>
              <a:rPr lang="en-US" i="1" dirty="0" smtClean="0">
                <a:solidFill>
                  <a:schemeClr val="accent2"/>
                </a:solidFill>
              </a:rPr>
              <a:t>multiple threads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: To use multiple processors to finish sooner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>
                <a:solidFill>
                  <a:schemeClr val="accent2"/>
                </a:solidFill>
              </a:rPr>
              <a:t>concurrency</a:t>
            </a:r>
            <a:r>
              <a:rPr lang="en-US" dirty="0" smtClean="0"/>
              <a:t>: Allow properly synchronized access to shared resources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(Often highly </a:t>
            </a:r>
            <a:r>
              <a:rPr lang="en-US" i="1" dirty="0" smtClean="0"/>
              <a:t>non-obvious</a:t>
            </a:r>
            <a:r>
              <a:rPr lang="en-US" dirty="0" smtClean="0"/>
              <a:t>) ways to organize information in order to enable </a:t>
            </a:r>
            <a:r>
              <a:rPr lang="en-US" i="1" dirty="0" smtClean="0">
                <a:solidFill>
                  <a:schemeClr val="accent2"/>
                </a:solidFill>
              </a:rPr>
              <a:t>efficient</a:t>
            </a:r>
            <a:r>
              <a:rPr lang="en-US" dirty="0" smtClean="0"/>
              <a:t> computation over that information</a:t>
            </a:r>
          </a:p>
          <a:p>
            <a:pPr lvl="1"/>
            <a:r>
              <a:rPr lang="en-US" dirty="0" smtClean="0"/>
              <a:t>Key goal over the next week is introducing </a:t>
            </a:r>
            <a:r>
              <a:rPr lang="en-US" dirty="0" smtClean="0">
                <a:solidFill>
                  <a:schemeClr val="accent2"/>
                </a:solidFill>
              </a:rPr>
              <a:t>asymptotic analysis</a:t>
            </a:r>
            <a:r>
              <a:rPr lang="en-US" dirty="0" smtClean="0"/>
              <a:t> to </a:t>
            </a:r>
            <a:r>
              <a:rPr lang="en-US" i="1" dirty="0" smtClean="0"/>
              <a:t>precisely</a:t>
            </a:r>
            <a:r>
              <a:rPr lang="en-US" dirty="0" smtClean="0"/>
              <a:t> and </a:t>
            </a:r>
            <a:r>
              <a:rPr lang="en-US" i="1" dirty="0" smtClean="0"/>
              <a:t>generally</a:t>
            </a:r>
            <a:r>
              <a:rPr lang="en-US" dirty="0" smtClean="0"/>
              <a:t> describe efficient use of time and space</a:t>
            </a:r>
          </a:p>
          <a:p>
            <a:pPr lvl="2"/>
            <a:r>
              <a:rPr lang="en-US" dirty="0" smtClean="0"/>
              <a:t>‘Big Oh’ notation used frequently in CS: O(n), O(</a:t>
            </a:r>
            <a:r>
              <a:rPr lang="en-US" dirty="0" err="1" smtClean="0"/>
              <a:t>logn</a:t>
            </a:r>
            <a:r>
              <a:rPr lang="en-US" dirty="0" smtClean="0"/>
              <a:t>), O(1), etc.</a:t>
            </a:r>
            <a:endParaRPr lang="en-US" sz="1000" dirty="0" smtClean="0"/>
          </a:p>
          <a:p>
            <a:pPr>
              <a:buNone/>
            </a:pPr>
            <a:r>
              <a:rPr lang="en-US" dirty="0" smtClean="0"/>
              <a:t>A data structure supports certain </a:t>
            </a:r>
            <a:r>
              <a:rPr lang="en-US" i="1" dirty="0" smtClean="0"/>
              <a:t>operations</a:t>
            </a:r>
            <a:r>
              <a:rPr lang="en-US" dirty="0" smtClean="0"/>
              <a:t>, each with a:</a:t>
            </a:r>
          </a:p>
          <a:p>
            <a:pPr lvl="1"/>
            <a:r>
              <a:rPr lang="en-US" dirty="0" smtClean="0"/>
              <a:t>Purpose: what does the operation do/return</a:t>
            </a:r>
          </a:p>
          <a:p>
            <a:pPr lvl="1"/>
            <a:r>
              <a:rPr lang="en-US" dirty="0" smtClean="0"/>
              <a:t>Performance: how efficient is the operation</a:t>
            </a:r>
            <a:endParaRPr lang="en-US" sz="1000" dirty="0" smtClean="0"/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 lvl="1"/>
            <a:r>
              <a:rPr lang="en-US" b="1" i="1" dirty="0" smtClean="0"/>
              <a:t>List</a:t>
            </a:r>
            <a:r>
              <a:rPr lang="en-US" dirty="0" smtClean="0"/>
              <a:t> with operations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  <a:p>
            <a:pPr lvl="1"/>
            <a:r>
              <a:rPr lang="en-US" b="1" i="1" dirty="0" smtClean="0"/>
              <a:t>Stack</a:t>
            </a:r>
            <a:r>
              <a:rPr lang="en-US" dirty="0" smtClean="0"/>
              <a:t> with operations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848600" cy="4495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 data structure strives to provide many useful, efficient operations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Often no clear-cut ‘best’: there are usually trade-offs:</a:t>
            </a:r>
          </a:p>
          <a:p>
            <a:pPr lvl="1"/>
            <a:r>
              <a:rPr lang="en-US" dirty="0" smtClean="0"/>
              <a:t>Time vs. space</a:t>
            </a:r>
          </a:p>
          <a:p>
            <a:pPr lvl="1"/>
            <a:r>
              <a:rPr lang="en-US" dirty="0" smtClean="0"/>
              <a:t>One operation more efficient if another less efficient</a:t>
            </a:r>
          </a:p>
          <a:p>
            <a:pPr lvl="1"/>
            <a:r>
              <a:rPr lang="en-US" dirty="0" smtClean="0"/>
              <a:t>Generality vs. simplicity vs. performance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That is why there are many data structures and educated </a:t>
            </a:r>
            <a:r>
              <a:rPr lang="en-US" dirty="0" err="1" smtClean="0"/>
              <a:t>CSEers</a:t>
            </a:r>
            <a:r>
              <a:rPr lang="en-US" dirty="0" smtClean="0"/>
              <a:t> internalize their main trade-offs and techniques</a:t>
            </a:r>
          </a:p>
          <a:p>
            <a:pPr lvl="1"/>
            <a:r>
              <a:rPr lang="en-US" dirty="0" smtClean="0"/>
              <a:t>Recognize the right tool for the job</a:t>
            </a:r>
          </a:p>
          <a:p>
            <a:pPr lvl="1"/>
            <a:r>
              <a:rPr lang="en-US" dirty="0" smtClean="0"/>
              <a:t>And recognize logarithmic &lt; linear &lt; quadratic &lt; exponential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Abstract Data Type (ADT)</a:t>
            </a:r>
          </a:p>
          <a:p>
            <a:pPr lvl="1"/>
            <a:r>
              <a:rPr lang="en-US" dirty="0" smtClean="0"/>
              <a:t>Mathematical description of a “thing” with set of operations on that “thing”; doesn’t specify the details of how it’s done</a:t>
            </a:r>
          </a:p>
          <a:p>
            <a:pPr lvl="2"/>
            <a:r>
              <a:rPr lang="en-US" dirty="0" smtClean="0"/>
              <a:t>Ex, Stack: You push stuff and you pop stuff</a:t>
            </a:r>
          </a:p>
          <a:p>
            <a:pPr lvl="3"/>
            <a:r>
              <a:rPr lang="en-US" dirty="0" smtClean="0"/>
              <a:t>Could use an array, could use a linked list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Algorithm</a:t>
            </a:r>
          </a:p>
          <a:p>
            <a:pPr lvl="1"/>
            <a:r>
              <a:rPr lang="en-US" dirty="0" smtClean="0"/>
              <a:t>A high level, language-independent description of a step-by-step process</a:t>
            </a:r>
          </a:p>
          <a:p>
            <a:pPr lvl="2"/>
            <a:r>
              <a:rPr lang="en-US" dirty="0" smtClean="0"/>
              <a:t>Ex: Binary search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Data structure</a:t>
            </a:r>
          </a:p>
          <a:p>
            <a:pPr lvl="1"/>
            <a:r>
              <a:rPr lang="en-US" dirty="0" smtClean="0"/>
              <a:t>A specific family of algorithms </a:t>
            </a:r>
            <a:r>
              <a:rPr lang="en-US" smtClean="0"/>
              <a:t>&amp; data </a:t>
            </a:r>
            <a:r>
              <a:rPr lang="en-US" smtClean="0"/>
              <a:t>for </a:t>
            </a:r>
            <a:r>
              <a:rPr lang="en-US" dirty="0" smtClean="0"/>
              <a:t>implementing an ADT</a:t>
            </a:r>
          </a:p>
          <a:p>
            <a:pPr lvl="2"/>
            <a:r>
              <a:rPr lang="en-US" dirty="0" smtClean="0"/>
              <a:t>Ex: Linked list stack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Implementation</a:t>
            </a:r>
            <a:r>
              <a:rPr lang="en-US" dirty="0" smtClean="0"/>
              <a:t> of a data structure</a:t>
            </a:r>
          </a:p>
          <a:p>
            <a:pPr lvl="1"/>
            <a:r>
              <a:rPr lang="en-US" dirty="0" smtClean="0"/>
              <a:t>A specific implementation in a specific language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b="1" i="1" dirty="0" smtClean="0"/>
              <a:t>Stack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ADT</a:t>
            </a:r>
            <a:r>
              <a:rPr lang="en-US" dirty="0" smtClean="0"/>
              <a:t> supports operations: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: initially true, later have there been same number of pops as pushes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: takes an item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: raises an error if </a:t>
            </a:r>
            <a:r>
              <a:rPr lang="en-US" dirty="0" err="1" smtClean="0"/>
              <a:t>isEmpty</a:t>
            </a:r>
            <a:r>
              <a:rPr lang="en-US" dirty="0" smtClean="0"/>
              <a:t>, else returns most-recently pushed item not yet returned by a pop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dirty="0" smtClean="0">
                <a:cs typeface="Courier New" pitchFamily="49" charset="0"/>
              </a:rPr>
              <a:t>(Often some more operations)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Stack </a:t>
            </a:r>
            <a:r>
              <a:rPr lang="en-US" dirty="0" smtClean="0">
                <a:solidFill>
                  <a:schemeClr val="accent2"/>
                </a:solidFill>
              </a:rPr>
              <a:t>data structure</a:t>
            </a:r>
            <a:r>
              <a:rPr lang="en-US" dirty="0" smtClean="0"/>
              <a:t> could use a linked-list or an array or something else, and associated </a:t>
            </a:r>
            <a:r>
              <a:rPr lang="en-US" dirty="0" smtClean="0">
                <a:solidFill>
                  <a:schemeClr val="accent2"/>
                </a:solidFill>
              </a:rPr>
              <a:t>algorithms</a:t>
            </a:r>
            <a:r>
              <a:rPr lang="en-US" dirty="0" smtClean="0"/>
              <a:t> for the operations</a:t>
            </a:r>
          </a:p>
          <a:p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/>
              <a:t> is in the library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java.util.Stack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ADT is a useful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Stack ADT is a useful abstraction because:</a:t>
            </a:r>
          </a:p>
          <a:p>
            <a:r>
              <a:rPr lang="en-US" dirty="0" smtClean="0"/>
              <a:t>It arises </a:t>
            </a:r>
            <a:r>
              <a:rPr lang="en-US" dirty="0" smtClean="0">
                <a:solidFill>
                  <a:schemeClr val="accent2"/>
                </a:solidFill>
              </a:rPr>
              <a:t>all the time</a:t>
            </a:r>
            <a:r>
              <a:rPr lang="en-US" dirty="0" smtClean="0"/>
              <a:t> in programming (see text for more)</a:t>
            </a:r>
          </a:p>
          <a:p>
            <a:pPr lvl="1"/>
            <a:r>
              <a:rPr lang="en-US" dirty="0" smtClean="0"/>
              <a:t>Recursive function calls</a:t>
            </a:r>
          </a:p>
          <a:p>
            <a:pPr lvl="1"/>
            <a:r>
              <a:rPr lang="en-US" dirty="0" smtClean="0"/>
              <a:t>Balancing symbols (parentheses)</a:t>
            </a:r>
          </a:p>
          <a:p>
            <a:pPr lvl="1"/>
            <a:r>
              <a:rPr lang="en-US" dirty="0" smtClean="0"/>
              <a:t>Evaluating postfix notation: 3 4 + 5 * </a:t>
            </a:r>
          </a:p>
          <a:p>
            <a:r>
              <a:rPr lang="en-US" dirty="0" smtClean="0"/>
              <a:t>Common ideas; code up a </a:t>
            </a:r>
            <a:r>
              <a:rPr lang="en-US" dirty="0" smtClean="0">
                <a:solidFill>
                  <a:schemeClr val="accent2"/>
                </a:solidFill>
              </a:rPr>
              <a:t>reusable library</a:t>
            </a:r>
          </a:p>
          <a:p>
            <a:r>
              <a:rPr lang="en-US" dirty="0" smtClean="0"/>
              <a:t>We can </a:t>
            </a:r>
            <a:r>
              <a:rPr lang="en-US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in high-level terms</a:t>
            </a:r>
          </a:p>
          <a:p>
            <a:pPr lvl="1"/>
            <a:r>
              <a:rPr lang="en-US" dirty="0" smtClean="0"/>
              <a:t>“Use a stack and push numbers, popping for operators…”</a:t>
            </a:r>
          </a:p>
          <a:p>
            <a:pPr lvl="1"/>
            <a:r>
              <a:rPr lang="en-US" dirty="0" smtClean="0"/>
              <a:t>Rather than, “create a linked list and add a node when…”</a:t>
            </a:r>
          </a:p>
          <a:p>
            <a:r>
              <a:rPr lang="en-US" dirty="0" smtClean="0"/>
              <a:t>We as humans think in abstractions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Queue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Operations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create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destroy</a:t>
            </a:r>
          </a:p>
          <a:p>
            <a:endParaRPr lang="en-US" dirty="0" smtClean="0"/>
          </a:p>
          <a:p>
            <a:r>
              <a:rPr lang="en-US" dirty="0" smtClean="0"/>
              <a:t>Just like a stack except:</a:t>
            </a:r>
          </a:p>
          <a:p>
            <a:pPr lvl="1"/>
            <a:r>
              <a:rPr lang="en-US" dirty="0" smtClean="0"/>
              <a:t>Stack: LIFO (last-in-first-out)</a:t>
            </a:r>
          </a:p>
          <a:p>
            <a:pPr lvl="1"/>
            <a:r>
              <a:rPr lang="en-US" dirty="0" smtClean="0"/>
              <a:t>Queue: FIFO (first-in-first-out)</a:t>
            </a:r>
          </a:p>
          <a:p>
            <a:endParaRPr lang="en-US" sz="1000" dirty="0" smtClean="0"/>
          </a:p>
          <a:p>
            <a:r>
              <a:rPr lang="en-US" dirty="0" smtClean="0"/>
              <a:t>Just as useful and ubiquitous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276600" y="2362200"/>
            <a:ext cx="5038725" cy="1143000"/>
            <a:chOff x="3190875" y="2362200"/>
            <a:chExt cx="5038725" cy="1143000"/>
          </a:xfrm>
        </p:grpSpPr>
        <p:sp>
          <p:nvSpPr>
            <p:cNvPr id="7" name="Rectangle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714875" y="2362200"/>
              <a:ext cx="1981200" cy="114300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>
                  <a:solidFill>
                    <a:schemeClr val="accent2"/>
                  </a:solidFill>
                </a:rPr>
                <a:t>F E D C B</a:t>
              </a:r>
            </a:p>
          </p:txBody>
        </p:sp>
        <p:sp>
          <p:nvSpPr>
            <p:cNvPr id="8" name="Line 5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648075" y="2933700"/>
              <a:ext cx="10668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571875" y="2605088"/>
              <a:ext cx="10302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err="1">
                  <a:solidFill>
                    <a:schemeClr val="accent2"/>
                  </a:solidFill>
                </a:rPr>
                <a:t>enqueue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6696075" y="2933700"/>
              <a:ext cx="10668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656388" y="2590800"/>
              <a:ext cx="103028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>
                  <a:solidFill>
                    <a:schemeClr val="accent2"/>
                  </a:solidFill>
                </a:rPr>
                <a:t>dequeue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190875" y="27051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G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815263" y="2705100"/>
              <a:ext cx="414337" cy="4667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Circular Array Queue Data Structure</a:t>
            </a:r>
            <a:endParaRPr lang="en-US" dirty="0"/>
          </a:p>
        </p:txBody>
      </p:sp>
      <p:sp>
        <p:nvSpPr>
          <p:cNvPr id="42" name="Content Placeholder 2"/>
          <p:cNvSpPr>
            <a:spLocks noGrp="1"/>
          </p:cNvSpPr>
          <p:nvPr>
            <p:ph sz="quarter" idx="1"/>
          </p:nvPr>
        </p:nvSpPr>
        <p:spPr>
          <a:xfrm>
            <a:off x="5257800" y="2667000"/>
            <a:ext cx="3581400" cy="3581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 if </a:t>
            </a:r>
            <a:r>
              <a:rPr lang="en-US" b="1" i="1" dirty="0" smtClean="0"/>
              <a:t>queue</a:t>
            </a:r>
            <a:r>
              <a:rPr lang="en-US" dirty="0" smtClean="0"/>
              <a:t> is empty?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if </a:t>
            </a:r>
            <a:r>
              <a:rPr lang="en-US" b="1" i="1" dirty="0" smtClean="0"/>
              <a:t>array</a:t>
            </a:r>
            <a:r>
              <a:rPr lang="en-US" dirty="0" smtClean="0"/>
              <a:t> is full?</a:t>
            </a:r>
          </a:p>
          <a:p>
            <a:r>
              <a:rPr lang="en-US" dirty="0" smtClean="0"/>
              <a:t>How to </a:t>
            </a:r>
            <a:r>
              <a:rPr lang="en-US" i="1" dirty="0" smtClean="0"/>
              <a:t>test</a:t>
            </a:r>
            <a:r>
              <a:rPr lang="en-US" dirty="0" smtClean="0"/>
              <a:t> for empty?</a:t>
            </a:r>
          </a:p>
          <a:p>
            <a:r>
              <a:rPr lang="en-US" dirty="0" smtClean="0"/>
              <a:t>What is the </a:t>
            </a:r>
            <a:r>
              <a:rPr lang="en-US" i="1" dirty="0" smtClean="0"/>
              <a:t>complexity</a:t>
            </a:r>
            <a:r>
              <a:rPr lang="en-US" dirty="0" smtClean="0"/>
              <a:t> of the operations?</a:t>
            </a:r>
          </a:p>
          <a:p>
            <a:r>
              <a:rPr lang="en-US" dirty="0" smtClean="0"/>
              <a:t>Can you find the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 in the queue?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580966"/>
            <a:ext cx="4572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Basic idea only!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(x) {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Q[back] = x;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back = (back + 1) % size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10" name="Text Box 3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257367"/>
            <a:ext cx="4648200" cy="20672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// Basic idea only!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dequeue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x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Q[front];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front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(front + 1) %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size;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x;</a:t>
            </a:r>
            <a:endParaRPr lang="en-US" sz="2000" dirty="0" smtClean="0">
              <a:latin typeface="Courier New" pitchFamily="49" charset="0"/>
            </a:endParaRP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685800" y="1219200"/>
            <a:ext cx="7772400" cy="1238310"/>
            <a:chOff x="685800" y="1143000"/>
            <a:chExt cx="7772400" cy="12383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685800" y="1143000"/>
              <a:ext cx="7772400" cy="1219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600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905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09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514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819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24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429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38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0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43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48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2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953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2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257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62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867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77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781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86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91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2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838200" y="1219200"/>
              <a:ext cx="5261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 smtClean="0">
                  <a:solidFill>
                    <a:schemeClr val="tx1"/>
                  </a:solidFill>
                </a:rPr>
                <a:t>Q: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 Box 2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592094" y="12192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0</a:t>
              </a:r>
            </a:p>
          </p:txBody>
        </p:sp>
        <p:sp>
          <p:nvSpPr>
            <p:cNvPr id="33" name="Text Box 2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315200" y="1219200"/>
              <a:ext cx="10374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size - 1</a:t>
              </a:r>
            </a:p>
          </p:txBody>
        </p:sp>
        <p:cxnSp>
          <p:nvCxnSpPr>
            <p:cNvPr id="34" name="AutoShape 29"/>
            <p:cNvCxnSpPr>
              <a:cxnSpLocks noChangeShapeType="1"/>
              <a:endCxn id="18" idx="2"/>
            </p:cNvCxnSpPr>
            <p:nvPr>
              <p:custDataLst>
                <p:tags r:id="rId26"/>
              </p:custDataLst>
            </p:nvPr>
          </p:nvCxnSpPr>
          <p:spPr bwMode="auto">
            <a:xfrm flipH="1" flipV="1">
              <a:off x="3886200" y="1905000"/>
              <a:ext cx="1588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30"/>
            <p:cNvCxnSpPr>
              <a:cxnSpLocks noChangeShapeType="1"/>
              <a:endCxn id="23" idx="2"/>
            </p:cNvCxnSpPr>
            <p:nvPr>
              <p:custDataLst>
                <p:tags r:id="rId27"/>
              </p:custDataLst>
            </p:nvPr>
          </p:nvCxnSpPr>
          <p:spPr bwMode="auto">
            <a:xfrm flipV="1">
              <a:off x="5403850" y="1905000"/>
              <a:ext cx="6350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6" name="Text Box 25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76600" y="1981200"/>
              <a:ext cx="6960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front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7" name="Text Box 2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759919" y="1962090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back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Queue Data Structure</a:t>
            </a:r>
            <a:endParaRPr lang="en-US" dirty="0"/>
          </a:p>
        </p:txBody>
      </p:sp>
      <p:sp>
        <p:nvSpPr>
          <p:cNvPr id="37" name="Content Placeholder 2"/>
          <p:cNvSpPr>
            <a:spLocks noGrp="1"/>
          </p:cNvSpPr>
          <p:nvPr>
            <p:ph sz="quarter" idx="1"/>
          </p:nvPr>
        </p:nvSpPr>
        <p:spPr>
          <a:xfrm>
            <a:off x="5334000" y="2667000"/>
            <a:ext cx="3581400" cy="3581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 if </a:t>
            </a:r>
            <a:r>
              <a:rPr lang="en-US" b="1" i="1" dirty="0" smtClean="0"/>
              <a:t>queue</a:t>
            </a:r>
            <a:r>
              <a:rPr lang="en-US" dirty="0" smtClean="0"/>
              <a:t> is empty?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Can </a:t>
            </a:r>
            <a:r>
              <a:rPr lang="en-US" b="1" i="1" dirty="0" smtClean="0"/>
              <a:t>list</a:t>
            </a:r>
            <a:r>
              <a:rPr lang="en-US" dirty="0" smtClean="0"/>
              <a:t> be full?</a:t>
            </a:r>
          </a:p>
          <a:p>
            <a:r>
              <a:rPr lang="en-US" dirty="0" smtClean="0"/>
              <a:t>How to </a:t>
            </a:r>
            <a:r>
              <a:rPr lang="en-US" i="1" dirty="0" smtClean="0"/>
              <a:t>test</a:t>
            </a:r>
            <a:r>
              <a:rPr lang="en-US" dirty="0" smtClean="0"/>
              <a:t> for empty?</a:t>
            </a:r>
          </a:p>
          <a:p>
            <a:r>
              <a:rPr lang="en-US" dirty="0" smtClean="0"/>
              <a:t>What is the </a:t>
            </a:r>
            <a:r>
              <a:rPr lang="en-US" i="1" dirty="0" smtClean="0"/>
              <a:t>complexity</a:t>
            </a:r>
            <a:r>
              <a:rPr lang="en-US" dirty="0" smtClean="0"/>
              <a:t> of the operations?</a:t>
            </a:r>
          </a:p>
          <a:p>
            <a:r>
              <a:rPr lang="en-US" dirty="0" smtClean="0"/>
              <a:t>Can you find the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 in the queue?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752600" y="1295400"/>
            <a:ext cx="5334000" cy="1143000"/>
            <a:chOff x="1752600" y="1295400"/>
            <a:chExt cx="5334000" cy="114300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1752600" y="1295400"/>
              <a:ext cx="53340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9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1905000" y="1371600"/>
              <a:ext cx="4800600" cy="977900"/>
              <a:chOff x="1200" y="1190"/>
              <a:chExt cx="3024" cy="616"/>
            </a:xfrm>
          </p:grpSpPr>
          <p:sp>
            <p:nvSpPr>
              <p:cNvPr id="8" name="Rectangle 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4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53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440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96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12" name="Rectangle 7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16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064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4" name="AutoShape 9"/>
              <p:cNvCxnSpPr>
                <a:cxnSpLocks noChangeShapeType="1"/>
                <a:stCxn id="10" idx="3"/>
                <a:endCxn id="11" idx="1"/>
              </p:cNvCxnSpPr>
              <p:nvPr>
                <p:custDataLst>
                  <p:tags r:id="rId10"/>
                </p:custDataLst>
              </p:nvPr>
            </p:nvCxnSpPr>
            <p:spPr bwMode="auto">
              <a:xfrm>
                <a:off x="1632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5" name="Rectangle 10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9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16" name="Rectangle 11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78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688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" name="AutoShape 13"/>
              <p:cNvCxnSpPr>
                <a:cxnSpLocks noChangeShapeType="1"/>
                <a:stCxn id="13" idx="3"/>
                <a:endCxn id="15" idx="1"/>
              </p:cNvCxnSpPr>
              <p:nvPr>
                <p:custDataLst>
                  <p:tags r:id="rId14"/>
                </p:custDataLst>
              </p:nvPr>
            </p:nvCxnSpPr>
            <p:spPr bwMode="auto">
              <a:xfrm>
                <a:off x="2256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9" name="Rectangle 14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321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20" name="Rectangle 15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40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16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312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2" name="AutoShape 17"/>
              <p:cNvCxnSpPr>
                <a:cxnSpLocks noChangeShapeType="1"/>
                <a:stCxn id="17" idx="3"/>
                <a:endCxn id="19" idx="1"/>
              </p:cNvCxnSpPr>
              <p:nvPr>
                <p:custDataLst>
                  <p:tags r:id="rId18"/>
                </p:custDataLst>
              </p:nvPr>
            </p:nvCxnSpPr>
            <p:spPr bwMode="auto">
              <a:xfrm>
                <a:off x="2880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3" name="Rectangle 18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84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f</a:t>
                </a:r>
              </a:p>
            </p:txBody>
          </p:sp>
          <p:sp>
            <p:nvSpPr>
              <p:cNvPr id="24" name="Rectangle 19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0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936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6" name="AutoShape 21"/>
              <p:cNvCxnSpPr>
                <a:cxnSpLocks noChangeShapeType="1"/>
                <a:stCxn id="21" idx="3"/>
                <a:endCxn id="23" idx="1"/>
              </p:cNvCxnSpPr>
              <p:nvPr>
                <p:custDataLst>
                  <p:tags r:id="rId22"/>
                </p:custDataLst>
              </p:nvPr>
            </p:nvCxnSpPr>
            <p:spPr bwMode="auto">
              <a:xfrm>
                <a:off x="3504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7" name="Line 22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Text Box 23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200" y="1554"/>
                <a:ext cx="43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front</a:t>
                </a:r>
              </a:p>
            </p:txBody>
          </p:sp>
          <p:sp>
            <p:nvSpPr>
              <p:cNvPr id="29" name="Text Box 24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696" y="1554"/>
                <a:ext cx="45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back</a:t>
                </a:r>
              </a:p>
            </p:txBody>
          </p:sp>
          <p:cxnSp>
            <p:nvCxnSpPr>
              <p:cNvPr id="30" name="AutoShape 25"/>
              <p:cNvCxnSpPr>
                <a:cxnSpLocks noChangeShapeType="1"/>
                <a:stCxn id="28" idx="0"/>
                <a:endCxn id="8" idx="2"/>
              </p:cNvCxnSpPr>
              <p:nvPr>
                <p:custDataLst>
                  <p:tags r:id="rId26"/>
                </p:custDataLst>
              </p:nvPr>
            </p:nvCxnSpPr>
            <p:spPr bwMode="auto">
              <a:xfrm rot="5400000" flipH="1" flipV="1">
                <a:off x="1344" y="1458"/>
                <a:ext cx="172" cy="2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1" name="AutoShape 26"/>
              <p:cNvCxnSpPr>
                <a:cxnSpLocks noChangeShapeType="1"/>
                <a:stCxn id="29" idx="0"/>
                <a:endCxn id="23" idx="2"/>
              </p:cNvCxnSpPr>
              <p:nvPr>
                <p:custDataLst>
                  <p:tags r:id="rId27"/>
                </p:custDataLst>
              </p:nvPr>
            </p:nvCxnSpPr>
            <p:spPr bwMode="auto">
              <a:xfrm rot="5400000" flipH="1" flipV="1">
                <a:off x="3844" y="1462"/>
                <a:ext cx="172" cy="1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3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580966"/>
            <a:ext cx="4495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Basic idea only!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(x) {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back.next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= new Node(x);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back = </a:t>
            </a:r>
            <a:r>
              <a:rPr lang="en-US" sz="2000" kern="0" dirty="0" err="1" smtClean="0">
                <a:latin typeface="Courier New" pitchFamily="49" charset="0"/>
              </a:rPr>
              <a:t>back.next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4" name="Text Box 3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257367"/>
            <a:ext cx="4495800" cy="20672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// Basic idea only!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dequeue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x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front.item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front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front.next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x;</a:t>
            </a:r>
            <a:endParaRPr lang="en-US" sz="2000" dirty="0" smtClean="0">
              <a:latin typeface="Courier New" pitchFamily="49" charset="0"/>
            </a:endParaRP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Array vs.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286000"/>
            <a:ext cx="3962400" cy="3657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Array: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May waste unneeded space or run out of space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Space per element excellent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Operations very simple / fast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Constant-time access to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</a:t>
            </a:r>
          </a:p>
          <a:p>
            <a:pPr>
              <a:buFont typeface="Arial" pitchFamily="34" charset="0"/>
              <a:buChar char="–"/>
            </a:pPr>
            <a:endParaRPr lang="en-US" dirty="0" smtClean="0"/>
          </a:p>
          <a:p>
            <a:pPr>
              <a:buFont typeface="Arial" pitchFamily="34" charset="0"/>
              <a:buChar char="–"/>
            </a:pPr>
            <a:endParaRPr lang="en-US" dirty="0" smtClean="0"/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For operation </a:t>
            </a:r>
            <a:r>
              <a:rPr lang="en-US" dirty="0" err="1" smtClean="0"/>
              <a:t>insertAtPosition</a:t>
            </a:r>
            <a:r>
              <a:rPr lang="en-US" dirty="0" smtClean="0"/>
              <a:t>, must shift all later elements</a:t>
            </a:r>
          </a:p>
          <a:p>
            <a:pPr lvl="1">
              <a:buFont typeface="Arial" pitchFamily="34" charset="0"/>
              <a:buChar char="–"/>
            </a:pPr>
            <a:r>
              <a:rPr lang="en-US" dirty="0" smtClean="0"/>
              <a:t>Not in Queue ADT</a:t>
            </a:r>
          </a:p>
          <a:p>
            <a:pPr>
              <a:buFont typeface="Arial" pitchFamily="34" charset="0"/>
              <a:buChar char="–"/>
            </a:pPr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1371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48200" y="2286000"/>
            <a:ext cx="426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Always just enough space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more space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element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Operations very simple / fast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constant-time access to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000" b="0" i="0" u="none" strike="noStrike" kern="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element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000" b="0" kern="0" dirty="0" smtClean="0">
                <a:latin typeface="+mn-lt"/>
              </a:rPr>
              <a:t>For operation </a:t>
            </a:r>
            <a:r>
              <a:rPr lang="en-US" sz="2000" b="0" kern="0" dirty="0" err="1" smtClean="0">
                <a:latin typeface="+mn-lt"/>
              </a:rPr>
              <a:t>insertAtPosition</a:t>
            </a:r>
            <a:r>
              <a:rPr lang="en-US" sz="2000" b="0" kern="0" dirty="0" smtClean="0">
                <a:latin typeface="+mn-lt"/>
              </a:rPr>
              <a:t> must traverse all earlier elements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in Queue</a:t>
            </a:r>
            <a:r>
              <a:rPr lang="en-US" sz="2000" b="0" kern="0" dirty="0" smtClean="0">
                <a:latin typeface="+mn-lt"/>
              </a:rPr>
              <a:t> ADT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332!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dirty="0" smtClean="0"/>
              <a:t>What we’re going to be doing this quarter:</a:t>
            </a:r>
            <a:endParaRPr lang="en-US" i="1" dirty="0" smtClean="0"/>
          </a:p>
          <a:p>
            <a:pPr lvl="1"/>
            <a:r>
              <a:rPr lang="en-US" dirty="0" smtClean="0"/>
              <a:t>Study many common data structures &amp; algorithms that underlie most </a:t>
            </a:r>
            <a:r>
              <a:rPr lang="en-US" dirty="0" smtClean="0"/>
              <a:t>computer systems, for instance:</a:t>
            </a:r>
            <a:endParaRPr lang="en-US" dirty="0" smtClean="0"/>
          </a:p>
          <a:p>
            <a:pPr lvl="2"/>
            <a:r>
              <a:rPr lang="en-US" dirty="0" err="1" smtClean="0"/>
              <a:t>Btrees</a:t>
            </a:r>
            <a:r>
              <a:rPr lang="en-US" dirty="0" smtClean="0"/>
              <a:t> -&gt; Databases</a:t>
            </a:r>
          </a:p>
          <a:p>
            <a:pPr lvl="2"/>
            <a:r>
              <a:rPr lang="en-US" dirty="0" smtClean="0"/>
              <a:t>Queues -&gt; Printer </a:t>
            </a:r>
            <a:r>
              <a:rPr lang="en-US" dirty="0" smtClean="0"/>
              <a:t>queue</a:t>
            </a:r>
            <a:endParaRPr lang="en-US" dirty="0" smtClean="0"/>
          </a:p>
          <a:p>
            <a:pPr lvl="2"/>
            <a:r>
              <a:rPr lang="en-US" dirty="0" smtClean="0"/>
              <a:t>Stacks -&gt; Program call-stack</a:t>
            </a:r>
          </a:p>
          <a:p>
            <a:pPr lvl="2"/>
            <a:r>
              <a:rPr lang="en-US" dirty="0" err="1" smtClean="0"/>
              <a:t>Hashtables</a:t>
            </a:r>
            <a:r>
              <a:rPr lang="en-US" dirty="0" smtClean="0"/>
              <a:t>, sorting algorithms, graphs, etc.</a:t>
            </a:r>
            <a:endParaRPr lang="en-US" dirty="0" smtClean="0"/>
          </a:p>
          <a:p>
            <a:pPr lvl="1"/>
            <a:r>
              <a:rPr lang="en-US" dirty="0" smtClean="0"/>
              <a:t>Learn to rigorously analyze them and think carefully about what to use when: Uses, limitations, efficiency, etc.</a:t>
            </a:r>
          </a:p>
          <a:p>
            <a:pPr lvl="2"/>
            <a:r>
              <a:rPr lang="en-US" dirty="0" smtClean="0"/>
              <a:t>Asymptotic analysis -&gt; shows up everywhere in CS</a:t>
            </a:r>
          </a:p>
          <a:p>
            <a:pPr lvl="1"/>
            <a:r>
              <a:rPr lang="en-US" dirty="0" smtClean="0"/>
              <a:t>Study the increasingly important areas of parallelism and concurrency, and relevance to algorithms/data-structures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Operations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create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destroy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push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pop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top (also ‘peek’)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Can also be implemented with an array or a linked list</a:t>
            </a:r>
          </a:p>
          <a:p>
            <a:pPr lvl="1"/>
            <a:r>
              <a:rPr lang="en-US" dirty="0" smtClean="0"/>
              <a:t>This is Project 1!</a:t>
            </a:r>
          </a:p>
          <a:p>
            <a:pPr lvl="1"/>
            <a:r>
              <a:rPr lang="en-US" dirty="0" smtClean="0"/>
              <a:t>Like queues, type of elements is irrelevant</a:t>
            </a:r>
          </a:p>
          <a:p>
            <a:pPr lvl="2"/>
            <a:r>
              <a:rPr lang="en-US" dirty="0" smtClean="0"/>
              <a:t>Ideal for Java’s generic types (covered in section; important for project 1)</a:t>
            </a:r>
          </a:p>
          <a:p>
            <a:endParaRPr lang="en-US" dirty="0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267200" y="1219200"/>
            <a:ext cx="1295400" cy="2590800"/>
            <a:chOff x="1248" y="720"/>
            <a:chExt cx="816" cy="1632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1680" y="960"/>
              <a:ext cx="384" cy="1392"/>
              <a:chOff x="1536" y="1225"/>
              <a:chExt cx="768" cy="1271"/>
            </a:xfrm>
          </p:grpSpPr>
          <p:sp>
            <p:nvSpPr>
              <p:cNvPr id="12" name="Rectangle 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536" y="1248"/>
                <a:ext cx="720" cy="12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536" y="1225"/>
                <a:ext cx="768" cy="7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248" y="720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A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776" y="1324"/>
              <a:ext cx="233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B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C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F</a:t>
              </a:r>
            </a:p>
          </p:txBody>
        </p:sp>
        <p:sp>
          <p:nvSpPr>
            <p:cNvPr id="11" name="Freeform 10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1440" y="864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grpSp>
        <p:nvGrpSpPr>
          <p:cNvPr id="14" name="Group 1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77001" y="1219200"/>
            <a:ext cx="2319338" cy="2644775"/>
            <a:chOff x="2640" y="686"/>
            <a:chExt cx="1461" cy="1666"/>
          </a:xfrm>
        </p:grpSpPr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2640" y="926"/>
              <a:ext cx="384" cy="1392"/>
              <a:chOff x="1536" y="1225"/>
              <a:chExt cx="768" cy="1271"/>
            </a:xfrm>
          </p:grpSpPr>
          <p:sp>
            <p:nvSpPr>
              <p:cNvPr id="19" name="Rectangle 13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536" y="1248"/>
                <a:ext cx="720" cy="12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20" name="Rectangle 14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536" y="1225"/>
                <a:ext cx="768" cy="7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265" y="686"/>
              <a:ext cx="8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E D C B A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736" y="1144"/>
              <a:ext cx="223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F</a:t>
              </a:r>
            </a:p>
          </p:txBody>
        </p:sp>
        <p:sp>
          <p:nvSpPr>
            <p:cNvPr id="18" name="Freeform 17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2880" y="816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21" name="Line 1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791200" y="2644775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in class: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Course mechanics</a:t>
            </a:r>
          </a:p>
          <a:p>
            <a:r>
              <a:rPr lang="en-US" dirty="0" smtClean="0"/>
              <a:t>What this course is about</a:t>
            </a:r>
          </a:p>
          <a:p>
            <a:pPr lvl="1"/>
            <a:r>
              <a:rPr lang="en-US" dirty="0" smtClean="0"/>
              <a:t>How it differs from 326</a:t>
            </a:r>
          </a:p>
          <a:p>
            <a:r>
              <a:rPr lang="en-US" dirty="0" smtClean="0"/>
              <a:t>Abstract Data Types</a:t>
            </a:r>
          </a:p>
          <a:p>
            <a:r>
              <a:rPr lang="en-US" dirty="0" smtClean="0"/>
              <a:t>Start (finish?) stacks and queues (largely review)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838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Course Staff:</a:t>
            </a:r>
          </a:p>
          <a:p>
            <a:pPr>
              <a:buNone/>
            </a:pPr>
            <a:r>
              <a:rPr lang="en-US" dirty="0" smtClean="0"/>
              <a:t>	Tyler Robison		 	Sandra Fan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0" y="4419600"/>
            <a:ext cx="396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Office hours:</a:t>
            </a:r>
          </a:p>
          <a:p>
            <a:endParaRPr lang="en-US" sz="2000" b="0" dirty="0" smtClean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Wednesday 2:00-3:00 &amp; </a:t>
            </a:r>
          </a:p>
          <a:p>
            <a:r>
              <a:rPr lang="en-US" sz="2000" b="0" dirty="0" smtClean="0">
                <a:latin typeface="+mj-lt"/>
              </a:rPr>
              <a:t>by appointment</a:t>
            </a:r>
          </a:p>
          <a:p>
            <a:r>
              <a:rPr lang="en-US" sz="2000" b="0" dirty="0" smtClean="0">
                <a:latin typeface="+mj-lt"/>
              </a:rPr>
              <a:t>Room: CSE 212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48200" y="4419600"/>
            <a:ext cx="396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Office hours:</a:t>
            </a:r>
          </a:p>
          <a:p>
            <a:endParaRPr lang="en-US" sz="2000" b="0" dirty="0" smtClean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Thursday 12:00-1:00</a:t>
            </a:r>
          </a:p>
          <a:p>
            <a:r>
              <a:rPr lang="en-US" sz="2000" b="0" dirty="0" smtClean="0">
                <a:latin typeface="+mj-lt"/>
              </a:rPr>
              <a:t>Room: CSE 218</a:t>
            </a:r>
          </a:p>
        </p:txBody>
      </p:sp>
      <p:pic>
        <p:nvPicPr>
          <p:cNvPr id="9" name="Picture 2" descr="C:\Documents and Settings\trobison\Desktop\sbf2009-03-19-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209800"/>
            <a:ext cx="2743200" cy="2057400"/>
          </a:xfrm>
          <a:prstGeom prst="rect">
            <a:avLst/>
          </a:prstGeom>
          <a:noFill/>
        </p:spPr>
      </p:pic>
      <p:pic>
        <p:nvPicPr>
          <p:cNvPr id="7" name="Picture 6" descr="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600" y="2209800"/>
            <a:ext cx="2032000" cy="209826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Your to-do:</a:t>
            </a:r>
          </a:p>
          <a:p>
            <a:r>
              <a:rPr lang="en-US" dirty="0" smtClean="0"/>
              <a:t>Make sure you get mail sent to </a:t>
            </a:r>
          </a:p>
          <a:p>
            <a:pPr lvl="1">
              <a:buNone/>
            </a:pPr>
            <a:r>
              <a:rPr lang="en-US" dirty="0" smtClean="0"/>
              <a:t>	cse332a_su10 at u.washington.edu</a:t>
            </a:r>
          </a:p>
          <a:p>
            <a:r>
              <a:rPr lang="en-US" dirty="0" smtClean="0"/>
              <a:t>Read all course policies</a:t>
            </a:r>
          </a:p>
          <a:p>
            <a:r>
              <a:rPr lang="en-US" dirty="0" smtClean="0"/>
              <a:t>Read/skim Chapters 1 and 3 of Weiss book</a:t>
            </a:r>
          </a:p>
          <a:p>
            <a:pPr lvl="1"/>
            <a:r>
              <a:rPr lang="en-US" dirty="0" smtClean="0"/>
              <a:t>Relevant to Project 1, due next week (don’t worry; it’s not too bad)</a:t>
            </a:r>
          </a:p>
          <a:p>
            <a:pPr lvl="1"/>
            <a:r>
              <a:rPr lang="en-US" dirty="0" smtClean="0"/>
              <a:t>Relevant to Hw 1, due next week</a:t>
            </a:r>
          </a:p>
          <a:p>
            <a:pPr lvl="1"/>
            <a:r>
              <a:rPr lang="en-US" dirty="0" smtClean="0"/>
              <a:t>Will start Chapter 2 on Wednesday</a:t>
            </a:r>
            <a:endParaRPr lang="en-US" sz="1000" dirty="0" smtClean="0"/>
          </a:p>
          <a:p>
            <a:r>
              <a:rPr lang="en-US" dirty="0" smtClean="0"/>
              <a:t>Possibly set up your Eclipse / Java environment for the first project </a:t>
            </a:r>
          </a:p>
          <a:p>
            <a:pPr lvl="1"/>
            <a:r>
              <a:rPr lang="en-US" dirty="0" smtClean="0"/>
              <a:t>Thursday’s section will help</a:t>
            </a:r>
          </a:p>
          <a:p>
            <a:r>
              <a:rPr lang="en-US" dirty="0" smtClean="0"/>
              <a:t>Check out the website:</a:t>
            </a:r>
          </a:p>
          <a:p>
            <a:pPr algn="ctr">
              <a:buNone/>
            </a:pPr>
            <a:r>
              <a:rPr lang="en-US" dirty="0" smtClean="0"/>
              <a:t>http://www.cs.washington.edu/education/courses/cse332/10su/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in touch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Course email list: cse332a_su10@u</a:t>
            </a:r>
          </a:p>
          <a:p>
            <a:pPr lvl="1"/>
            <a:r>
              <a:rPr lang="en-US" dirty="0" smtClean="0"/>
              <a:t>Students and staff already subscribed (in theory – let me know)</a:t>
            </a:r>
          </a:p>
          <a:p>
            <a:pPr lvl="1"/>
            <a:r>
              <a:rPr lang="en-US" dirty="0" smtClean="0"/>
              <a:t>Used for announcements</a:t>
            </a:r>
          </a:p>
          <a:p>
            <a:pPr lvl="1"/>
            <a:r>
              <a:rPr lang="en-US" dirty="0" smtClean="0"/>
              <a:t>Fairly low traffic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Course staff: cse332-staff@cs to send to both Sandra &amp; myself</a:t>
            </a:r>
          </a:p>
          <a:p>
            <a:pPr lvl="1"/>
            <a:r>
              <a:rPr lang="en-US" dirty="0" smtClean="0"/>
              <a:t>Questions, comments, etc.</a:t>
            </a:r>
          </a:p>
          <a:p>
            <a:endParaRPr lang="en-US" sz="1000" dirty="0" smtClean="0"/>
          </a:p>
          <a:p>
            <a:r>
              <a:rPr lang="en-US" dirty="0" smtClean="0"/>
              <a:t>Message Board</a:t>
            </a:r>
          </a:p>
          <a:p>
            <a:pPr lvl="1"/>
            <a:r>
              <a:rPr lang="en-US" dirty="0" smtClean="0"/>
              <a:t>Posing questions, discussing material</a:t>
            </a:r>
          </a:p>
          <a:p>
            <a:pPr lvl="1"/>
            <a:r>
              <a:rPr lang="en-US" dirty="0" smtClean="0"/>
              <a:t>Sandra &amp; I will try to check it on a regular basis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Anonymous feedback link on webpage</a:t>
            </a:r>
          </a:p>
          <a:p>
            <a:pPr lvl="1"/>
            <a:r>
              <a:rPr lang="en-US" dirty="0" smtClean="0"/>
              <a:t>For good and bad: if you don’t tell me, I don’t know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0772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Lectures:</a:t>
            </a:r>
          </a:p>
          <a:p>
            <a:pPr lvl="1"/>
            <a:r>
              <a:rPr lang="en-US" dirty="0" smtClean="0"/>
              <a:t>First exposure to material</a:t>
            </a:r>
          </a:p>
          <a:p>
            <a:pPr lvl="1"/>
            <a:r>
              <a:rPr lang="en-US" dirty="0" smtClean="0"/>
              <a:t>Presentation of algorithms, proofs, etc.</a:t>
            </a:r>
          </a:p>
          <a:p>
            <a:pPr lvl="1"/>
            <a:r>
              <a:rPr lang="en-US" dirty="0" smtClean="0"/>
              <a:t>Provide examples, asides</a:t>
            </a:r>
            <a:endParaRPr lang="en-US" sz="1000" dirty="0" smtClean="0"/>
          </a:p>
          <a:p>
            <a:r>
              <a:rPr lang="en-US" dirty="0" smtClean="0"/>
              <a:t>Section:</a:t>
            </a:r>
          </a:p>
          <a:p>
            <a:pPr lvl="1"/>
            <a:r>
              <a:rPr lang="en-US" dirty="0" smtClean="0"/>
              <a:t>Programming details (Eclipse, generics, </a:t>
            </a:r>
            <a:r>
              <a:rPr lang="en-US" dirty="0" err="1" smtClean="0"/>
              <a:t>junit</a:t>
            </a:r>
            <a:r>
              <a:rPr lang="en-US" dirty="0" smtClean="0"/>
              <a:t>, </a:t>
            </a:r>
            <a:r>
              <a:rPr lang="en-US" dirty="0" err="1" smtClean="0"/>
              <a:t>ForkJoin</a:t>
            </a:r>
            <a:r>
              <a:rPr lang="en-US" dirty="0" smtClean="0"/>
              <a:t> framework)</a:t>
            </a:r>
          </a:p>
          <a:p>
            <a:pPr lvl="1"/>
            <a:r>
              <a:rPr lang="en-US" dirty="0" smtClean="0"/>
              <a:t>Practice with algorithms: Given the stuff we’re going to cover, practice is definitely important</a:t>
            </a:r>
          </a:p>
          <a:p>
            <a:r>
              <a:rPr lang="en-US" dirty="0" smtClean="0"/>
              <a:t>Main Textbook: Weiss 2</a:t>
            </a:r>
            <a:r>
              <a:rPr lang="en-US" baseline="30000" dirty="0" smtClean="0"/>
              <a:t>nd</a:t>
            </a:r>
            <a:r>
              <a:rPr lang="en-US" dirty="0" smtClean="0"/>
              <a:t> Edition in Java</a:t>
            </a:r>
          </a:p>
          <a:p>
            <a:r>
              <a:rPr lang="en-US" dirty="0" smtClean="0"/>
              <a:t>Optional Textbook: Core Java book: A good Java reference (there may be others)</a:t>
            </a:r>
          </a:p>
          <a:p>
            <a:r>
              <a:rPr lang="en-US" dirty="0" smtClean="0"/>
              <a:t>Parallelism/Concurrency material not in either book (or any appropriate one)</a:t>
            </a:r>
          </a:p>
          <a:p>
            <a:pPr lvl="1"/>
            <a:r>
              <a:rPr lang="en-US" dirty="0" smtClean="0"/>
              <a:t>However, Dan Grossman wrote up excellent slides and notes for those topics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7 to 8 written/typed </a:t>
            </a:r>
            <a:r>
              <a:rPr lang="en-US" dirty="0" err="1" smtClean="0"/>
              <a:t>homeworks</a:t>
            </a:r>
            <a:r>
              <a:rPr lang="en-US" dirty="0" smtClean="0"/>
              <a:t> (25%)</a:t>
            </a:r>
          </a:p>
          <a:p>
            <a:pPr lvl="1"/>
            <a:r>
              <a:rPr lang="en-US" dirty="0" smtClean="0"/>
              <a:t>Due at </a:t>
            </a:r>
            <a:r>
              <a:rPr lang="en-US" dirty="0" smtClean="0">
                <a:solidFill>
                  <a:schemeClr val="accent2"/>
                </a:solidFill>
              </a:rPr>
              <a:t>beginning</a:t>
            </a:r>
            <a:r>
              <a:rPr lang="en-US" dirty="0" smtClean="0"/>
              <a:t> of class each Friday (but not this week)</a:t>
            </a:r>
          </a:p>
          <a:p>
            <a:pPr lvl="1"/>
            <a:r>
              <a:rPr lang="en-US" dirty="0" smtClean="0"/>
              <a:t>No late homework, please</a:t>
            </a:r>
          </a:p>
          <a:p>
            <a:pPr lvl="2"/>
            <a:r>
              <a:rPr lang="en-US" sz="1800" dirty="0" smtClean="0"/>
              <a:t>Even if you don’t have time to do it all, turn in something – some credit is better than no credit</a:t>
            </a:r>
          </a:p>
          <a:p>
            <a:r>
              <a:rPr lang="en-US" dirty="0" smtClean="0"/>
              <a:t>3 programming projects (some with phases) (25%)</a:t>
            </a:r>
          </a:p>
          <a:p>
            <a:pPr lvl="1"/>
            <a:r>
              <a:rPr lang="en-US" dirty="0" smtClean="0"/>
              <a:t>Use Java and Eclipse (see this week’s section)</a:t>
            </a:r>
          </a:p>
          <a:p>
            <a:pPr lvl="1"/>
            <a:r>
              <a:rPr lang="en-US" dirty="0" smtClean="0"/>
              <a:t>You’ve got one 24-hour late-day for the quarter</a:t>
            </a:r>
          </a:p>
          <a:p>
            <a:pPr lvl="1"/>
            <a:r>
              <a:rPr lang="en-US" dirty="0" smtClean="0"/>
              <a:t>First project due next week (rather lighter than the others)</a:t>
            </a:r>
          </a:p>
          <a:p>
            <a:pPr lvl="1"/>
            <a:r>
              <a:rPr lang="en-US" dirty="0" smtClean="0"/>
              <a:t>Projects 2 and 3 will allow partners; use of SVN encouraged</a:t>
            </a:r>
          </a:p>
          <a:p>
            <a:r>
              <a:rPr lang="en-US" dirty="0" smtClean="0"/>
              <a:t>Midterm: July 19th (20%)</a:t>
            </a:r>
          </a:p>
          <a:p>
            <a:r>
              <a:rPr lang="en-US" dirty="0" smtClean="0"/>
              <a:t>Final: August 20th (25%)</a:t>
            </a:r>
          </a:p>
          <a:p>
            <a:r>
              <a:rPr lang="en-US" dirty="0" smtClean="0"/>
              <a:t>5% to your strongest above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Collaboration and Academic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Working together is fine – even encouraged – but keep discussions at a high level, and always prepare your own solutions</a:t>
            </a:r>
          </a:p>
          <a:p>
            <a:r>
              <a:rPr lang="en-US" dirty="0" smtClean="0"/>
              <a:t>Read the course policy (on the website)</a:t>
            </a:r>
          </a:p>
          <a:p>
            <a:pPr lvl="1"/>
            <a:r>
              <a:rPr lang="en-US" dirty="0" smtClean="0"/>
              <a:t>Explains how you can and cannot get/provide help on homework and projects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5.1|16|6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14855</TotalTime>
  <Words>1384</Words>
  <Application>Microsoft Office PowerPoint</Application>
  <PresentationFormat>On-screen Show (4:3)</PresentationFormat>
  <Paragraphs>289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CSE332: Data Abstractions  Lecture 1: Introduction; Stacks/Queues</vt:lpstr>
      <vt:lpstr>Welcome to 332!</vt:lpstr>
      <vt:lpstr>Today in class:</vt:lpstr>
      <vt:lpstr>About us</vt:lpstr>
      <vt:lpstr>To-do</vt:lpstr>
      <vt:lpstr>Staying in touch</vt:lpstr>
      <vt:lpstr>Course materials</vt:lpstr>
      <vt:lpstr>Course Work</vt:lpstr>
      <vt:lpstr>Collaboration and Academic Integrity</vt:lpstr>
      <vt:lpstr>How 332 differs from 326</vt:lpstr>
      <vt:lpstr>Data structures</vt:lpstr>
      <vt:lpstr>Trade-offs</vt:lpstr>
      <vt:lpstr>Terminology</vt:lpstr>
      <vt:lpstr>Example: Stacks</vt:lpstr>
      <vt:lpstr>Why ADT is a useful abstraction</vt:lpstr>
      <vt:lpstr>The Queue ADT</vt:lpstr>
      <vt:lpstr>Circular Array Queue Data Structure</vt:lpstr>
      <vt:lpstr>Linked List Queue Data Structure</vt:lpstr>
      <vt:lpstr>Circular Array vs. Linked List</vt:lpstr>
      <vt:lpstr>The Stack ADT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x</cp:lastModifiedBy>
  <cp:revision>766</cp:revision>
  <dcterms:created xsi:type="dcterms:W3CDTF">2009-03-13T20:43:19Z</dcterms:created>
  <dcterms:modified xsi:type="dcterms:W3CDTF">2010-06-21T17:01:18Z</dcterms:modified>
</cp:coreProperties>
</file>