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notesSlides/notesSlide2.xml" ContentType="application/vnd.openxmlformats-officedocument.presentationml.notesSlide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tags/tag170.xml" ContentType="application/vnd.openxmlformats-officedocument.presentationml.tags+xml"/>
  <Default Extension="png" ContentType="image/png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tags/tag18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notesSlides/notesSlide4.xml" ContentType="application/vnd.openxmlformats-officedocument.presentationml.notesSlide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9" r:id="rId9"/>
    <p:sldId id="278" r:id="rId10"/>
    <p:sldId id="277" r:id="rId11"/>
    <p:sldId id="281" r:id="rId12"/>
    <p:sldId id="282" r:id="rId13"/>
    <p:sldId id="280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1" autoAdjust="0"/>
    <p:restoredTop sz="94660"/>
  </p:normalViewPr>
  <p:slideViewPr>
    <p:cSldViewPr>
      <p:cViewPr varScale="1">
        <p:scale>
          <a:sx n="105" d="100"/>
          <a:sy n="105" d="100"/>
        </p:scale>
        <p:origin x="-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08DDC-47B9-4F73-A4B3-6E8A2919F12C}" type="datetimeFigureOut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B5A20-C902-4F72-8034-CF5072663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97ACE1B-0F06-4626-81FC-366D8526234E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1F538-B33E-4D39-BF05-15D369998265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EAB83-7304-4A70-9103-5277FBFE08D4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ACAB-FA86-4B69-B769-D1AB3B938F5D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283B5F1-9BB4-41E9-A7F8-4908DD0BC99E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7FE5-2F85-4E3A-B310-69D13B10A0CA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C912-1BD4-46C1-8DDB-F74A9E0077AC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A072F-EFD5-4044-A9EB-545579E84771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9BDA-3798-4F23-B8D5-8598658ACC84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5036E-5F86-4C1C-BDA4-A00E8BFC823E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5E2-3536-4F59-B80B-91808A02AA93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61C94B-5098-4E39-8520-ABB33936DAA9}" type="datetime1">
              <a:rPr lang="en-US" smtClean="0"/>
              <a:pPr/>
              <a:t>8/17/2010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5A92CC-E693-4E24-9A94-C599F45A7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55.xml"/><Relationship Id="rId18" Type="http://schemas.openxmlformats.org/officeDocument/2006/relationships/tags" Target="../tags/tag160.xml"/><Relationship Id="rId26" Type="http://schemas.openxmlformats.org/officeDocument/2006/relationships/tags" Target="../tags/tag168.xml"/><Relationship Id="rId39" Type="http://schemas.openxmlformats.org/officeDocument/2006/relationships/tags" Target="../tags/tag181.xml"/><Relationship Id="rId3" Type="http://schemas.openxmlformats.org/officeDocument/2006/relationships/tags" Target="../tags/tag145.xml"/><Relationship Id="rId21" Type="http://schemas.openxmlformats.org/officeDocument/2006/relationships/tags" Target="../tags/tag163.xml"/><Relationship Id="rId34" Type="http://schemas.openxmlformats.org/officeDocument/2006/relationships/tags" Target="../tags/tag176.xml"/><Relationship Id="rId42" Type="http://schemas.openxmlformats.org/officeDocument/2006/relationships/tags" Target="../tags/tag184.xml"/><Relationship Id="rId47" Type="http://schemas.openxmlformats.org/officeDocument/2006/relationships/tags" Target="../tags/tag189.xml"/><Relationship Id="rId50" Type="http://schemas.openxmlformats.org/officeDocument/2006/relationships/tags" Target="../tags/tag192.xml"/><Relationship Id="rId7" Type="http://schemas.openxmlformats.org/officeDocument/2006/relationships/tags" Target="../tags/tag149.xml"/><Relationship Id="rId12" Type="http://schemas.openxmlformats.org/officeDocument/2006/relationships/tags" Target="../tags/tag154.xml"/><Relationship Id="rId17" Type="http://schemas.openxmlformats.org/officeDocument/2006/relationships/tags" Target="../tags/tag159.xml"/><Relationship Id="rId25" Type="http://schemas.openxmlformats.org/officeDocument/2006/relationships/tags" Target="../tags/tag167.xml"/><Relationship Id="rId33" Type="http://schemas.openxmlformats.org/officeDocument/2006/relationships/tags" Target="../tags/tag175.xml"/><Relationship Id="rId38" Type="http://schemas.openxmlformats.org/officeDocument/2006/relationships/tags" Target="../tags/tag180.xml"/><Relationship Id="rId46" Type="http://schemas.openxmlformats.org/officeDocument/2006/relationships/tags" Target="../tags/tag188.xml"/><Relationship Id="rId2" Type="http://schemas.openxmlformats.org/officeDocument/2006/relationships/tags" Target="../tags/tag144.xml"/><Relationship Id="rId16" Type="http://schemas.openxmlformats.org/officeDocument/2006/relationships/tags" Target="../tags/tag158.xml"/><Relationship Id="rId20" Type="http://schemas.openxmlformats.org/officeDocument/2006/relationships/tags" Target="../tags/tag162.xml"/><Relationship Id="rId29" Type="http://schemas.openxmlformats.org/officeDocument/2006/relationships/tags" Target="../tags/tag171.xml"/><Relationship Id="rId41" Type="http://schemas.openxmlformats.org/officeDocument/2006/relationships/tags" Target="../tags/tag183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24" Type="http://schemas.openxmlformats.org/officeDocument/2006/relationships/tags" Target="../tags/tag166.xml"/><Relationship Id="rId32" Type="http://schemas.openxmlformats.org/officeDocument/2006/relationships/tags" Target="../tags/tag174.xml"/><Relationship Id="rId37" Type="http://schemas.openxmlformats.org/officeDocument/2006/relationships/tags" Target="../tags/tag179.xml"/><Relationship Id="rId40" Type="http://schemas.openxmlformats.org/officeDocument/2006/relationships/tags" Target="../tags/tag182.xml"/><Relationship Id="rId45" Type="http://schemas.openxmlformats.org/officeDocument/2006/relationships/tags" Target="../tags/tag187.xml"/><Relationship Id="rId5" Type="http://schemas.openxmlformats.org/officeDocument/2006/relationships/tags" Target="../tags/tag147.xml"/><Relationship Id="rId15" Type="http://schemas.openxmlformats.org/officeDocument/2006/relationships/tags" Target="../tags/tag157.xml"/><Relationship Id="rId23" Type="http://schemas.openxmlformats.org/officeDocument/2006/relationships/tags" Target="../tags/tag165.xml"/><Relationship Id="rId28" Type="http://schemas.openxmlformats.org/officeDocument/2006/relationships/tags" Target="../tags/tag170.xml"/><Relationship Id="rId36" Type="http://schemas.openxmlformats.org/officeDocument/2006/relationships/tags" Target="../tags/tag178.xml"/><Relationship Id="rId49" Type="http://schemas.openxmlformats.org/officeDocument/2006/relationships/tags" Target="../tags/tag191.xml"/><Relationship Id="rId10" Type="http://schemas.openxmlformats.org/officeDocument/2006/relationships/tags" Target="../tags/tag152.xml"/><Relationship Id="rId19" Type="http://schemas.openxmlformats.org/officeDocument/2006/relationships/tags" Target="../tags/tag161.xml"/><Relationship Id="rId31" Type="http://schemas.openxmlformats.org/officeDocument/2006/relationships/tags" Target="../tags/tag173.xml"/><Relationship Id="rId44" Type="http://schemas.openxmlformats.org/officeDocument/2006/relationships/tags" Target="../tags/tag186.xml"/><Relationship Id="rId52" Type="http://schemas.openxmlformats.org/officeDocument/2006/relationships/notesSlide" Target="../notesSlides/notesSlide6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tags" Target="../tags/tag156.xml"/><Relationship Id="rId22" Type="http://schemas.openxmlformats.org/officeDocument/2006/relationships/tags" Target="../tags/tag164.xml"/><Relationship Id="rId27" Type="http://schemas.openxmlformats.org/officeDocument/2006/relationships/tags" Target="../tags/tag169.xml"/><Relationship Id="rId30" Type="http://schemas.openxmlformats.org/officeDocument/2006/relationships/tags" Target="../tags/tag172.xml"/><Relationship Id="rId35" Type="http://schemas.openxmlformats.org/officeDocument/2006/relationships/tags" Target="../tags/tag177.xml"/><Relationship Id="rId43" Type="http://schemas.openxmlformats.org/officeDocument/2006/relationships/tags" Target="../tags/tag185.xml"/><Relationship Id="rId48" Type="http://schemas.openxmlformats.org/officeDocument/2006/relationships/tags" Target="../tags/tag190.xml"/><Relationship Id="rId8" Type="http://schemas.openxmlformats.org/officeDocument/2006/relationships/tags" Target="../tags/tag150.xml"/><Relationship Id="rId5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9" Type="http://schemas.openxmlformats.org/officeDocument/2006/relationships/tags" Target="../tags/tag99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34" Type="http://schemas.openxmlformats.org/officeDocument/2006/relationships/tags" Target="../tags/tag94.xml"/><Relationship Id="rId42" Type="http://schemas.openxmlformats.org/officeDocument/2006/relationships/tags" Target="../tags/tag102.xml"/><Relationship Id="rId47" Type="http://schemas.openxmlformats.org/officeDocument/2006/relationships/tags" Target="../tags/tag107.xml"/><Relationship Id="rId50" Type="http://schemas.openxmlformats.org/officeDocument/2006/relationships/tags" Target="../tags/tag110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33" Type="http://schemas.openxmlformats.org/officeDocument/2006/relationships/tags" Target="../tags/tag93.xml"/><Relationship Id="rId38" Type="http://schemas.openxmlformats.org/officeDocument/2006/relationships/tags" Target="../tags/tag98.xml"/><Relationship Id="rId46" Type="http://schemas.openxmlformats.org/officeDocument/2006/relationships/tags" Target="../tags/tag106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41" Type="http://schemas.openxmlformats.org/officeDocument/2006/relationships/tags" Target="../tags/tag101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32" Type="http://schemas.openxmlformats.org/officeDocument/2006/relationships/tags" Target="../tags/tag92.xml"/><Relationship Id="rId37" Type="http://schemas.openxmlformats.org/officeDocument/2006/relationships/tags" Target="../tags/tag97.xml"/><Relationship Id="rId40" Type="http://schemas.openxmlformats.org/officeDocument/2006/relationships/tags" Target="../tags/tag100.xml"/><Relationship Id="rId45" Type="http://schemas.openxmlformats.org/officeDocument/2006/relationships/tags" Target="../tags/tag105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36" Type="http://schemas.openxmlformats.org/officeDocument/2006/relationships/tags" Target="../tags/tag96.xml"/><Relationship Id="rId49" Type="http://schemas.openxmlformats.org/officeDocument/2006/relationships/tags" Target="../tags/tag109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tags" Target="../tags/tag91.xml"/><Relationship Id="rId44" Type="http://schemas.openxmlformats.org/officeDocument/2006/relationships/tags" Target="../tags/tag104.xml"/><Relationship Id="rId52" Type="http://schemas.openxmlformats.org/officeDocument/2006/relationships/notesSlide" Target="../notesSlides/notesSlide2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Relationship Id="rId35" Type="http://schemas.openxmlformats.org/officeDocument/2006/relationships/tags" Target="../tags/tag95.xml"/><Relationship Id="rId43" Type="http://schemas.openxmlformats.org/officeDocument/2006/relationships/tags" Target="../tags/tag103.xml"/><Relationship Id="rId48" Type="http://schemas.openxmlformats.org/officeDocument/2006/relationships/tags" Target="../tags/tag108.xml"/><Relationship Id="rId8" Type="http://schemas.openxmlformats.org/officeDocument/2006/relationships/tags" Target="../tags/tag68.xml"/><Relationship Id="rId5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18.xml"/><Relationship Id="rId13" Type="http://schemas.openxmlformats.org/officeDocument/2006/relationships/tags" Target="../tags/tag123.xml"/><Relationship Id="rId3" Type="http://schemas.openxmlformats.org/officeDocument/2006/relationships/tags" Target="../tags/tag113.xml"/><Relationship Id="rId7" Type="http://schemas.openxmlformats.org/officeDocument/2006/relationships/tags" Target="../tags/tag117.xml"/><Relationship Id="rId12" Type="http://schemas.openxmlformats.org/officeDocument/2006/relationships/tags" Target="../tags/tag12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6" Type="http://schemas.openxmlformats.org/officeDocument/2006/relationships/tags" Target="../tags/tag126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11" Type="http://schemas.openxmlformats.org/officeDocument/2006/relationships/tags" Target="../tags/tag121.xml"/><Relationship Id="rId5" Type="http://schemas.openxmlformats.org/officeDocument/2006/relationships/tags" Target="../tags/tag115.xml"/><Relationship Id="rId15" Type="http://schemas.openxmlformats.org/officeDocument/2006/relationships/tags" Target="../tags/tag125.xml"/><Relationship Id="rId10" Type="http://schemas.openxmlformats.org/officeDocument/2006/relationships/tags" Target="../tags/tag120.xml"/><Relationship Id="rId4" Type="http://schemas.openxmlformats.org/officeDocument/2006/relationships/tags" Target="../tags/tag114.xml"/><Relationship Id="rId9" Type="http://schemas.openxmlformats.org/officeDocument/2006/relationships/tags" Target="../tags/tag119.xml"/><Relationship Id="rId14" Type="http://schemas.openxmlformats.org/officeDocument/2006/relationships/tags" Target="../tags/tag1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4.xml"/><Relationship Id="rId13" Type="http://schemas.openxmlformats.org/officeDocument/2006/relationships/tags" Target="../tags/tag139.xml"/><Relationship Id="rId18" Type="http://schemas.openxmlformats.org/officeDocument/2006/relationships/notesSlide" Target="../notesSlides/notesSlide5.xml"/><Relationship Id="rId3" Type="http://schemas.openxmlformats.org/officeDocument/2006/relationships/tags" Target="../tags/tag129.xml"/><Relationship Id="rId7" Type="http://schemas.openxmlformats.org/officeDocument/2006/relationships/tags" Target="../tags/tag133.xml"/><Relationship Id="rId12" Type="http://schemas.openxmlformats.org/officeDocument/2006/relationships/tags" Target="../tags/tag13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8.xml"/><Relationship Id="rId16" Type="http://schemas.openxmlformats.org/officeDocument/2006/relationships/tags" Target="../tags/tag142.xml"/><Relationship Id="rId1" Type="http://schemas.openxmlformats.org/officeDocument/2006/relationships/tags" Target="../tags/tag127.xml"/><Relationship Id="rId6" Type="http://schemas.openxmlformats.org/officeDocument/2006/relationships/tags" Target="../tags/tag132.xml"/><Relationship Id="rId11" Type="http://schemas.openxmlformats.org/officeDocument/2006/relationships/tags" Target="../tags/tag137.xml"/><Relationship Id="rId5" Type="http://schemas.openxmlformats.org/officeDocument/2006/relationships/tags" Target="../tags/tag131.xml"/><Relationship Id="rId15" Type="http://schemas.openxmlformats.org/officeDocument/2006/relationships/tags" Target="../tags/tag141.xml"/><Relationship Id="rId10" Type="http://schemas.openxmlformats.org/officeDocument/2006/relationships/tags" Target="../tags/tag136.xml"/><Relationship Id="rId4" Type="http://schemas.openxmlformats.org/officeDocument/2006/relationships/tags" Target="../tags/tag130.xml"/><Relationship Id="rId9" Type="http://schemas.openxmlformats.org/officeDocument/2006/relationships/tags" Target="../tags/tag135.xml"/><Relationship Id="rId14" Type="http://schemas.openxmlformats.org/officeDocument/2006/relationships/tags" Target="../tags/tag1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Mergesort</a:t>
            </a:r>
            <a:r>
              <a:rPr lang="en-US" dirty="0" smtClean="0"/>
              <a:t> example: Merge as we return from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30175" y="3402013"/>
            <a:ext cx="122982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 element</a:t>
            </a: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0600" y="59436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We need another array in which to do each merging step; merge results into there, then copy back to original array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</a:t>
            </a:r>
            <a:r>
              <a:rPr lang="en-US" dirty="0" err="1" smtClean="0"/>
              <a:t>Quicksort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" y="41148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371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optimizations: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the two recursive calls in parallel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</a:t>
            </a:r>
            <a:r>
              <a:rPr lang="en-US" sz="2000" b="0" kern="0" dirty="0" smtClean="0">
                <a:latin typeface="+mn-lt"/>
              </a:rPr>
              <a:t> recurrence takes the form:</a:t>
            </a:r>
          </a:p>
          <a:p>
            <a:pPr marL="1257300" lvl="2" indent="-342900">
              <a:spcBef>
                <a:spcPct val="20000"/>
              </a:spcBef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+ 1T(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/2)</a:t>
            </a:r>
          </a:p>
          <a:p>
            <a:pPr marL="1257300" lvl="2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So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span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kern="0" noProof="0" dirty="0" smtClean="0"/>
              <a:t>Parallelize the partitioning step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0" dirty="0" smtClean="0"/>
              <a:t>Partitioning normally </a:t>
            </a:r>
            <a:r>
              <a:rPr lang="en-US" sz="2000" i="1" kern="0" dirty="0" smtClean="0"/>
              <a:t>O(n)</a:t>
            </a:r>
            <a:r>
              <a:rPr lang="en-US" sz="2000" kern="0" dirty="0" smtClean="0"/>
              <a:t> time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kern="0" dirty="0" smtClean="0"/>
              <a:t>Recall that we can use Parallel Prefix Sum to ‘filter’ with </a:t>
            </a:r>
            <a:r>
              <a:rPr lang="en-US" sz="2000" i="1" kern="0" dirty="0" smtClean="0"/>
              <a:t>O(</a:t>
            </a:r>
            <a:r>
              <a:rPr lang="en-US" sz="2000" i="1" kern="0" dirty="0" err="1" smtClean="0"/>
              <a:t>logn</a:t>
            </a:r>
            <a:r>
              <a:rPr lang="en-US" sz="2000" i="1" kern="0" dirty="0" smtClean="0"/>
              <a:t>)</a:t>
            </a:r>
            <a:r>
              <a:rPr lang="en-US" sz="2000" kern="0" dirty="0" smtClean="0"/>
              <a:t> span</a:t>
            </a:r>
          </a:p>
          <a:p>
            <a:pPr marL="914400" lvl="1" indent="-4572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Partitioning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done with 2 filters, so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en-US" sz="2000" b="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logn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span for each partitioning step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kern="0" baseline="0" dirty="0" smtClean="0"/>
              <a:t>These two</a:t>
            </a:r>
            <a:r>
              <a:rPr lang="en-US" sz="2000" kern="0" dirty="0" smtClean="0"/>
              <a:t> parallel optimizations bring parallel </a:t>
            </a:r>
            <a:r>
              <a:rPr lang="en-US" sz="2000" kern="0" dirty="0" err="1" smtClean="0"/>
              <a:t>quicksort</a:t>
            </a:r>
            <a:r>
              <a:rPr lang="en-US" sz="2000" kern="0" dirty="0" smtClean="0"/>
              <a:t> to a span of </a:t>
            </a:r>
            <a:r>
              <a:rPr lang="en-US" sz="2000" i="1" dirty="0" smtClean="0"/>
              <a:t>O(</a:t>
            </a:r>
            <a:r>
              <a:rPr lang="en-US" sz="2000" b="1" i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1" i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i="1" dirty="0" smtClean="0"/>
              <a:t>n)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6477000" y="1371600"/>
            <a:ext cx="2484966" cy="1447801"/>
            <a:chOff x="1752602" y="3581399"/>
            <a:chExt cx="4085170" cy="2743201"/>
          </a:xfrm>
        </p:grpSpPr>
        <p:sp>
          <p:nvSpPr>
            <p:cNvPr id="11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735507" y="3657600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804100" y="403984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69134" y="4037005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48505" y="3916674"/>
              <a:ext cx="929960" cy="1327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0"/>
            <p:cNvCxnSpPr>
              <a:cxnSpLocks noChangeShapeType="1"/>
              <a:endCxn id="12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021862" y="3902517"/>
              <a:ext cx="928908" cy="13733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02160" y="4480703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22142" y="4480703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8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406425" y="4326470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46434" y="4326470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237124" y="4463706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57107" y="4463706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4641390" y="4309470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081400" y="4309470"/>
              <a:ext cx="164781" cy="232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01512" y="492155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28803" y="492155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9"/>
            <p:cNvCxnSpPr>
              <a:cxnSpLocks noChangeShapeType="1"/>
              <a:stCxn id="17" idx="3"/>
              <a:endCxn id="25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979396" y="4735854"/>
              <a:ext cx="181779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10"/>
            <p:cNvCxnSpPr>
              <a:cxnSpLocks noChangeShapeType="1"/>
              <a:endCxn id="24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353753" y="4727128"/>
              <a:ext cx="186313" cy="2025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309466" y="492155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36757" y="4921557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0" name="AutoShape 9"/>
            <p:cNvCxnSpPr>
              <a:cxnSpLocks noChangeShapeType="1"/>
              <a:endCxn id="29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87352" y="4735854"/>
              <a:ext cx="181779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10"/>
            <p:cNvCxnSpPr>
              <a:cxnSpLocks noChangeShapeType="1"/>
              <a:endCxn id="28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261709" y="4727128"/>
              <a:ext cx="186313" cy="2025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2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650448" y="49215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77737" y="49215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4" name="AutoShape 9"/>
            <p:cNvCxnSpPr>
              <a:cxnSpLocks noChangeShapeType="1"/>
              <a:endCxn id="33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228330" y="4735855"/>
              <a:ext cx="181779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10"/>
            <p:cNvCxnSpPr>
              <a:cxnSpLocks noChangeShapeType="1"/>
              <a:endCxn id="32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4602687" y="4727130"/>
              <a:ext cx="186313" cy="2025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544433" y="49215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7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971724" y="492155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8" name="AutoShape 9"/>
            <p:cNvCxnSpPr>
              <a:cxnSpLocks noChangeShapeType="1"/>
              <a:endCxn id="37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122317" y="4735855"/>
              <a:ext cx="181779" cy="18962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10"/>
            <p:cNvCxnSpPr>
              <a:cxnSpLocks noChangeShapeType="1"/>
              <a:endCxn id="36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5496674" y="4727130"/>
              <a:ext cx="186313" cy="2025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943808" y="5263731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334926" y="5263731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094204" y="542101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3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3668" y="5263731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228913" y="5263731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030096" y="542101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6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178773" y="52637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4569891" y="52637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329171" y="542101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9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072758" y="52637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5463878" y="5263733"/>
              <a:ext cx="244919" cy="167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223156" y="5421019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2" name="AutoShape 9"/>
            <p:cNvCxnSpPr>
              <a:cxnSpLocks noChangeShapeType="1"/>
              <a:stCxn id="42" idx="4"/>
              <a:endCxn id="54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370609" y="5594808"/>
              <a:ext cx="83812" cy="343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3" name="AutoShape 9"/>
            <p:cNvCxnSpPr>
              <a:cxnSpLocks noChangeShapeType="1"/>
              <a:stCxn id="45" idx="3"/>
              <a:endCxn id="54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68185" y="5603486"/>
              <a:ext cx="128262" cy="28147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4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541198" y="5763906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5" name="AutoShape 9"/>
            <p:cNvCxnSpPr>
              <a:cxnSpLocks noChangeShapeType="1"/>
              <a:endCxn id="57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4632459" y="5590274"/>
              <a:ext cx="83812" cy="3432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  <a:endCxn id="57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053428" y="5675560"/>
              <a:ext cx="281476" cy="12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7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803047" y="5759372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770428" y="5959841"/>
              <a:ext cx="293339" cy="303525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9" name="AutoShape 9"/>
            <p:cNvCxnSpPr>
              <a:cxnSpLocks noChangeShapeType="1"/>
              <a:endCxn id="58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68404" y="5934635"/>
              <a:ext cx="902024" cy="17696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0" name="AutoShape 9"/>
            <p:cNvCxnSpPr>
              <a:cxnSpLocks noChangeShapeType="1"/>
              <a:stCxn id="57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103566" y="5911134"/>
              <a:ext cx="699479" cy="20528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7" name="Oval 66"/>
            <p:cNvSpPr/>
            <p:nvPr/>
          </p:nvSpPr>
          <p:spPr>
            <a:xfrm>
              <a:off x="3657604" y="3581399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514603" y="3962398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057403" y="4419598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1752602" y="4876798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1981202" y="5333996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438402" y="5715001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657601" y="5867400"/>
              <a:ext cx="457200" cy="457200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occurs when the computation result depends on scheduling (how threads are interleaved)</a:t>
            </a:r>
          </a:p>
          <a:p>
            <a:pPr lvl="1"/>
            <a:r>
              <a:rPr lang="en-US" dirty="0" smtClean="0"/>
              <a:t>If T1 and T2 happened to get scheduled in a certain way, things go wrong</a:t>
            </a:r>
          </a:p>
          <a:p>
            <a:pPr lvl="1"/>
            <a:r>
              <a:rPr lang="en-US" dirty="0" smtClean="0"/>
              <a:t>We, as programmers, cannot control scheduling of threads; result is that we need to write programs that work independent of scheduling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Race conditions are bugs that exist only due to concurrency</a:t>
            </a:r>
          </a:p>
          <a:p>
            <a:pPr lvl="1"/>
            <a:r>
              <a:rPr lang="en-US" dirty="0" smtClean="0"/>
              <a:t>No interleaved scheduling with 1 thread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Typically, problem is that some </a:t>
            </a:r>
            <a:r>
              <a:rPr lang="en-US" i="1" dirty="0" smtClean="0"/>
              <a:t>intermediate state</a:t>
            </a:r>
            <a:r>
              <a:rPr lang="en-US" dirty="0" smtClean="0"/>
              <a:t> can be seen by another thread; screws up other thread</a:t>
            </a:r>
          </a:p>
          <a:p>
            <a:pPr lvl="1"/>
            <a:r>
              <a:rPr lang="en-US" dirty="0" smtClean="0"/>
              <a:t>Consider a ‘partial’ insert in a linked list; say, a new node has been added to the end, but ‘back’ and ‘count’ haven’t been updated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i="1" dirty="0" smtClean="0"/>
              <a:t>data race</a:t>
            </a:r>
            <a:r>
              <a:rPr lang="en-US" dirty="0" smtClean="0"/>
              <a:t> is a specific type of </a:t>
            </a:r>
            <a:r>
              <a:rPr lang="en-US" b="1" i="1" dirty="0" smtClean="0"/>
              <a:t>race condition</a:t>
            </a:r>
            <a:r>
              <a:rPr lang="en-US" dirty="0" smtClean="0"/>
              <a:t> that can happen in 2 ways:</a:t>
            </a:r>
          </a:p>
          <a:p>
            <a:pPr lvl="1"/>
            <a:r>
              <a:rPr lang="en-US" dirty="0" smtClean="0"/>
              <a:t>Two different threads can </a:t>
            </a:r>
            <a:r>
              <a:rPr lang="en-US" b="1" i="1" dirty="0" smtClean="0"/>
              <a:t>potentially</a:t>
            </a:r>
            <a:r>
              <a:rPr lang="en-US" dirty="0" smtClean="0"/>
              <a:t> write a variable at the same time</a:t>
            </a:r>
          </a:p>
          <a:p>
            <a:pPr lvl="1"/>
            <a:r>
              <a:rPr lang="en-US" dirty="0" smtClean="0"/>
              <a:t>One thread can </a:t>
            </a:r>
            <a:r>
              <a:rPr lang="en-US" b="1" i="1" dirty="0" smtClean="0"/>
              <a:t>potentially</a:t>
            </a:r>
            <a:r>
              <a:rPr lang="en-US" b="1" dirty="0" smtClean="0"/>
              <a:t> </a:t>
            </a:r>
            <a:r>
              <a:rPr lang="en-US" dirty="0" smtClean="0"/>
              <a:t>write a variable while another reads the variable</a:t>
            </a:r>
          </a:p>
          <a:p>
            <a:pPr lvl="1"/>
            <a:r>
              <a:rPr lang="en-US" dirty="0" smtClean="0"/>
              <a:t>Simultaneous reads are fine; not a data race, and nothing bad would happen</a:t>
            </a:r>
          </a:p>
          <a:p>
            <a:pPr lvl="1"/>
            <a:r>
              <a:rPr lang="en-US" dirty="0" smtClean="0"/>
              <a:t>‘Potentially’ is important; we say the code itself has a data race – it is independent of an actual execution</a:t>
            </a:r>
          </a:p>
          <a:p>
            <a:r>
              <a:rPr lang="en-US" dirty="0" smtClean="0"/>
              <a:t>Data races are bad, but we can still have a race condition, and bad behavior, when no data races are present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Readers/writer 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7924800" cy="4648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new synchronization ADT: The </a:t>
            </a:r>
            <a:r>
              <a:rPr lang="en-US" dirty="0" smtClean="0">
                <a:solidFill>
                  <a:schemeClr val="accent2"/>
                </a:solidFill>
              </a:rPr>
              <a:t>readers/writer lock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Idea: Allow any number of readers OR one writer</a:t>
            </a:r>
          </a:p>
          <a:p>
            <a:r>
              <a:rPr lang="en-US" dirty="0" smtClean="0"/>
              <a:t>This allows more concurrent access (multiple readers)</a:t>
            </a:r>
          </a:p>
          <a:p>
            <a:r>
              <a:rPr lang="en-US" dirty="0" smtClean="0"/>
              <a:t>A lock’s states fall into three categories:</a:t>
            </a:r>
          </a:p>
          <a:p>
            <a:pPr lvl="1"/>
            <a:r>
              <a:rPr lang="en-US" dirty="0" smtClean="0"/>
              <a:t>“not held” </a:t>
            </a:r>
          </a:p>
          <a:p>
            <a:pPr lvl="1"/>
            <a:r>
              <a:rPr lang="en-US" dirty="0" smtClean="0"/>
              <a:t>“held for writing” by one thread </a:t>
            </a:r>
          </a:p>
          <a:p>
            <a:pPr lvl="1"/>
            <a:r>
              <a:rPr lang="en-US" dirty="0" smtClean="0"/>
              <a:t>“held for reading” by </a:t>
            </a:r>
            <a:r>
              <a:rPr lang="en-US" i="1" dirty="0" smtClean="0"/>
              <a:t>one or more</a:t>
            </a:r>
            <a:r>
              <a:rPr lang="en-US" dirty="0" smtClean="0"/>
              <a:t> threads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new:</a:t>
            </a:r>
            <a:r>
              <a:rPr lang="en-US" dirty="0" smtClean="0"/>
              <a:t> make a new lock, initially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reading” or “held for writing”, else make “held for writing”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release_write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make “not held”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acquire_read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block if currently “held for writing”, else make/keep “held for reading” and increment </a:t>
            </a:r>
            <a:r>
              <a:rPr lang="en-US" i="1" dirty="0" smtClean="0"/>
              <a:t>readers count</a:t>
            </a:r>
          </a:p>
          <a:p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release_read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decrement readers count, if 0, make “not held”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324600" y="1143000"/>
            <a:ext cx="2667000" cy="990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sym typeface="Symbol"/>
              </a:rPr>
              <a:t>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writers </a:t>
            </a:r>
            <a:r>
              <a:rPr lang="en-US" sz="2000" b="0" dirty="0" smtClean="0">
                <a:sym typeface="Symbol"/>
              </a:rPr>
              <a:t>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 &amp;&amp;</a:t>
            </a:r>
          </a:p>
          <a:p>
            <a:r>
              <a:rPr lang="en-US" sz="2000" b="0" dirty="0" smtClean="0">
                <a:latin typeface="+mj-lt"/>
              </a:rPr>
              <a:t>0</a:t>
            </a:r>
            <a:r>
              <a:rPr lang="en-US" sz="2000" b="0" dirty="0" smtClean="0"/>
              <a:t> </a:t>
            </a:r>
            <a:r>
              <a:rPr lang="en-US" sz="2000" b="0" dirty="0" smtClean="0">
                <a:latin typeface="+mj-lt"/>
                <a:sym typeface="Symbol"/>
              </a:rPr>
              <a:t></a:t>
            </a:r>
            <a:r>
              <a:rPr lang="en-US" sz="2000" b="0" dirty="0" smtClean="0">
                <a:sym typeface="Symbol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readers &amp;&amp;</a:t>
            </a:r>
          </a:p>
          <a:p>
            <a:r>
              <a:rPr lang="en-US" sz="2000" b="0" dirty="0" smtClean="0">
                <a:latin typeface="+mj-lt"/>
              </a:rPr>
              <a:t>writers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b="0" dirty="0" smtClean="0">
                <a:latin typeface="+mj-lt"/>
              </a:rPr>
              <a:t>readers==0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6858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As illustrated by the ‘The Dining Philosophers’ problem</a:t>
            </a:r>
          </a:p>
          <a:p>
            <a:endParaRPr lang="en-US" sz="2200" b="1" i="1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1676400"/>
            <a:ext cx="60198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A deadlock occurs when there are threads </a:t>
            </a:r>
            <a:r>
              <a:rPr lang="en-US" sz="2200" b="1" dirty="0" smtClean="0"/>
              <a:t>T1</a:t>
            </a:r>
            <a:r>
              <a:rPr lang="en-US" sz="2200" dirty="0" smtClean="0"/>
              <a:t>, …, </a:t>
            </a:r>
            <a:r>
              <a:rPr lang="en-US" sz="2200" b="1" dirty="0" err="1" smtClean="0"/>
              <a:t>Tn</a:t>
            </a:r>
            <a:r>
              <a:rPr lang="en-US" sz="2200" dirty="0" smtClean="0"/>
              <a:t> such that: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Each is waiting for a lock held by the next</a:t>
            </a:r>
            <a:endParaRPr lang="en-US" sz="22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2200" b="1" dirty="0" err="1" smtClean="0"/>
              <a:t>Tn</a:t>
            </a:r>
            <a:r>
              <a:rPr lang="en-US" sz="2200" dirty="0" smtClean="0"/>
              <a:t> is waiting for a resource held by </a:t>
            </a:r>
            <a:r>
              <a:rPr lang="en-US" sz="2200" b="1" dirty="0" smtClean="0"/>
              <a:t>T1</a:t>
            </a: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In other words, there is a cycle of waiting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" y="3581400"/>
            <a:ext cx="8458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BankAccount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withdraw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deposit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amt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transferTo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amt,</a:t>
            </a:r>
            <a:r>
              <a:rPr lang="en-US" sz="2000" kern="0" dirty="0" err="1" smtClean="0">
                <a:latin typeface="Courier New" pitchFamily="49" charset="0"/>
              </a:rPr>
              <a:t>BankAccount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 a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kern="0" dirty="0" err="1" smtClean="0">
                <a:latin typeface="Courier New" pitchFamily="49" charset="0"/>
              </a:rPr>
              <a:t>.withdraw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a.deposit</a:t>
            </a:r>
            <a:r>
              <a:rPr lang="en-US" sz="2000" kern="0" dirty="0" smtClean="0">
                <a:latin typeface="Courier New" pitchFamily="49" charset="0"/>
              </a:rPr>
              <a:t>(amt);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75" y="1600200"/>
            <a:ext cx="2524125" cy="261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09800" y="5867400"/>
            <a:ext cx="6324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Consider simultaneous transfers from account x to account y, and y to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Given a weighted graph and a vertex in the graph (call it A), find the shortest path from A to each other vertex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Cost of path defined as sum of weights of edges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Negative edges not allowed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algorithm: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Create a table like this: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Init A’s cost to 0, others </a:t>
            </a:r>
            <a:br>
              <a:rPr lang="en-US" sz="2400" dirty="0" smtClean="0"/>
            </a:br>
            <a:r>
              <a:rPr lang="en-US" sz="2400" dirty="0" smtClean="0"/>
              <a:t>infinity (or just ‘??’)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While there are unknown vertices: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Select unknown vertex w/ lowest cost (A initially)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Mark it as known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Update cost and path to all </a:t>
            </a:r>
            <a:r>
              <a:rPr lang="en-US" sz="2400" dirty="0" err="1" smtClean="0"/>
              <a:t>uknown</a:t>
            </a:r>
            <a:r>
              <a:rPr lang="en-US" sz="2400" dirty="0" smtClean="0"/>
              <a:t> vertices adjacent to that vertex</a:t>
            </a:r>
            <a:endParaRPr lang="en-US" sz="2400" dirty="0"/>
          </a:p>
        </p:txBody>
      </p:sp>
      <p:graphicFrame>
        <p:nvGraphicFramePr>
          <p:cNvPr id="5" name="Group 120"/>
          <p:cNvGraphicFramePr>
            <a:graphicFrameLocks noGrp="1"/>
          </p:cNvGraphicFramePr>
          <p:nvPr/>
        </p:nvGraphicFramePr>
        <p:xfrm>
          <a:off x="4648200" y="2743200"/>
          <a:ext cx="4267200" cy="182880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say it takes time </a:t>
            </a:r>
            <a:r>
              <a:rPr lang="en-US" b="1" dirty="0" smtClean="0"/>
              <a:t>T</a:t>
            </a:r>
            <a:r>
              <a:rPr lang="en-US" b="1" baseline="-25000" dirty="0" smtClean="0"/>
              <a:t>P</a:t>
            </a:r>
            <a:r>
              <a:rPr lang="en-US" dirty="0" smtClean="0"/>
              <a:t> to complete a task with P processors</a:t>
            </a:r>
          </a:p>
          <a:p>
            <a:r>
              <a:rPr lang="en-US" dirty="0" smtClean="0"/>
              <a:t>Adding together an array of n elements would take O(n) time, when done sequentially (that is, P=1)</a:t>
            </a:r>
          </a:p>
          <a:p>
            <a:pPr lvl="1"/>
            <a:r>
              <a:rPr lang="en-US" dirty="0" smtClean="0"/>
              <a:t>Called the </a:t>
            </a:r>
            <a:r>
              <a:rPr lang="en-US" b="1" dirty="0" smtClean="0"/>
              <a:t>work</a:t>
            </a:r>
            <a:r>
              <a:rPr lang="en-US" dirty="0" smtClean="0"/>
              <a:t>;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endParaRPr lang="en-US" b="1" dirty="0" smtClean="0"/>
          </a:p>
          <a:p>
            <a:r>
              <a:rPr lang="en-US" dirty="0" smtClean="0"/>
              <a:t>If we have ‘enough’ processors, we can do it much faster; O(</a:t>
            </a:r>
            <a:r>
              <a:rPr lang="en-US" dirty="0" err="1" smtClean="0"/>
              <a:t>logn</a:t>
            </a:r>
            <a:r>
              <a:rPr lang="en-US" dirty="0" smtClean="0"/>
              <a:t>) time</a:t>
            </a:r>
          </a:p>
          <a:p>
            <a:pPr lvl="1"/>
            <a:r>
              <a:rPr lang="en-US" dirty="0" smtClean="0"/>
              <a:t>Called the </a:t>
            </a:r>
            <a:r>
              <a:rPr lang="en-US" b="1" dirty="0" smtClean="0"/>
              <a:t>span</a:t>
            </a:r>
            <a:r>
              <a:rPr lang="en-US" dirty="0" smtClean="0"/>
              <a:t>; </a:t>
            </a:r>
            <a:r>
              <a:rPr lang="en-US" b="1" dirty="0" smtClean="0"/>
              <a:t>T</a:t>
            </a:r>
            <a:r>
              <a:rPr lang="en-US" sz="2400" b="1" baseline="-25000" dirty="0" smtClean="0">
                <a:sym typeface="Symbol"/>
              </a:rPr>
              <a:t></a:t>
            </a:r>
            <a:r>
              <a:rPr lang="en-US" dirty="0" smtClean="0"/>
              <a:t>  </a:t>
            </a:r>
          </a:p>
          <a:p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1295400" y="4800600"/>
            <a:ext cx="6324600" cy="1543113"/>
            <a:chOff x="914400" y="2800287"/>
            <a:chExt cx="7315200" cy="2305113"/>
          </a:xfrm>
        </p:grpSpPr>
        <p:sp>
          <p:nvSpPr>
            <p:cNvPr id="6" name="Rectangle 5"/>
            <p:cNvSpPr/>
            <p:nvPr/>
          </p:nvSpPr>
          <p:spPr bwMode="auto">
            <a:xfrm>
              <a:off x="91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06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37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1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52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67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98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2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3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28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9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43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9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0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04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35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0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81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5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11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419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26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72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724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029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876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181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334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638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486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791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943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248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096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400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553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858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6705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010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162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74676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315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6200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724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80772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924800" y="2800287"/>
              <a:ext cx="152400" cy="228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4" name="Left Brace 53"/>
            <p:cNvSpPr/>
            <p:nvPr/>
          </p:nvSpPr>
          <p:spPr bwMode="auto">
            <a:xfrm rot="16200000">
              <a:off x="952500" y="306698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 rot="16200000" flipH="1">
              <a:off x="1028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5400000">
              <a:off x="1333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Left Brace 56"/>
            <p:cNvSpPr/>
            <p:nvPr/>
          </p:nvSpPr>
          <p:spPr bwMode="auto">
            <a:xfrm rot="16200000">
              <a:off x="14097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Left Brace 57"/>
            <p:cNvSpPr/>
            <p:nvPr/>
          </p:nvSpPr>
          <p:spPr bwMode="auto">
            <a:xfrm rot="16200000">
              <a:off x="18669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Left Brace 58"/>
            <p:cNvSpPr/>
            <p:nvPr/>
          </p:nvSpPr>
          <p:spPr bwMode="auto">
            <a:xfrm rot="16200000">
              <a:off x="23241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Left Brace 59"/>
            <p:cNvSpPr/>
            <p:nvPr/>
          </p:nvSpPr>
          <p:spPr bwMode="auto">
            <a:xfrm rot="16200000">
              <a:off x="2781300" y="3066990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Left Brace 60"/>
            <p:cNvSpPr/>
            <p:nvPr/>
          </p:nvSpPr>
          <p:spPr bwMode="auto">
            <a:xfrm rot="16200000">
              <a:off x="32385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2" name="Left Brace 61"/>
            <p:cNvSpPr/>
            <p:nvPr/>
          </p:nvSpPr>
          <p:spPr bwMode="auto">
            <a:xfrm rot="16200000">
              <a:off x="36957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Left Brace 62"/>
            <p:cNvSpPr/>
            <p:nvPr/>
          </p:nvSpPr>
          <p:spPr bwMode="auto">
            <a:xfrm rot="16200000">
              <a:off x="4152900" y="3066993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Left Brace 63"/>
            <p:cNvSpPr/>
            <p:nvPr/>
          </p:nvSpPr>
          <p:spPr bwMode="auto">
            <a:xfrm rot="16200000">
              <a:off x="4610100" y="3066991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16200000">
              <a:off x="50673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Left Brace 65"/>
            <p:cNvSpPr/>
            <p:nvPr/>
          </p:nvSpPr>
          <p:spPr bwMode="auto">
            <a:xfrm rot="16200000">
              <a:off x="55245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Left Brace 66"/>
            <p:cNvSpPr/>
            <p:nvPr/>
          </p:nvSpPr>
          <p:spPr bwMode="auto">
            <a:xfrm rot="16200000">
              <a:off x="59817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Left Brace 67"/>
            <p:cNvSpPr/>
            <p:nvPr/>
          </p:nvSpPr>
          <p:spPr bwMode="auto">
            <a:xfrm rot="16200000">
              <a:off x="6438900" y="3066994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9" name="Left Brace 68"/>
            <p:cNvSpPr/>
            <p:nvPr/>
          </p:nvSpPr>
          <p:spPr bwMode="auto">
            <a:xfrm rot="16200000">
              <a:off x="68961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Left Brace 69"/>
            <p:cNvSpPr/>
            <p:nvPr/>
          </p:nvSpPr>
          <p:spPr bwMode="auto">
            <a:xfrm rot="16200000">
              <a:off x="73533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Left Brace 70"/>
            <p:cNvSpPr/>
            <p:nvPr/>
          </p:nvSpPr>
          <p:spPr bwMode="auto">
            <a:xfrm rot="16200000">
              <a:off x="7810500" y="3066997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43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 rot="16200000" flipH="1">
              <a:off x="19431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 rot="5400000">
              <a:off x="2247900" y="350508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20574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 rot="16200000" flipH="1">
              <a:off x="29337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3238500" y="3524190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3048000" y="3543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 rot="16200000" flipH="1">
              <a:off x="38481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rot="5400000">
              <a:off x="41529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39624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2" name="Straight Connector 81"/>
            <p:cNvCxnSpPr/>
            <p:nvPr/>
          </p:nvCxnSpPr>
          <p:spPr bwMode="auto">
            <a:xfrm rot="16200000" flipH="1">
              <a:off x="47625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 rot="5400000">
              <a:off x="5067300" y="35241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4876800" y="35431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5" name="Straight Connector 84"/>
            <p:cNvCxnSpPr/>
            <p:nvPr/>
          </p:nvCxnSpPr>
          <p:spPr bwMode="auto">
            <a:xfrm rot="16200000" flipH="1">
              <a:off x="56769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rot="5400000">
              <a:off x="59817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57912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 rot="16200000" flipH="1">
              <a:off x="65913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rot="5400000">
              <a:off x="6896100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6705600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1" name="Straight Connector 90"/>
            <p:cNvCxnSpPr/>
            <p:nvPr/>
          </p:nvCxnSpPr>
          <p:spPr bwMode="auto">
            <a:xfrm rot="16200000" flipH="1">
              <a:off x="75056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 rot="5400000">
              <a:off x="7810499" y="3447991"/>
              <a:ext cx="22860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TextBox 92"/>
            <p:cNvSpPr txBox="1"/>
            <p:nvPr/>
          </p:nvSpPr>
          <p:spPr>
            <a:xfrm>
              <a:off x="7619999" y="3466981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4" name="Straight Connector 93"/>
            <p:cNvCxnSpPr>
              <a:stCxn id="72" idx="2"/>
            </p:cNvCxnSpPr>
            <p:nvPr/>
          </p:nvCxnSpPr>
          <p:spPr bwMode="auto">
            <a:xfrm rot="16200000" flipH="1">
              <a:off x="1416936" y="3836227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>
              <a:stCxn id="75" idx="2"/>
            </p:cNvCxnSpPr>
            <p:nvPr/>
          </p:nvCxnSpPr>
          <p:spPr bwMode="auto">
            <a:xfrm rot="5400000">
              <a:off x="1950337" y="3821754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TextBox 95"/>
            <p:cNvSpPr txBox="1"/>
            <p:nvPr/>
          </p:nvSpPr>
          <p:spPr>
            <a:xfrm>
              <a:off x="1600200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97" name="Straight Connector 96"/>
            <p:cNvCxnSpPr/>
            <p:nvPr/>
          </p:nvCxnSpPr>
          <p:spPr bwMode="auto">
            <a:xfrm rot="16200000" flipH="1">
              <a:off x="33074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 rot="5400000">
              <a:off x="38408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34762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 bwMode="auto">
            <a:xfrm rot="16200000" flipH="1">
              <a:off x="5136263" y="38171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 rot="5400000">
              <a:off x="5669664" y="38026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5305054" y="39241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3" name="Straight Connector 102"/>
            <p:cNvCxnSpPr/>
            <p:nvPr/>
          </p:nvCxnSpPr>
          <p:spPr bwMode="auto">
            <a:xfrm rot="16200000" flipH="1">
              <a:off x="6965062" y="3740918"/>
              <a:ext cx="152400" cy="36652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 rot="5400000">
              <a:off x="7498463" y="3726445"/>
              <a:ext cx="152400" cy="3954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TextBox 104"/>
            <p:cNvSpPr txBox="1"/>
            <p:nvPr/>
          </p:nvSpPr>
          <p:spPr>
            <a:xfrm>
              <a:off x="7133853" y="3847980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6" name="Straight Connector 105"/>
            <p:cNvCxnSpPr/>
            <p:nvPr/>
          </p:nvCxnSpPr>
          <p:spPr bwMode="auto">
            <a:xfrm>
              <a:off x="1905000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 rot="10800000" flipV="1">
              <a:off x="2728730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8" name="TextBox 107"/>
            <p:cNvSpPr txBox="1"/>
            <p:nvPr/>
          </p:nvSpPr>
          <p:spPr>
            <a:xfrm>
              <a:off x="2485653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09" name="Straight Connector 108"/>
            <p:cNvCxnSpPr/>
            <p:nvPr/>
          </p:nvCxnSpPr>
          <p:spPr bwMode="auto">
            <a:xfrm>
              <a:off x="5638799" y="4248090"/>
              <a:ext cx="671325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10800000" flipV="1">
              <a:off x="6462529" y="4248090"/>
              <a:ext cx="776471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6219452" y="438138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  <p:cxnSp>
          <p:nvCxnSpPr>
            <p:cNvPr id="112" name="Straight Connector 111"/>
            <p:cNvCxnSpPr/>
            <p:nvPr/>
          </p:nvCxnSpPr>
          <p:spPr bwMode="auto">
            <a:xfrm>
              <a:off x="2819400" y="4705290"/>
              <a:ext cx="1585724" cy="28569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rot="10800000" flipV="1">
              <a:off x="4557530" y="4705290"/>
              <a:ext cx="1690870" cy="28569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4" name="TextBox 113"/>
            <p:cNvSpPr txBox="1"/>
            <p:nvPr/>
          </p:nvSpPr>
          <p:spPr>
            <a:xfrm>
              <a:off x="4343400" y="4705290"/>
              <a:ext cx="3337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Considering Parallel Run-time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371600"/>
            <a:ext cx="7772400" cy="381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frequently look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4" name="Group 73"/>
          <p:cNvGrpSpPr/>
          <p:nvPr/>
        </p:nvGrpSpPr>
        <p:grpSpPr>
          <a:xfrm>
            <a:off x="2133600" y="2057400"/>
            <a:ext cx="5562600" cy="2627880"/>
            <a:chOff x="1466850" y="2423432"/>
            <a:chExt cx="7586166" cy="4087966"/>
          </a:xfrm>
        </p:grpSpPr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067175" y="24234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524500" y="30180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8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476500" y="301364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9"/>
            <p:cNvCxnSpPr>
              <a:cxnSpLocks noChangeShapeType="1"/>
            </p:cNvCxnSpPr>
            <p:nvPr>
              <p:custDataLst>
                <p:tags r:id="rId4"/>
              </p:custDataLst>
            </p:nvPr>
          </p:nvCxnSpPr>
          <p:spPr bwMode="auto">
            <a:xfrm rot="10800000" flipV="1">
              <a:off x="2857500" y="2826454"/>
              <a:ext cx="1268262" cy="2065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0"/>
            <p:cNvCxnSpPr>
              <a:cxnSpLocks noChangeShapeType="1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57700" y="2804431"/>
              <a:ext cx="1266825" cy="2136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06705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66900" y="37038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2" name="AutoShape 9"/>
            <p:cNvCxnSpPr>
              <a:cxnSpLocks noChangeShapeType="1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2238795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10"/>
            <p:cNvCxnSpPr>
              <a:cxnSpLocks noChangeShapeType="1"/>
            </p:cNvCxnSpPr>
            <p:nvPr>
              <p:custDataLst>
                <p:tags r:id="rId9"/>
              </p:custDataLst>
            </p:nvPr>
          </p:nvCxnSpPr>
          <p:spPr bwMode="auto">
            <a:xfrm rot="5400000" flipV="1">
              <a:off x="2838870" y="3486245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7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11505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" name="Oval 8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914900" y="3677421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8" name="AutoShape 9"/>
            <p:cNvCxnSpPr>
              <a:cxnSpLocks noChangeShapeType="1"/>
            </p:cNvCxnSpPr>
            <p:nvPr>
              <p:custDataLst>
                <p:tags r:id="rId12"/>
              </p:custDataLst>
            </p:nvPr>
          </p:nvCxnSpPr>
          <p:spPr bwMode="auto">
            <a:xfrm rot="5400000">
              <a:off x="5286795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" name="AutoShape 10"/>
            <p:cNvCxnSpPr>
              <a:cxnSpLocks noChangeShapeType="1"/>
            </p:cNvCxnSpPr>
            <p:nvPr>
              <p:custDataLst>
                <p:tags r:id="rId13"/>
              </p:custDataLst>
            </p:nvPr>
          </p:nvCxnSpPr>
          <p:spPr bwMode="auto">
            <a:xfrm rot="5400000" flipV="1">
              <a:off x="5886870" y="3459802"/>
              <a:ext cx="256336" cy="31719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479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8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668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9"/>
            <p:cNvCxnSpPr>
              <a:cxnSpLocks noChangeShapeType="1"/>
              <a:stCxn id="21" idx="3"/>
              <a:endCxn id="31" idx="0"/>
            </p:cNvCxnSpPr>
            <p:nvPr>
              <p:custDataLst>
                <p:tags r:id="rId16"/>
              </p:custDataLst>
            </p:nvPr>
          </p:nvCxnSpPr>
          <p:spPr bwMode="auto">
            <a:xfrm rot="5400000">
              <a:off x="165479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0"/>
            <p:cNvCxnSpPr>
              <a:cxnSpLocks noChangeShapeType="1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16200000" flipH="1">
              <a:off x="216489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8615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" name="Oval 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705100" y="4389664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2" name="AutoShape 9"/>
            <p:cNvCxnSpPr>
              <a:cxnSpLocks noChangeShapeType="1"/>
              <a:endCxn id="41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2893042" y="4118969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0"/>
            <p:cNvCxnSpPr>
              <a:cxnSpLocks noChangeShapeType="1"/>
              <a:endCxn id="40" idx="0"/>
            </p:cNvCxnSpPr>
            <p:nvPr>
              <p:custDataLst>
                <p:tags r:id="rId21"/>
              </p:custDataLst>
            </p:nvPr>
          </p:nvCxnSpPr>
          <p:spPr bwMode="auto">
            <a:xfrm rot="16200000" flipH="1">
              <a:off x="3403147" y="4106635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149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5339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46" name="AutoShape 9"/>
            <p:cNvCxnSpPr>
              <a:cxnSpLocks noChangeShapeType="1"/>
              <a:endCxn id="45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47218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10"/>
            <p:cNvCxnSpPr>
              <a:cxnSpLocks noChangeShapeType="1"/>
              <a:endCxn id="44" idx="0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52319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Oval 7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53415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9" name="Oval 8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753100" y="4389665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0" name="AutoShape 9"/>
            <p:cNvCxnSpPr>
              <a:cxnSpLocks noChangeShapeType="1"/>
              <a:endCxn id="4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5941042" y="4118970"/>
              <a:ext cx="282779" cy="25861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10"/>
            <p:cNvCxnSpPr>
              <a:cxnSpLocks noChangeShapeType="1"/>
              <a:endCxn id="48" idx="0"/>
            </p:cNvCxnSpPr>
            <p:nvPr>
              <p:custDataLst>
                <p:tags r:id="rId29"/>
              </p:custDataLst>
            </p:nvPr>
          </p:nvCxnSpPr>
          <p:spPr bwMode="auto">
            <a:xfrm rot="16200000" flipH="1">
              <a:off x="6451147" y="4106636"/>
              <a:ext cx="289831" cy="276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9"/>
            <p:cNvCxnSpPr>
              <a:cxnSpLocks noChangeShapeType="1"/>
            </p:cNvCxnSpPr>
            <p:nvPr>
              <p:custDataLst>
                <p:tags r:id="rId30"/>
              </p:custDataLst>
            </p:nvPr>
          </p:nvCxnSpPr>
          <p:spPr bwMode="auto">
            <a:xfrm rot="16200000" flipH="1">
              <a:off x="16002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9"/>
            <p:cNvCxnSpPr>
              <a:cxnSpLocks noChangeShapeType="1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33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8" name="Oval 8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59" name="AutoShape 9"/>
            <p:cNvCxnSpPr>
              <a:cxnSpLocks noChangeShapeType="1"/>
            </p:cNvCxnSpPr>
            <p:nvPr>
              <p:custDataLst>
                <p:tags r:id="rId33"/>
              </p:custDataLst>
            </p:nvPr>
          </p:nvCxnSpPr>
          <p:spPr bwMode="auto">
            <a:xfrm rot="16200000" flipH="1">
              <a:off x="28956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3" name="AutoShape 9"/>
            <p:cNvCxnSpPr>
              <a:cxnSpLocks noChangeShapeType="1"/>
            </p:cNvCxnSpPr>
            <p:nvPr>
              <p:custDataLst>
                <p:tags r:id="rId34"/>
              </p:custDataLst>
            </p:nvPr>
          </p:nvCxnSpPr>
          <p:spPr bwMode="auto">
            <a:xfrm rot="5400000">
              <a:off x="3352800" y="4938032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4" name="Oval 8"/>
            <p:cNvSpPr>
              <a:spLocks noChangeAspect="1"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105150" y="51666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65" name="AutoShape 9"/>
            <p:cNvCxnSpPr>
              <a:cxnSpLocks noChangeShapeType="1"/>
            </p:cNvCxnSpPr>
            <p:nvPr>
              <p:custDataLst>
                <p:tags r:id="rId36"/>
              </p:custDataLst>
            </p:nvPr>
          </p:nvCxnSpPr>
          <p:spPr bwMode="auto">
            <a:xfrm rot="16200000" flipH="1">
              <a:off x="46482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6" name="AutoShape 9"/>
            <p:cNvCxnSpPr>
              <a:cxnSpLocks noChangeShapeType="1"/>
            </p:cNvCxnSpPr>
            <p:nvPr>
              <p:custDataLst>
                <p:tags r:id="rId37"/>
              </p:custDataLst>
            </p:nvPr>
          </p:nvCxnSpPr>
          <p:spPr bwMode="auto">
            <a:xfrm rot="5400000">
              <a:off x="51816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7" name="Oval 8"/>
            <p:cNvSpPr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768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68" name="AutoShape 9"/>
            <p:cNvCxnSpPr>
              <a:cxnSpLocks noChangeShapeType="1"/>
            </p:cNvCxnSpPr>
            <p:nvPr>
              <p:custDataLst>
                <p:tags r:id="rId39"/>
              </p:custDataLst>
            </p:nvPr>
          </p:nvCxnSpPr>
          <p:spPr bwMode="auto">
            <a:xfrm rot="16200000" flipH="1">
              <a:off x="58674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" name="AutoShape 9"/>
            <p:cNvCxnSpPr>
              <a:cxnSpLocks noChangeShapeType="1"/>
            </p:cNvCxnSpPr>
            <p:nvPr>
              <p:custDataLst>
                <p:tags r:id="rId40"/>
              </p:custDataLst>
            </p:nvPr>
          </p:nvCxnSpPr>
          <p:spPr bwMode="auto">
            <a:xfrm rot="5400000">
              <a:off x="6400800" y="4938033"/>
              <a:ext cx="3810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Oval 8"/>
            <p:cNvSpPr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6096000" y="5166633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71" name="AutoShape 9"/>
            <p:cNvCxnSpPr>
              <a:cxnSpLocks noChangeShapeType="1"/>
              <a:stCxn id="58" idx="4"/>
              <a:endCxn id="73" idx="1"/>
            </p:cNvCxnSpPr>
            <p:nvPr>
              <p:custDataLst>
                <p:tags r:id="rId42"/>
              </p:custDataLst>
            </p:nvPr>
          </p:nvCxnSpPr>
          <p:spPr bwMode="auto">
            <a:xfrm rot="16200000" flipH="1">
              <a:off x="2197716" y="5469908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9"/>
            <p:cNvCxnSpPr>
              <a:cxnSpLocks noChangeShapeType="1"/>
              <a:stCxn id="64" idx="3"/>
              <a:endCxn id="73" idx="7"/>
            </p:cNvCxnSpPr>
            <p:nvPr>
              <p:custDataLst>
                <p:tags r:id="rId43"/>
              </p:custDataLst>
            </p:nvPr>
          </p:nvCxnSpPr>
          <p:spPr bwMode="auto">
            <a:xfrm rot="5400000">
              <a:off x="2872037" y="5477480"/>
              <a:ext cx="199526" cy="3838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3" name="Oval 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2438400" y="57000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82" name="AutoShape 9"/>
            <p:cNvCxnSpPr>
              <a:cxnSpLocks noChangeShapeType="1"/>
              <a:endCxn id="84" idx="1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5282380" y="5462855"/>
              <a:ext cx="130379" cy="46816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3" name="AutoShape 9"/>
            <p:cNvCxnSpPr>
              <a:cxnSpLocks noChangeShapeType="1"/>
              <a:endCxn id="84" idx="7"/>
            </p:cNvCxnSpPr>
            <p:nvPr>
              <p:custDataLst>
                <p:tags r:id="rId46"/>
              </p:custDataLst>
            </p:nvPr>
          </p:nvCxnSpPr>
          <p:spPr bwMode="auto">
            <a:xfrm rot="10800000" flipV="1">
              <a:off x="5864528" y="5562600"/>
              <a:ext cx="383872" cy="1995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4" name="Oval 8"/>
            <p:cNvSpPr>
              <a:spLocks noChangeAspect="1"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5523064" y="5692979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6" name="Oval 5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114800" y="6004832"/>
              <a:ext cx="400050" cy="472168"/>
            </a:xfrm>
            <a:prstGeom prst="ellipse">
              <a:avLst/>
            </a:prstGeom>
            <a:solidFill>
              <a:schemeClr val="tx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87" name="AutoShape 9"/>
            <p:cNvCxnSpPr>
              <a:cxnSpLocks noChangeShapeType="1"/>
              <a:endCxn id="86" idx="2"/>
            </p:cNvCxnSpPr>
            <p:nvPr>
              <p:custDataLst>
                <p:tags r:id="rId49"/>
              </p:custDataLst>
            </p:nvPr>
          </p:nvCxnSpPr>
          <p:spPr bwMode="auto">
            <a:xfrm>
              <a:off x="2884639" y="5965621"/>
              <a:ext cx="1230161" cy="275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9" name="AutoShape 9"/>
            <p:cNvCxnSpPr>
              <a:cxnSpLocks noChangeShapeType="1"/>
              <a:stCxn id="84" idx="2"/>
            </p:cNvCxnSpPr>
            <p:nvPr>
              <p:custDataLst>
                <p:tags r:id="rId50"/>
              </p:custDataLst>
            </p:nvPr>
          </p:nvCxnSpPr>
          <p:spPr bwMode="auto">
            <a:xfrm rot="10800000" flipV="1">
              <a:off x="4569128" y="5929063"/>
              <a:ext cx="953936" cy="319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1" name="Left Brace 90"/>
            <p:cNvSpPr/>
            <p:nvPr/>
          </p:nvSpPr>
          <p:spPr bwMode="auto">
            <a:xfrm rot="10800000">
              <a:off x="7098173" y="4428725"/>
              <a:ext cx="304800" cy="3810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467600" y="4419600"/>
              <a:ext cx="1481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base cases</a:t>
              </a:r>
            </a:p>
          </p:txBody>
        </p:sp>
        <p:sp>
          <p:nvSpPr>
            <p:cNvPr id="93" name="Left Brace 92"/>
            <p:cNvSpPr/>
            <p:nvPr/>
          </p:nvSpPr>
          <p:spPr bwMode="auto">
            <a:xfrm rot="10800000">
              <a:off x="7010400" y="2590799"/>
              <a:ext cx="304800" cy="1676400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379827" y="3200400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divide </a:t>
              </a:r>
            </a:p>
          </p:txBody>
        </p:sp>
        <p:sp>
          <p:nvSpPr>
            <p:cNvPr id="95" name="Left Brace 94"/>
            <p:cNvSpPr/>
            <p:nvPr/>
          </p:nvSpPr>
          <p:spPr bwMode="auto">
            <a:xfrm rot="10800000">
              <a:off x="7086601" y="4952999"/>
              <a:ext cx="304800" cy="1524001"/>
            </a:xfrm>
            <a:prstGeom prst="leftBrace">
              <a:avLst/>
            </a:prstGeom>
            <a:noFill/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456028" y="5410201"/>
              <a:ext cx="1596988" cy="1101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combine results 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57200" y="4724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Each node takes O(1) time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	</a:t>
            </a:r>
            <a:r>
              <a:rPr lang="en-US" b="0" dirty="0" smtClean="0">
                <a:latin typeface="+mn-lt"/>
              </a:rPr>
              <a:t>Even the base cases, as they are at the cut-off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Sequentially, we can do this in O(n) time</a:t>
            </a:r>
            <a:r>
              <a:rPr lang="en-US" dirty="0" smtClean="0"/>
              <a:t>; O(1) for each node, ~3n nodes, if there were no cut-off (linear # on base case row, halved each row up/down)</a:t>
            </a:r>
            <a:endParaRPr lang="en-US" b="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b="0" dirty="0" smtClean="0">
                <a:latin typeface="+mn-lt"/>
              </a:rPr>
              <a:t>Carrying this out in (perfect) parallel will take the time of the longest branch; ~2logn, if we halve each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Parallelism Definitions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763000" cy="44958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Speed-up</a:t>
            </a:r>
            <a:r>
              <a:rPr lang="en-US" dirty="0" smtClean="0"/>
              <a:t> on </a:t>
            </a:r>
            <a:r>
              <a:rPr lang="en-US" b="1" dirty="0" smtClean="0"/>
              <a:t>P</a:t>
            </a:r>
            <a:r>
              <a:rPr lang="en-US" dirty="0" smtClean="0"/>
              <a:t> processors: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 </a:t>
            </a:r>
            <a:r>
              <a:rPr lang="en-US" dirty="0" smtClean="0"/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We often assume perfect linear speed-up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That is, </a:t>
            </a:r>
            <a:r>
              <a:rPr lang="en-US" b="1" dirty="0" smtClean="0">
                <a:solidFill>
                  <a:schemeClr val="tx1"/>
                </a:solidFill>
              </a:rPr>
              <a:t>T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/ T</a:t>
            </a:r>
            <a:r>
              <a:rPr lang="en-US" b="1" baseline="-25000" dirty="0" smtClean="0">
                <a:solidFill>
                  <a:schemeClr val="tx1"/>
                </a:solidFill>
              </a:rPr>
              <a:t>P </a:t>
            </a:r>
            <a:r>
              <a:rPr lang="en-US" dirty="0" smtClean="0">
                <a:solidFill>
                  <a:schemeClr val="tx1"/>
                </a:solidFill>
              </a:rPr>
              <a:t> = P; w/ 2x processors, it’s twice as fast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smtClean="0"/>
              <a:t>Perfect linear speed-up </a:t>
            </a:r>
            <a:r>
              <a:rPr lang="en-US" dirty="0" smtClean="0">
                <a:solidFill>
                  <a:schemeClr val="tx1"/>
                </a:solidFill>
              </a:rPr>
              <a:t>’usually our goal; hard to get in practice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smtClean="0"/>
              <a:t>Parallelism</a:t>
            </a:r>
            <a:r>
              <a:rPr lang="en-US" dirty="0" smtClean="0"/>
              <a:t> is the maximum possible speed-up: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>
                <a:sym typeface="Symbol"/>
              </a:rPr>
              <a:t> </a:t>
            </a:r>
            <a:r>
              <a:rPr lang="en-US" b="1" baseline="-25000" dirty="0" smtClean="0"/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At some point, adding processors won’t help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What that point is depends on the span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ForkJoin</a:t>
            </a:r>
            <a:r>
              <a:rPr lang="en-US" dirty="0" smtClean="0"/>
              <a:t> Framework Expected Performance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you write your program well, you can get the following expected performance:</a:t>
            </a:r>
          </a:p>
          <a:p>
            <a:pPr marL="342900" lvl="1" indent="-342900"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P  </a:t>
            </a:r>
            <a:r>
              <a:rPr lang="en-US" sz="2800" b="1" dirty="0" smtClean="0">
                <a:sym typeface="Symbol"/>
              </a:rPr>
              <a:t></a:t>
            </a:r>
            <a:r>
              <a:rPr lang="en-US" b="1" dirty="0" smtClean="0">
                <a:sym typeface="Symbol"/>
              </a:rPr>
              <a:t>  (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P) + </a:t>
            </a:r>
            <a:r>
              <a:rPr lang="en-US" b="1" i="1" dirty="0" smtClean="0"/>
              <a:t>O</a:t>
            </a:r>
            <a:r>
              <a:rPr lang="en-US" b="1" dirty="0" smtClean="0"/>
              <a:t>(T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/P for the overall work split between P processors</a:t>
            </a:r>
          </a:p>
          <a:p>
            <a:pPr lvl="2"/>
            <a:r>
              <a:rPr lang="en-US" dirty="0" smtClean="0"/>
              <a:t>P=4?  Each processor takes 1/4 of the total work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(T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sz="2400" baseline="-25000" dirty="0" smtClean="0">
                <a:sym typeface="Symbol"/>
              </a:rPr>
              <a:t></a:t>
            </a:r>
            <a:r>
              <a:rPr lang="en-US" dirty="0" smtClean="0"/>
              <a:t>) for merging results</a:t>
            </a:r>
          </a:p>
          <a:p>
            <a:pPr lvl="2"/>
            <a:r>
              <a:rPr lang="en-US" dirty="0" smtClean="0"/>
              <a:t>Even if P=</a:t>
            </a:r>
            <a:r>
              <a:rPr lang="en-US" dirty="0" smtClean="0">
                <a:latin typeface="Times New Roman"/>
                <a:cs typeface="Times New Roman"/>
              </a:rPr>
              <a:t>∞, then we still need to do </a:t>
            </a:r>
            <a:r>
              <a:rPr lang="en-US" i="1" dirty="0" smtClean="0"/>
              <a:t>O</a:t>
            </a:r>
            <a:r>
              <a:rPr lang="en-US" dirty="0" smtClean="0"/>
              <a:t>(T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sz="1800" baseline="-25000" dirty="0" smtClean="0">
                <a:sym typeface="Symbol"/>
              </a:rPr>
              <a:t></a:t>
            </a:r>
            <a:r>
              <a:rPr lang="en-US" dirty="0" smtClean="0"/>
              <a:t>) to merge results</a:t>
            </a:r>
          </a:p>
          <a:p>
            <a:r>
              <a:rPr lang="en-US" i="1" dirty="0" smtClean="0"/>
              <a:t>What does it mean??</a:t>
            </a:r>
            <a:endParaRPr lang="en-US" dirty="0" smtClean="0"/>
          </a:p>
          <a:p>
            <a:pPr lvl="1"/>
            <a:r>
              <a:rPr lang="en-US" dirty="0" smtClean="0"/>
              <a:t>We can get decent benefit for adding more processors; effectively linear speed-up at first (expected)</a:t>
            </a:r>
          </a:p>
          <a:p>
            <a:pPr lvl="1"/>
            <a:r>
              <a:rPr lang="en-US" dirty="0" smtClean="0"/>
              <a:t>With a large # of processors, we’re still bounded by </a:t>
            </a:r>
            <a:r>
              <a:rPr lang="en-US" b="1" dirty="0" smtClean="0"/>
              <a:t>T</a:t>
            </a:r>
            <a:r>
              <a:rPr lang="en-US" b="1" baseline="-25000" dirty="0" smtClean="0">
                <a:sym typeface="Symbol"/>
              </a:rPr>
              <a:t> </a:t>
            </a:r>
            <a:r>
              <a:rPr lang="en-US" sz="2400" b="1" baseline="-25000" dirty="0" smtClean="0">
                <a:sym typeface="Symbol"/>
              </a:rPr>
              <a:t></a:t>
            </a:r>
            <a:r>
              <a:rPr lang="en-US" dirty="0" smtClean="0"/>
              <a:t>; that term becomes dominant</a:t>
            </a:r>
            <a:endParaRPr lang="en-US" sz="2400" b="1" baseline="-2500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Amdahl’s Law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cs typeface="Latha" pitchFamily="2"/>
              </a:rPr>
              <a:t>Let the </a:t>
            </a:r>
            <a:r>
              <a:rPr lang="en-US" b="1" i="1" dirty="0" smtClean="0">
                <a:cs typeface="Latha" pitchFamily="2"/>
              </a:rPr>
              <a:t>work</a:t>
            </a:r>
            <a:r>
              <a:rPr lang="en-US" dirty="0" smtClean="0">
                <a:cs typeface="Latha" pitchFamily="2"/>
              </a:rPr>
              <a:t> (time to run on 1 processor) be 1 unit time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Let </a:t>
            </a:r>
            <a:r>
              <a:rPr lang="en-US" b="1" dirty="0" smtClean="0">
                <a:cs typeface="Latha" pitchFamily="2"/>
              </a:rPr>
              <a:t>S</a:t>
            </a:r>
            <a:r>
              <a:rPr lang="en-US" dirty="0" smtClean="0">
                <a:cs typeface="Latha" pitchFamily="2"/>
              </a:rPr>
              <a:t> be the portion of the execution that </a:t>
            </a:r>
            <a:r>
              <a:rPr lang="en-US" b="1" dirty="0" smtClean="0">
                <a:cs typeface="Latha" pitchFamily="2"/>
              </a:rPr>
              <a:t>cannot</a:t>
            </a:r>
            <a:r>
              <a:rPr lang="en-US" dirty="0" smtClean="0">
                <a:cs typeface="Latha" pitchFamily="2"/>
              </a:rPr>
              <a:t> be parallelized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 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1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 = 1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Then:			</a:t>
            </a:r>
            <a:r>
              <a:rPr lang="en-US" b="1" dirty="0" smtClean="0">
                <a:cs typeface="Latha" pitchFamily="2"/>
              </a:rPr>
              <a:t>T</a:t>
            </a:r>
            <a:r>
              <a:rPr lang="en-US" b="1" baseline="-25000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</a:t>
            </a:r>
            <a:r>
              <a:rPr lang="en-US" b="1" dirty="0" smtClean="0">
                <a:cs typeface="Latha" pitchFamily="2"/>
              </a:rPr>
              <a:t>= S + (1-S)/P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Amdahl’s Law: The overall </a:t>
            </a:r>
            <a:r>
              <a:rPr lang="en-US" b="1" i="1" dirty="0" smtClean="0">
                <a:cs typeface="Latha" pitchFamily="2"/>
              </a:rPr>
              <a:t>speedup</a:t>
            </a:r>
            <a:r>
              <a:rPr lang="en-US" dirty="0" smtClean="0">
                <a:cs typeface="Latha" pitchFamily="2"/>
              </a:rPr>
              <a:t> with </a:t>
            </a:r>
            <a:r>
              <a:rPr lang="en-US" b="1" dirty="0" smtClean="0">
                <a:cs typeface="Latha" pitchFamily="2"/>
              </a:rPr>
              <a:t>P</a:t>
            </a:r>
            <a:r>
              <a:rPr lang="en-US" dirty="0" smtClean="0">
                <a:cs typeface="Latha" pitchFamily="2"/>
              </a:rPr>
              <a:t> processors is:</a:t>
            </a:r>
          </a:p>
          <a:p>
            <a:pPr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b="1" baseline="-25000" dirty="0" smtClean="0"/>
              <a:t>P</a:t>
            </a:r>
            <a:r>
              <a:rPr lang="en-US" b="1" dirty="0" smtClean="0">
                <a:cs typeface="Latha" pitchFamily="2"/>
              </a:rPr>
              <a:t>  = 1 / (S + (1-S)/P)  </a:t>
            </a:r>
          </a:p>
          <a:p>
            <a:pPr>
              <a:buNone/>
            </a:pPr>
            <a:endParaRPr lang="en-US" sz="1000" dirty="0" smtClean="0">
              <a:cs typeface="Latha" pitchFamily="2"/>
            </a:endParaRPr>
          </a:p>
          <a:p>
            <a:pPr>
              <a:buNone/>
            </a:pPr>
            <a:r>
              <a:rPr lang="en-US" dirty="0" smtClean="0">
                <a:cs typeface="Latha" pitchFamily="2"/>
              </a:rPr>
              <a:t>And the </a:t>
            </a:r>
            <a:r>
              <a:rPr lang="en-US" b="1" i="1" dirty="0" smtClean="0">
                <a:cs typeface="Latha" pitchFamily="2"/>
              </a:rPr>
              <a:t>parallelism</a:t>
            </a:r>
            <a:r>
              <a:rPr lang="en-US" dirty="0" smtClean="0">
                <a:cs typeface="Latha" pitchFamily="2"/>
              </a:rPr>
              <a:t> (infinite processors) is:</a:t>
            </a:r>
          </a:p>
          <a:p>
            <a:pPr algn="ctr"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b="1" dirty="0" smtClean="0"/>
              <a:t> / T</a:t>
            </a:r>
            <a:r>
              <a:rPr lang="en-US" sz="2800" b="1" baseline="-25000" dirty="0" smtClean="0">
                <a:sym typeface="Symbol"/>
              </a:rPr>
              <a:t></a:t>
            </a:r>
            <a:r>
              <a:rPr lang="en-US" b="1" dirty="0" smtClean="0">
                <a:cs typeface="Latha" pitchFamily="2"/>
              </a:rPr>
              <a:t>  = 1 / S</a:t>
            </a:r>
            <a:endParaRPr lang="en-US" dirty="0" smtClean="0">
              <a:cs typeface="Lath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Prefix Sum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A92CC-E693-4E24-9A94-C599F45A7DB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an array of numbers, compute an array of their running sums in </a:t>
            </a:r>
            <a:r>
              <a:rPr lang="en-US" i="1" dirty="0" smtClean="0"/>
              <a:t>O(</a:t>
            </a:r>
            <a:r>
              <a:rPr lang="en-US" i="1" dirty="0" err="1" smtClean="0"/>
              <a:t>logn</a:t>
            </a:r>
            <a:r>
              <a:rPr lang="en-US" i="1" dirty="0" smtClean="0"/>
              <a:t>)</a:t>
            </a:r>
            <a:r>
              <a:rPr lang="en-US" dirty="0" smtClean="0"/>
              <a:t> span</a:t>
            </a:r>
          </a:p>
          <a:p>
            <a:r>
              <a:rPr lang="en-US" dirty="0" smtClean="0"/>
              <a:t>Requires 2 passes (each a parallel traversal)</a:t>
            </a:r>
          </a:p>
          <a:p>
            <a:pPr lvl="1"/>
            <a:r>
              <a:rPr lang="en-US" dirty="0" smtClean="0"/>
              <a:t>First is to gather information</a:t>
            </a:r>
          </a:p>
          <a:p>
            <a:pPr lvl="1"/>
            <a:r>
              <a:rPr lang="en-US" dirty="0" smtClean="0"/>
              <a:t>Second figures </a:t>
            </a:r>
            <a:r>
              <a:rPr lang="en-US" smtClean="0"/>
              <a:t>out output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6576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604" y="41910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816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14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24800" y="3657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15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240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384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28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72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19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816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960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924800" y="4191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Parallel Prefix Sum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3400" y="5410200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input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6004" y="59436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output</a:t>
            </a:r>
          </a:p>
        </p:txBody>
      </p:sp>
      <p:sp>
        <p:nvSpPr>
          <p:cNvPr id="31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90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4</a:t>
            </a:r>
            <a:endParaRPr lang="en-US" sz="2000" dirty="0">
              <a:latin typeface="+mj-lt"/>
            </a:endParaRPr>
          </a:p>
        </p:txBody>
      </p:sp>
      <p:sp>
        <p:nvSpPr>
          <p:cNvPr id="4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42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16</a:t>
            </a:r>
            <a:endParaRPr lang="en-US" sz="2000" dirty="0">
              <a:latin typeface="+mj-lt"/>
            </a:endParaRPr>
          </a:p>
        </p:txBody>
      </p:sp>
      <p:sp>
        <p:nvSpPr>
          <p:cNvPr id="43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2484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14</a:t>
            </a:r>
            <a:endParaRPr lang="en-US" sz="2000" dirty="0">
              <a:latin typeface="+mj-lt"/>
            </a:endParaRPr>
          </a:p>
        </p:txBody>
      </p:sp>
      <p:sp>
        <p:nvSpPr>
          <p:cNvPr id="44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2</a:t>
            </a:r>
            <a:endParaRPr lang="en-US" sz="2000" dirty="0">
              <a:latin typeface="+mj-lt"/>
            </a:endParaRPr>
          </a:p>
        </p:txBody>
      </p:sp>
      <p:sp>
        <p:nvSpPr>
          <p:cNvPr id="45" name="Rectangle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077200" y="54102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+mj-lt"/>
              </a:rPr>
              <a:t>8</a:t>
            </a:r>
          </a:p>
        </p:txBody>
      </p:sp>
      <p:sp>
        <p:nvSpPr>
          <p:cNvPr id="4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76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6</a:t>
            </a:r>
            <a:endParaRPr lang="en-US" sz="2000" dirty="0">
              <a:latin typeface="+mj-lt"/>
            </a:endParaRPr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90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10</a:t>
            </a:r>
            <a:endParaRPr lang="en-US" sz="2000" dirty="0">
              <a:latin typeface="+mj-lt"/>
            </a:endParaRPr>
          </a:p>
        </p:txBody>
      </p:sp>
      <p:sp>
        <p:nvSpPr>
          <p:cNvPr id="48" name="Rectangle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26</a:t>
            </a:r>
            <a:endParaRPr lang="en-US" sz="2000" dirty="0">
              <a:latin typeface="+mj-lt"/>
            </a:endParaRPr>
          </a:p>
        </p:txBody>
      </p:sp>
      <p:sp>
        <p:nvSpPr>
          <p:cNvPr id="49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196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36</a:t>
            </a:r>
            <a:endParaRPr lang="en-US" sz="2000" dirty="0">
              <a:latin typeface="+mj-lt"/>
            </a:endParaRPr>
          </a:p>
        </p:txBody>
      </p:sp>
      <p:sp>
        <p:nvSpPr>
          <p:cNvPr id="50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340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52</a:t>
            </a:r>
            <a:endParaRPr lang="en-US" sz="2000" dirty="0">
              <a:latin typeface="+mj-lt"/>
            </a:endParaRPr>
          </a:p>
        </p:txBody>
      </p:sp>
      <p:sp>
        <p:nvSpPr>
          <p:cNvPr id="51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2484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66</a:t>
            </a:r>
            <a:endParaRPr lang="en-US" sz="2000" dirty="0">
              <a:latin typeface="+mj-lt"/>
            </a:endParaRPr>
          </a:p>
        </p:txBody>
      </p:sp>
      <p:sp>
        <p:nvSpPr>
          <p:cNvPr id="52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1628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68</a:t>
            </a:r>
            <a:endParaRPr lang="en-US" sz="2000" dirty="0">
              <a:latin typeface="+mj-lt"/>
            </a:endParaRPr>
          </a:p>
        </p:txBody>
      </p:sp>
      <p:sp>
        <p:nvSpPr>
          <p:cNvPr id="53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77200" y="59436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+mj-lt"/>
              </a:rPr>
              <a:t> 76</a:t>
            </a:r>
            <a:endParaRPr lang="en-US" sz="20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648200" y="4572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  0,8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6670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400800" y="16764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6,8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864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4,6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5814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2,4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1752600" y="2971800"/>
            <a:ext cx="1600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range	 0,2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latin typeface="+mj-lt"/>
              </a:rPr>
              <a:t>fromleft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676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0,1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2590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1,2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505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2,3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44196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3,4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3340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4,5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2484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5,6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71628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6,7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8077200" y="4343400"/>
            <a:ext cx="8382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7.8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s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</a:t>
            </a:r>
          </a:p>
        </p:txBody>
      </p:sp>
      <p:cxnSp>
        <p:nvCxnSpPr>
          <p:cNvPr id="73" name="Straight Arrow Connector 72"/>
          <p:cNvCxnSpPr>
            <a:stCxn id="54" idx="1"/>
            <a:endCxn id="56" idx="0"/>
          </p:cNvCxnSpPr>
          <p:nvPr/>
        </p:nvCxnSpPr>
        <p:spPr bwMode="auto">
          <a:xfrm rot="10800000" flipV="1">
            <a:off x="3467100" y="914400"/>
            <a:ext cx="11811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4" idx="3"/>
            <a:endCxn id="57" idx="0"/>
          </p:cNvCxnSpPr>
          <p:nvPr/>
        </p:nvCxnSpPr>
        <p:spPr bwMode="auto">
          <a:xfrm>
            <a:off x="6248400" y="914400"/>
            <a:ext cx="952500" cy="762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61" idx="0"/>
          </p:cNvCxnSpPr>
          <p:nvPr/>
        </p:nvCxnSpPr>
        <p:spPr bwMode="auto">
          <a:xfrm rot="10800000" flipV="1">
            <a:off x="2552700" y="2590800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>
            <a:stCxn id="56" idx="2"/>
            <a:endCxn id="60" idx="0"/>
          </p:cNvCxnSpPr>
          <p:nvPr/>
        </p:nvCxnSpPr>
        <p:spPr bwMode="auto">
          <a:xfrm rot="16200000" flipH="1">
            <a:off x="3733800" y="2324100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 flipV="1">
            <a:off x="6324600" y="2590801"/>
            <a:ext cx="800100" cy="3810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6200000" flipH="1">
            <a:off x="7505700" y="2324101"/>
            <a:ext cx="3810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>
            <a:stCxn id="61" idx="2"/>
            <a:endCxn id="64" idx="0"/>
          </p:cNvCxnSpPr>
          <p:nvPr/>
        </p:nvCxnSpPr>
        <p:spPr bwMode="auto">
          <a:xfrm rot="5400000">
            <a:off x="20955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61" idx="2"/>
            <a:endCxn id="65" idx="0"/>
          </p:cNvCxnSpPr>
          <p:nvPr/>
        </p:nvCxnSpPr>
        <p:spPr bwMode="auto">
          <a:xfrm rot="16200000" flipH="1">
            <a:off x="25527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5400000">
            <a:off x="39624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6200000" flipH="1">
            <a:off x="44196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 rot="5400000">
            <a:off x="57912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rot="16200000" flipH="1">
            <a:off x="6248400" y="3886201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 rot="5400000">
            <a:off x="75438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 rot="16200000" flipH="1">
            <a:off x="8001000" y="3886200"/>
            <a:ext cx="457200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20574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6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971800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8100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7244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5638800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569254" y="46482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5356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8450094" y="4648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8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7432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45720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26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477000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30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45654" y="32004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10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673654" y="19166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36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391400" y="1905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40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731054" y="685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76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791200" y="990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  <a:latin typeface="+mn-lt"/>
              </a:rPr>
              <a:t>0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33800" y="2221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19400" y="3505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057400" y="48884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0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4770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100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54854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36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4676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66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71800" y="4876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24400" y="487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26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553200" y="4876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52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382000" y="4888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68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572000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10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245654" y="35168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66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07454" y="222146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+mn-lt"/>
              </a:rPr>
              <a:t>36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0" y="1143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passes: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‘sum’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Compute ‘</a:t>
            </a:r>
            <a:r>
              <a:rPr lang="en-US" dirty="0" err="1" smtClean="0"/>
              <a:t>fromtleft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703</TotalTime>
  <Words>1196</Words>
  <Application>Microsoft Office PowerPoint</Application>
  <PresentationFormat>On-screen Show (4:3)</PresentationFormat>
  <Paragraphs>333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Mergesort example: Merge as we return from recursive calls</vt:lpstr>
      <vt:lpstr>Dijkstra’s Algorithm Overview</vt:lpstr>
      <vt:lpstr>Parallelism Overview</vt:lpstr>
      <vt:lpstr>Considering Parallel Run-time</vt:lpstr>
      <vt:lpstr>Some Parallelism Definitions</vt:lpstr>
      <vt:lpstr>The ForkJoin Framework Expected Performance</vt:lpstr>
      <vt:lpstr>Amdahl’s Law</vt:lpstr>
      <vt:lpstr>Parallel Prefix Sum</vt:lpstr>
      <vt:lpstr>Parallel Prefix Sum</vt:lpstr>
      <vt:lpstr>Parallel Quicksort</vt:lpstr>
      <vt:lpstr>Race Conditions</vt:lpstr>
      <vt:lpstr>Data Races</vt:lpstr>
      <vt:lpstr>Readers/writer locks</vt:lpstr>
      <vt:lpstr>Deadlock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</dc:creator>
  <cp:lastModifiedBy>x</cp:lastModifiedBy>
  <cp:revision>133</cp:revision>
  <dcterms:created xsi:type="dcterms:W3CDTF">2010-07-05T19:52:38Z</dcterms:created>
  <dcterms:modified xsi:type="dcterms:W3CDTF">2010-08-17T21:19:15Z</dcterms:modified>
</cp:coreProperties>
</file>