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8" r:id="rId3"/>
    <p:sldId id="287" r:id="rId4"/>
    <p:sldId id="289" r:id="rId5"/>
    <p:sldId id="290" r:id="rId6"/>
    <p:sldId id="291" r:id="rId7"/>
    <p:sldId id="292" r:id="rId8"/>
    <p:sldId id="293" r:id="rId9"/>
    <p:sldId id="294" r:id="rId10"/>
    <p:sldId id="300" r:id="rId11"/>
    <p:sldId id="295" r:id="rId12"/>
    <p:sldId id="296" r:id="rId13"/>
    <p:sldId id="297" r:id="rId14"/>
    <p:sldId id="298" r:id="rId15"/>
    <p:sldId id="299" r:id="rId1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4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27</a:t>
            </a:r>
            <a:r>
              <a:rPr lang="en-US" sz="3200" i="0" dirty="0" smtClean="0"/>
              <a:t>: </a:t>
            </a:r>
            <a:r>
              <a:rPr lang="en-US" sz="3200" i="0" dirty="0" smtClean="0"/>
              <a:t>A Few Words on NP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example problems</a:t>
            </a:r>
          </a:p>
          <a:p>
            <a:pPr lvl="1"/>
            <a:r>
              <a:rPr lang="en-US" dirty="0" smtClean="0"/>
              <a:t>Checking a solution vs. finding a solution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</a:t>
            </a:r>
            <a:r>
              <a:rPr lang="en-US" dirty="0" smtClean="0"/>
              <a:t> == </a:t>
            </a:r>
            <a:r>
              <a:rPr lang="en-US" b="1" dirty="0" smtClean="0"/>
              <a:t>NP 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r>
              <a:rPr lang="en-US" b="1" dirty="0" smtClean="0"/>
              <a:t>NP</a:t>
            </a:r>
            <a:r>
              <a:rPr lang="en-US" dirty="0" smtClean="0"/>
              <a:t>-completeness</a:t>
            </a:r>
          </a:p>
          <a:p>
            <a:endParaRPr lang="en-US" dirty="0" smtClean="0"/>
          </a:p>
          <a:p>
            <a:r>
              <a:rPr lang="en-US" dirty="0" smtClean="0"/>
              <a:t>Why it’s called </a:t>
            </a:r>
            <a:r>
              <a:rPr lang="en-US" b="1" dirty="0" smtClean="0"/>
              <a:t>NP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NP</a:t>
            </a:r>
            <a:r>
              <a:rPr lang="en-US" dirty="0" smtClean="0"/>
              <a:t> is not as hard as it gets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Thousands of different problems that:</a:t>
            </a:r>
          </a:p>
          <a:p>
            <a:pPr lvl="1"/>
            <a:r>
              <a:rPr lang="en-US" dirty="0" smtClean="0"/>
              <a:t>Have real applications</a:t>
            </a:r>
          </a:p>
          <a:p>
            <a:pPr lvl="1"/>
            <a:r>
              <a:rPr lang="en-US" dirty="0" smtClean="0"/>
              <a:t>Nobody has polynomial algorithms for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Widely believed: None of these problems have polynomial algorithms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optimal</a:t>
            </a:r>
            <a:r>
              <a:rPr lang="en-US" dirty="0" smtClean="0"/>
              <a:t> solutions, but some can be </a:t>
            </a:r>
            <a:r>
              <a:rPr lang="en-US" i="1" dirty="0" smtClean="0"/>
              <a:t>approximated</a:t>
            </a:r>
          </a:p>
          <a:p>
            <a:endParaRPr lang="en-US" dirty="0" smtClean="0"/>
          </a:p>
          <a:p>
            <a:r>
              <a:rPr lang="en-US" dirty="0" smtClean="0"/>
              <a:t>But: Nobody has ever proven that a single problem is:</a:t>
            </a:r>
          </a:p>
          <a:p>
            <a:pPr lvl="1"/>
            <a:r>
              <a:rPr lang="en-US" dirty="0" smtClean="0"/>
              <a:t>In </a:t>
            </a:r>
            <a:r>
              <a:rPr lang="en-US" b="1" dirty="0" smtClean="0"/>
              <a:t>NP</a:t>
            </a:r>
            <a:r>
              <a:rPr lang="en-US" dirty="0" smtClean="0"/>
              <a:t>: A solution can be verified in polynomial time</a:t>
            </a:r>
          </a:p>
          <a:p>
            <a:pPr lvl="1"/>
            <a:r>
              <a:rPr lang="en-US" dirty="0" smtClean="0"/>
              <a:t>And not in </a:t>
            </a:r>
            <a:r>
              <a:rPr lang="en-US" b="1" dirty="0" smtClean="0"/>
              <a:t>P</a:t>
            </a:r>
            <a:r>
              <a:rPr lang="en-US" dirty="0" smtClean="0"/>
              <a:t>: Cannot be solved in polynomial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P==NP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Proving (or disproving) </a:t>
            </a:r>
            <a:r>
              <a:rPr lang="en-US" b="1" dirty="0" smtClean="0"/>
              <a:t>P</a:t>
            </a:r>
            <a:r>
              <a:rPr lang="en-US" dirty="0" smtClean="0"/>
              <a:t> != </a:t>
            </a:r>
            <a:r>
              <a:rPr lang="en-US" b="1" dirty="0" smtClean="0"/>
              <a:t>NP</a:t>
            </a:r>
            <a:r>
              <a:rPr lang="en-US" dirty="0" smtClean="0"/>
              <a:t> is the most vexing and important open question in computer science and probably mathematics</a:t>
            </a:r>
          </a:p>
          <a:p>
            <a:pPr lvl="1"/>
            <a:r>
              <a:rPr lang="en-US" dirty="0" smtClean="0"/>
              <a:t>A $1M prize, the Turing Award, and eternal fame await</a:t>
            </a:r>
          </a:p>
          <a:p>
            <a:endParaRPr lang="en-US" dirty="0" smtClean="0"/>
          </a:p>
          <a:p>
            <a:r>
              <a:rPr lang="en-US" dirty="0" smtClean="0"/>
              <a:t>Clearly </a:t>
            </a:r>
            <a:r>
              <a:rPr lang="en-US" b="1" dirty="0" smtClean="0"/>
              <a:t>P </a:t>
            </a:r>
            <a:r>
              <a:rPr lang="en-US" b="1" dirty="0" smtClean="0">
                <a:sym typeface="Symbol"/>
              </a:rPr>
              <a:t> NP</a:t>
            </a:r>
          </a:p>
          <a:p>
            <a:pPr lvl="1"/>
            <a:r>
              <a:rPr lang="en-US" dirty="0" smtClean="0">
                <a:sym typeface="Symbol"/>
              </a:rPr>
              <a:t>If there is a polynomial algorithm, then we can just “verify” a solution exists by running the algorithm</a:t>
            </a:r>
          </a:p>
          <a:p>
            <a:pPr lvl="1"/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If </a:t>
            </a:r>
            <a:r>
              <a:rPr lang="en-US" b="1" dirty="0" smtClean="0">
                <a:sym typeface="Symbol"/>
              </a:rPr>
              <a:t>P==NP</a:t>
            </a:r>
            <a:r>
              <a:rPr lang="en-US" dirty="0" smtClean="0">
                <a:sym typeface="Symbol"/>
              </a:rPr>
              <a:t>, then all sorts of strange things / problems arise</a:t>
            </a:r>
          </a:p>
          <a:p>
            <a:pPr lvl="1"/>
            <a:r>
              <a:rPr lang="en-US" dirty="0" smtClean="0">
                <a:sym typeface="Symbol"/>
              </a:rPr>
              <a:t>Most cryptography would stop working, for example</a:t>
            </a:r>
          </a:p>
          <a:p>
            <a:pPr lvl="1"/>
            <a:r>
              <a:rPr lang="en-US" dirty="0" smtClean="0">
                <a:sym typeface="Symbol"/>
              </a:rPr>
              <a:t>But nobody has been able to prove </a:t>
            </a:r>
            <a:r>
              <a:rPr lang="en-US" b="1" dirty="0" smtClean="0">
                <a:sym typeface="Symbol"/>
              </a:rPr>
              <a:t>P != NP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we have been able to prove is that many problems in </a:t>
            </a:r>
            <a:r>
              <a:rPr lang="en-US" b="1" dirty="0" smtClean="0"/>
              <a:t>NP</a:t>
            </a:r>
            <a:r>
              <a:rPr lang="en-US" dirty="0" smtClean="0"/>
              <a:t> are actually </a:t>
            </a:r>
            <a:r>
              <a:rPr lang="en-US" b="1" dirty="0" smtClean="0"/>
              <a:t>NP</a:t>
            </a:r>
            <a:r>
              <a:rPr lang="en-US" dirty="0" smtClean="0"/>
              <a:t>-complete: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Definition: A problem is </a:t>
            </a:r>
            <a:r>
              <a:rPr lang="en-US" b="1" dirty="0" smtClean="0">
                <a:solidFill>
                  <a:schemeClr val="accent2"/>
                </a:solidFill>
              </a:rPr>
              <a:t>NP</a:t>
            </a:r>
            <a:r>
              <a:rPr lang="en-US" dirty="0" smtClean="0">
                <a:solidFill>
                  <a:schemeClr val="accent2"/>
                </a:solidFill>
              </a:rPr>
              <a:t>-complete</a:t>
            </a:r>
            <a:r>
              <a:rPr lang="en-US" dirty="0" smtClean="0"/>
              <a:t> if the discovery of a polynomial algorithm for it means </a:t>
            </a:r>
            <a:r>
              <a:rPr lang="en-US" i="1" dirty="0" smtClean="0"/>
              <a:t>every</a:t>
            </a:r>
            <a:r>
              <a:rPr lang="en-US" dirty="0" smtClean="0"/>
              <a:t> problem in </a:t>
            </a:r>
            <a:r>
              <a:rPr lang="en-US" b="1" dirty="0" smtClean="0"/>
              <a:t>NP</a:t>
            </a:r>
            <a:r>
              <a:rPr lang="en-US" dirty="0" smtClean="0"/>
              <a:t> has a polynomial-time algorithm, i.e., </a:t>
            </a:r>
            <a:r>
              <a:rPr lang="en-US" b="1" dirty="0" smtClean="0"/>
              <a:t>P==NP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four of our examples are </a:t>
            </a:r>
            <a:r>
              <a:rPr lang="en-US" b="1" dirty="0" smtClean="0"/>
              <a:t>NP</a:t>
            </a:r>
            <a:r>
              <a:rPr lang="en-US" dirty="0" smtClean="0"/>
              <a:t>-complete</a:t>
            </a:r>
          </a:p>
          <a:p>
            <a:pPr lvl="1"/>
            <a:r>
              <a:rPr lang="en-US" dirty="0" smtClean="0"/>
              <a:t>There are thousands more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How do you prove a problem is </a:t>
            </a:r>
            <a:r>
              <a:rPr lang="en-US" b="1" dirty="0" smtClean="0"/>
              <a:t>NP</a:t>
            </a:r>
            <a:r>
              <a:rPr lang="en-US" dirty="0" smtClean="0"/>
              <a:t>-complete?</a:t>
            </a:r>
          </a:p>
          <a:p>
            <a:pPr lvl="1"/>
            <a:r>
              <a:rPr lang="en-US" dirty="0" smtClean="0"/>
              <a:t>Take CSE421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it’s called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instructor finds the “polynomial time to verify a solution” definition of </a:t>
            </a:r>
            <a:r>
              <a:rPr lang="en-US" b="1" dirty="0" smtClean="0"/>
              <a:t>NP</a:t>
            </a:r>
            <a:r>
              <a:rPr lang="en-US" dirty="0" smtClean="0"/>
              <a:t> intuitive</a:t>
            </a:r>
          </a:p>
          <a:p>
            <a:endParaRPr lang="en-US" dirty="0" smtClean="0"/>
          </a:p>
          <a:p>
            <a:r>
              <a:rPr lang="en-US" dirty="0" smtClean="0"/>
              <a:t>An equivalent definition (not obvious it’s equivalent) is “there exists a polynomial time algorithm if the algorithm is allowed to make correct guesses at every step”</a:t>
            </a:r>
          </a:p>
          <a:p>
            <a:pPr lvl="1"/>
            <a:r>
              <a:rPr lang="en-US" dirty="0" smtClean="0"/>
              <a:t>This “guessing” is technically </a:t>
            </a:r>
            <a:r>
              <a:rPr lang="en-US" dirty="0" smtClean="0">
                <a:solidFill>
                  <a:schemeClr val="accent2"/>
                </a:solidFill>
              </a:rPr>
              <a:t>non-determinism</a:t>
            </a:r>
            <a:r>
              <a:rPr lang="en-US" dirty="0" smtClean="0"/>
              <a:t> in the sense you will learn (or have learned) about in CSE322</a:t>
            </a:r>
          </a:p>
          <a:p>
            <a:pPr lvl="1"/>
            <a:r>
              <a:rPr lang="en-US" b="1" dirty="0" smtClean="0"/>
              <a:t>NP</a:t>
            </a:r>
            <a:r>
              <a:rPr lang="en-US" dirty="0" smtClean="0"/>
              <a:t> stands for </a:t>
            </a:r>
            <a:r>
              <a:rPr lang="en-US" dirty="0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on-deterministic </a:t>
            </a:r>
            <a:r>
              <a:rPr lang="en-US" dirty="0" smtClean="0">
                <a:solidFill>
                  <a:schemeClr val="accent2"/>
                </a:solidFill>
              </a:rPr>
              <a:t>p</a:t>
            </a:r>
            <a:r>
              <a:rPr lang="en-US" dirty="0" smtClean="0"/>
              <a:t>olynomial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are problems in each of these categories: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know how to solve efficiently: most of this course</a:t>
            </a:r>
          </a:p>
          <a:p>
            <a:endParaRPr lang="en-US" sz="1000" dirty="0" smtClean="0"/>
          </a:p>
          <a:p>
            <a:r>
              <a:rPr lang="en-US" dirty="0" smtClean="0"/>
              <a:t>We do not know how to solve efficiently: </a:t>
            </a:r>
          </a:p>
          <a:p>
            <a:pPr lvl="1"/>
            <a:r>
              <a:rPr lang="en-US" dirty="0" smtClean="0"/>
              <a:t>For example, NP-complete problems</a:t>
            </a:r>
          </a:p>
          <a:p>
            <a:endParaRPr lang="en-US" sz="1000" dirty="0" smtClean="0"/>
          </a:p>
          <a:p>
            <a:r>
              <a:rPr lang="en-US" dirty="0" smtClean="0"/>
              <a:t>We know we cannot solve efficiently: see CSE431</a:t>
            </a:r>
          </a:p>
          <a:p>
            <a:endParaRPr lang="en-US" sz="1000" dirty="0" smtClean="0"/>
          </a:p>
          <a:p>
            <a:r>
              <a:rPr lang="en-US" dirty="0" smtClean="0"/>
              <a:t>We know we cannot solve at all: see CSE311/CSE322</a:t>
            </a:r>
          </a:p>
          <a:p>
            <a:pPr lvl="1"/>
            <a:r>
              <a:rPr lang="en-US" dirty="0" smtClean="0"/>
              <a:t>Canonical example: The halting problem</a:t>
            </a:r>
          </a:p>
          <a:p>
            <a:pPr lvl="1"/>
            <a:endParaRPr lang="en-US" dirty="0" smtClean="0"/>
          </a:p>
          <a:p>
            <a:pPr algn="ctr">
              <a:buNone/>
            </a:pPr>
            <a:r>
              <a:rPr lang="en-US" i="1" dirty="0" smtClean="0"/>
              <a:t>A key art in computer science: </a:t>
            </a:r>
          </a:p>
          <a:p>
            <a:pPr algn="ctr">
              <a:buNone/>
            </a:pPr>
            <a:r>
              <a:rPr lang="en-US" i="1" dirty="0" smtClean="0"/>
              <a:t>When handed a problem, figure out which category it is in!</a:t>
            </a:r>
          </a:p>
          <a:p>
            <a:pPr algn="ctr">
              <a:buNone/>
            </a:pPr>
            <a:r>
              <a:rPr lang="en-US" i="1" dirty="0" smtClean="0"/>
              <a:t>Example: Don’t waste time on an algorithm for an intractable problem!</a:t>
            </a:r>
          </a:p>
          <a:p>
            <a:pPr lvl="2">
              <a:buNone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This does not belong in CSE332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This lecture mentions some highlights of </a:t>
            </a:r>
            <a:r>
              <a:rPr lang="en-US" b="1" dirty="0" smtClean="0"/>
              <a:t>NP</a:t>
            </a:r>
            <a:r>
              <a:rPr lang="en-US" dirty="0" smtClean="0"/>
              <a:t>, the </a:t>
            </a:r>
            <a:r>
              <a:rPr lang="en-US" b="1" dirty="0" smtClean="0"/>
              <a:t>P</a:t>
            </a:r>
            <a:r>
              <a:rPr lang="en-US" dirty="0" smtClean="0"/>
              <a:t> vs. </a:t>
            </a:r>
            <a:r>
              <a:rPr lang="en-US" b="1" dirty="0" smtClean="0"/>
              <a:t>NP</a:t>
            </a:r>
            <a:r>
              <a:rPr lang="en-US" dirty="0" smtClean="0"/>
              <a:t> question, and </a:t>
            </a:r>
            <a:r>
              <a:rPr lang="en-US" b="1" dirty="0" smtClean="0"/>
              <a:t>NP</a:t>
            </a:r>
            <a:r>
              <a:rPr lang="en-US" dirty="0" smtClean="0"/>
              <a:t>-completeness</a:t>
            </a:r>
          </a:p>
          <a:p>
            <a:endParaRPr lang="en-US" sz="1000" dirty="0" smtClean="0"/>
          </a:p>
          <a:p>
            <a:r>
              <a:rPr lang="en-US" dirty="0" smtClean="0"/>
              <a:t>It should not be part of CSE332:</a:t>
            </a:r>
          </a:p>
          <a:p>
            <a:pPr lvl="1"/>
            <a:r>
              <a:rPr lang="en-US" dirty="0" smtClean="0"/>
              <a:t>3</a:t>
            </a:r>
            <a:r>
              <a:rPr lang="en-US" dirty="0" smtClean="0"/>
              <a:t>0 minutes can’t due this rich and important topic justice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It’s a major component (approx. 2 weeks) of CSE312</a:t>
            </a:r>
          </a:p>
          <a:p>
            <a:pPr lvl="1"/>
            <a:r>
              <a:rPr lang="en-US" dirty="0" smtClean="0"/>
              <a:t>It’s not on the final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in Spring 2010, you are all “in the transition”</a:t>
            </a:r>
          </a:p>
          <a:p>
            <a:pPr lvl="1"/>
            <a:r>
              <a:rPr lang="en-US" dirty="0" smtClean="0"/>
              <a:t>None of you will take CSE312 because you took CSE321</a:t>
            </a:r>
          </a:p>
          <a:p>
            <a:pPr lvl="1"/>
            <a:r>
              <a:rPr lang="en-US" dirty="0" smtClean="0"/>
              <a:t>So want to mention what you’re missing</a:t>
            </a:r>
          </a:p>
          <a:p>
            <a:pPr lvl="1"/>
            <a:r>
              <a:rPr lang="en-US" dirty="0" smtClean="0"/>
              <a:t>Encourage you to take CSE421 or CSE431 to learn more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So, next academic year, this lecture drops out of CSE332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P</a:t>
            </a:r>
            <a:r>
              <a:rPr lang="en-US" dirty="0" smtClean="0"/>
              <a:t>: The class of </a:t>
            </a:r>
            <a:r>
              <a:rPr lang="en-US" i="1" dirty="0" smtClean="0"/>
              <a:t>problems</a:t>
            </a:r>
            <a:r>
              <a:rPr lang="en-US" dirty="0" smtClean="0"/>
              <a:t> for which polynomial time (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sz="2400" b="1" baseline="30000" dirty="0" err="1" smtClean="0"/>
              <a:t>k</a:t>
            </a:r>
            <a:r>
              <a:rPr lang="en-US" dirty="0" smtClean="0"/>
              <a:t>) for some constant </a:t>
            </a:r>
            <a:r>
              <a:rPr lang="en-US" b="1" dirty="0" smtClean="0"/>
              <a:t>k</a:t>
            </a:r>
            <a:r>
              <a:rPr lang="en-US" dirty="0" smtClean="0"/>
              <a:t>) algorithms exist (</a:t>
            </a:r>
            <a:r>
              <a:rPr lang="en-US" dirty="0" smtClean="0">
                <a:solidFill>
                  <a:schemeClr val="tx2"/>
                </a:solidFill>
              </a:rPr>
              <a:t>to</a:t>
            </a:r>
            <a:r>
              <a:rPr lang="en-US" dirty="0" smtClean="0">
                <a:solidFill>
                  <a:schemeClr val="accent2"/>
                </a:solidFill>
              </a:rPr>
              <a:t> solve the problem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Every problem we have studied is in </a:t>
            </a:r>
            <a:r>
              <a:rPr lang="en-US" b="1" dirty="0" smtClean="0"/>
              <a:t>P</a:t>
            </a:r>
          </a:p>
          <a:p>
            <a:pPr lvl="2"/>
            <a:r>
              <a:rPr lang="en-US" dirty="0" smtClean="0"/>
              <a:t>Examples: Sorting, minimum spanning tree, …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Many problems don’t have efficient algorithms!</a:t>
            </a:r>
          </a:p>
          <a:p>
            <a:pPr lvl="2"/>
            <a:r>
              <a:rPr lang="en-US" dirty="0" smtClean="0"/>
              <a:t>Misleading to have your instructor pick the problem!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1"/>
            <a:endParaRPr lang="en-US" sz="1000" b="1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NP</a:t>
            </a:r>
            <a:r>
              <a:rPr lang="en-US" dirty="0" smtClean="0"/>
              <a:t>: The class of </a:t>
            </a:r>
            <a:r>
              <a:rPr lang="en-US" i="1" dirty="0" smtClean="0"/>
              <a:t>problems</a:t>
            </a:r>
            <a:r>
              <a:rPr lang="en-US" dirty="0" smtClean="0"/>
              <a:t> for which polynomial time algorithms exist to </a:t>
            </a:r>
            <a:r>
              <a:rPr lang="en-US" dirty="0" smtClean="0">
                <a:solidFill>
                  <a:schemeClr val="accent2"/>
                </a:solidFill>
              </a:rPr>
              <a:t>check that an answer is “yes”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There are many important problems for which:</a:t>
            </a:r>
          </a:p>
          <a:p>
            <a:pPr lvl="1"/>
            <a:r>
              <a:rPr lang="en-US" dirty="0" smtClean="0"/>
              <a:t>We know they are in </a:t>
            </a:r>
            <a:r>
              <a:rPr lang="en-US" b="1" dirty="0" smtClean="0"/>
              <a:t>NP</a:t>
            </a:r>
          </a:p>
          <a:p>
            <a:pPr lvl="1"/>
            <a:r>
              <a:rPr lang="en-US" dirty="0" smtClean="0"/>
              <a:t>We do not know if they are in </a:t>
            </a:r>
            <a:r>
              <a:rPr lang="en-US" b="1" dirty="0" smtClean="0"/>
              <a:t>P </a:t>
            </a:r>
            <a:r>
              <a:rPr lang="en-US" dirty="0" smtClean="0"/>
              <a:t>(but we </a:t>
            </a:r>
            <a:r>
              <a:rPr lang="en-US" i="1" dirty="0" smtClean="0"/>
              <a:t>highly</a:t>
            </a:r>
            <a:r>
              <a:rPr lang="en-US" dirty="0" smtClean="0"/>
              <a:t> doubt it)</a:t>
            </a:r>
          </a:p>
          <a:p>
            <a:pPr lvl="1"/>
            <a:r>
              <a:rPr lang="en-US" dirty="0" smtClean="0"/>
              <a:t>The best algorithms we have are exponential</a:t>
            </a:r>
          </a:p>
          <a:p>
            <a:pPr lvl="2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err="1" smtClean="0"/>
              <a:t>k</a:t>
            </a:r>
            <a:r>
              <a:rPr lang="en-US" sz="2400" b="1" baseline="30000" dirty="0" err="1" smtClean="0"/>
              <a:t>n</a:t>
            </a:r>
            <a:r>
              <a:rPr lang="en-US" dirty="0" smtClean="0"/>
              <a:t>) for some constant </a:t>
            </a:r>
            <a:r>
              <a:rPr lang="en-US" b="1" dirty="0" smtClean="0"/>
              <a:t>k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example problems</a:t>
            </a:r>
          </a:p>
          <a:p>
            <a:pPr lvl="1"/>
            <a:r>
              <a:rPr lang="en-US" dirty="0" smtClean="0"/>
              <a:t>Checking a solution vs. finding a solution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</a:t>
            </a:r>
            <a:r>
              <a:rPr lang="en-US" dirty="0" smtClean="0"/>
              <a:t> == </a:t>
            </a:r>
            <a:r>
              <a:rPr lang="en-US" b="1" dirty="0" smtClean="0"/>
              <a:t>NP 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r>
              <a:rPr lang="en-US" b="1" dirty="0" smtClean="0"/>
              <a:t>NP</a:t>
            </a:r>
            <a:r>
              <a:rPr lang="en-US" dirty="0" smtClean="0"/>
              <a:t>-completeness</a:t>
            </a:r>
          </a:p>
          <a:p>
            <a:endParaRPr lang="en-US" dirty="0" smtClean="0"/>
          </a:p>
          <a:p>
            <a:r>
              <a:rPr lang="en-US" dirty="0" smtClean="0"/>
              <a:t>Why it’s called </a:t>
            </a:r>
            <a:r>
              <a:rPr lang="en-US" b="1" dirty="0" smtClean="0"/>
              <a:t>NP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NP</a:t>
            </a:r>
            <a:r>
              <a:rPr lang="en-US" dirty="0" smtClean="0"/>
              <a:t> is not as hard as it gets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19400"/>
            <a:ext cx="7772400" cy="304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Input: An </a:t>
            </a:r>
            <a:r>
              <a:rPr lang="en-US" i="1" dirty="0" smtClean="0"/>
              <a:t>array</a:t>
            </a:r>
            <a:r>
              <a:rPr lang="en-US" dirty="0" smtClean="0"/>
              <a:t> of </a:t>
            </a:r>
            <a:r>
              <a:rPr lang="en-US" i="1" dirty="0" smtClean="0"/>
              <a:t>n</a:t>
            </a:r>
            <a:r>
              <a:rPr lang="en-US" dirty="0" smtClean="0"/>
              <a:t> numbers and a target-sum </a:t>
            </a:r>
            <a:r>
              <a:rPr lang="en-US" i="1" dirty="0" smtClean="0"/>
              <a:t>sum</a:t>
            </a:r>
          </a:p>
          <a:p>
            <a:pPr>
              <a:buNone/>
            </a:pPr>
            <a:r>
              <a:rPr lang="en-US" dirty="0" smtClean="0"/>
              <a:t>Output: A subset of the numbers that add up to </a:t>
            </a:r>
            <a:r>
              <a:rPr lang="en-US" i="1" dirty="0" smtClean="0"/>
              <a:t>sum </a:t>
            </a:r>
            <a:r>
              <a:rPr lang="en-US" dirty="0" smtClean="0"/>
              <a:t>if one exists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2</a:t>
            </a:r>
            <a:r>
              <a:rPr lang="en-US" sz="2400" b="1" baseline="30000" dirty="0" smtClean="0"/>
              <a:t>n</a:t>
            </a:r>
            <a:r>
              <a:rPr lang="en-US" dirty="0" smtClean="0"/>
              <a:t>) algorithm: Try every subset of array</a:t>
            </a:r>
          </a:p>
          <a:p>
            <a:pPr>
              <a:buNone/>
            </a:pPr>
            <a:r>
              <a:rPr lang="en-US" dirty="0" smtClean="0"/>
              <a:t>O(</a:t>
            </a:r>
            <a:r>
              <a:rPr lang="en-US" i="1" dirty="0" err="1" smtClean="0"/>
              <a:t>n</a:t>
            </a:r>
            <a:r>
              <a:rPr lang="en-US" sz="2400" b="1" baseline="30000" dirty="0" err="1" smtClean="0"/>
              <a:t>k</a:t>
            </a:r>
            <a:r>
              <a:rPr lang="en-US" dirty="0" smtClean="0"/>
              <a:t>) algorithm: Unknown, probably does not exist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Verifying a solution: Given a subset that allegedly adds up to sum, add them up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Verifying no solution exists: hard in general as far as we know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7620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3622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956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4290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9624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4958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0292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5626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14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17</a:t>
            </a:r>
            <a:endParaRPr lang="en-US" sz="20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81200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4600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2</a:t>
            </a:r>
            <a:endParaRPr lang="en-US" sz="20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25466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3</a:t>
            </a:r>
            <a:endParaRPr lang="en-US" sz="20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58866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2</a:t>
            </a:r>
            <a:endParaRPr lang="en-US" sz="20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38600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25666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7</a:t>
            </a:r>
            <a:endParaRPr lang="en-US" sz="20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81600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38800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17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77000" y="1809690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119F33"/>
                </a:solidFill>
                <a:latin typeface="+mn-lt"/>
              </a:rPr>
              <a:t>31?</a:t>
            </a:r>
            <a:endParaRPr lang="en-US" sz="2000" dirty="0" smtClean="0">
              <a:solidFill>
                <a:srgbClr val="119F33"/>
              </a:solidFill>
              <a:latin typeface="+mn-lt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Cover: Optimal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81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Input: A graph 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Output: A minimum size subset </a:t>
            </a:r>
            <a:r>
              <a:rPr lang="en-US" b="1" dirty="0" smtClean="0"/>
              <a:t>S</a:t>
            </a:r>
            <a:r>
              <a:rPr lang="en-US" dirty="0" smtClean="0"/>
              <a:t> of </a:t>
            </a:r>
            <a:r>
              <a:rPr lang="en-US" b="1" dirty="0" smtClean="0"/>
              <a:t>V</a:t>
            </a:r>
            <a:r>
              <a:rPr lang="en-US" dirty="0" smtClean="0"/>
              <a:t> such that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    for every edge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err="1" smtClean="0"/>
              <a:t>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) in </a:t>
            </a:r>
            <a:r>
              <a:rPr lang="en-US" b="1" dirty="0" smtClean="0"/>
              <a:t>E</a:t>
            </a:r>
            <a:r>
              <a:rPr lang="en-US" dirty="0" smtClean="0"/>
              <a:t>, at least one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in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2</a:t>
            </a:r>
            <a:r>
              <a:rPr lang="en-US" sz="2400" b="1" baseline="30000" dirty="0" smtClean="0"/>
              <a:t>|V|</a:t>
            </a:r>
            <a:r>
              <a:rPr lang="en-US" dirty="0" smtClean="0"/>
              <a:t>) </a:t>
            </a:r>
            <a:r>
              <a:rPr lang="en-US" dirty="0" smtClean="0"/>
              <a:t>algorithm: Try every subset of </a:t>
            </a:r>
            <a:r>
              <a:rPr lang="en-US" dirty="0" smtClean="0"/>
              <a:t>vertices; pick smallest one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|</a:t>
            </a:r>
            <a:r>
              <a:rPr lang="en-US" b="1" dirty="0" err="1" smtClean="0"/>
              <a:t>V</a:t>
            </a:r>
            <a:r>
              <a:rPr lang="en-US" b="1" i="1" dirty="0" err="1" smtClean="0"/>
              <a:t>|</a:t>
            </a:r>
            <a:r>
              <a:rPr lang="en-US" sz="2400" b="1" baseline="30000" dirty="0" err="1" smtClean="0"/>
              <a:t>k</a:t>
            </a:r>
            <a:r>
              <a:rPr lang="en-US" dirty="0" smtClean="0"/>
              <a:t>) algorithm: Unknown, probably does not </a:t>
            </a:r>
            <a:r>
              <a:rPr lang="en-US" dirty="0" smtClean="0"/>
              <a:t>exist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Verifying a solution: </a:t>
            </a:r>
          </a:p>
          <a:p>
            <a:pPr lvl="1"/>
            <a:r>
              <a:rPr lang="en-US" dirty="0" smtClean="0"/>
              <a:t>Hmm, hard to verify an answer is </a:t>
            </a:r>
            <a:r>
              <a:rPr lang="en-US" i="1" dirty="0" smtClean="0"/>
              <a:t>optimal</a:t>
            </a:r>
            <a:r>
              <a:rPr lang="en-US" dirty="0" smtClean="0"/>
              <a:t> (</a:t>
            </a:r>
            <a:r>
              <a:rPr lang="en-US" dirty="0" err="1" smtClean="0"/>
              <a:t>smalles</a:t>
            </a:r>
            <a:r>
              <a:rPr lang="en-US" dirty="0" smtClean="0"/>
              <a:t> </a:t>
            </a:r>
            <a:r>
              <a:rPr lang="en-US" b="1" dirty="0" smtClean="0"/>
              <a:t>|S|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recast vertex cover as a </a:t>
            </a:r>
            <a:r>
              <a:rPr lang="en-US" i="1" dirty="0" smtClean="0"/>
              <a:t>decision problem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10200" y="83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05400" y="22098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05600" y="26670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077200" y="22098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858000" y="5334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705600" y="1524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05800" y="1066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15000" y="684213"/>
            <a:ext cx="1143000" cy="3063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858000" y="838200"/>
            <a:ext cx="152400" cy="685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162800" y="685800"/>
            <a:ext cx="114300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10400" y="1676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05800" y="1371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858000" y="1828800"/>
            <a:ext cx="0" cy="838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10400" y="2438400"/>
            <a:ext cx="106680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10200" y="2362200"/>
            <a:ext cx="129540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257800" y="1143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15000" y="1143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5029200" cy="1524000"/>
          </a:xfrm>
        </p:spPr>
        <p:txBody>
          <a:bodyPr/>
          <a:lstStyle/>
          <a:p>
            <a:r>
              <a:rPr lang="en-US" dirty="0" smtClean="0"/>
              <a:t>Vertex Cover: </a:t>
            </a:r>
            <a:br>
              <a:rPr lang="en-US" dirty="0" smtClean="0"/>
            </a:br>
            <a:r>
              <a:rPr lang="en-US" dirty="0" smtClean="0"/>
              <a:t>Decision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581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Input: A graph 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2"/>
                </a:solidFill>
              </a:rPr>
              <a:t>and a number </a:t>
            </a:r>
            <a:r>
              <a:rPr lang="en-US" b="1" dirty="0" smtClean="0">
                <a:solidFill>
                  <a:schemeClr val="accent2"/>
                </a:solidFill>
              </a:rPr>
              <a:t>m</a:t>
            </a:r>
          </a:p>
          <a:p>
            <a:pPr>
              <a:buNone/>
            </a:pPr>
            <a:r>
              <a:rPr lang="en-US" dirty="0" smtClean="0"/>
              <a:t>Output: A subset </a:t>
            </a:r>
            <a:r>
              <a:rPr lang="en-US" b="1" dirty="0" smtClean="0"/>
              <a:t>S</a:t>
            </a:r>
            <a:r>
              <a:rPr lang="en-US" dirty="0" smtClean="0"/>
              <a:t> of </a:t>
            </a:r>
            <a:r>
              <a:rPr lang="en-US" b="1" dirty="0" smtClean="0"/>
              <a:t>V</a:t>
            </a:r>
            <a:r>
              <a:rPr lang="en-US" dirty="0" smtClean="0"/>
              <a:t> such that for every edge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err="1" smtClean="0"/>
              <a:t>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) in </a:t>
            </a:r>
            <a:r>
              <a:rPr lang="en-US" b="1" dirty="0" smtClean="0"/>
              <a:t>E</a:t>
            </a:r>
            <a:r>
              <a:rPr lang="en-US" dirty="0" smtClean="0"/>
              <a:t>, at least one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in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and </a:t>
            </a:r>
            <a:r>
              <a:rPr lang="en-US" b="1" dirty="0" smtClean="0">
                <a:solidFill>
                  <a:schemeClr val="accent2"/>
                </a:solidFill>
              </a:rPr>
              <a:t>|S|=m </a:t>
            </a:r>
            <a:r>
              <a:rPr lang="en-US" dirty="0" smtClean="0">
                <a:solidFill>
                  <a:schemeClr val="accent2"/>
                </a:solidFill>
              </a:rPr>
              <a:t>(if such an 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 exists)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2</a:t>
            </a:r>
            <a:r>
              <a:rPr lang="en-US" sz="2400" b="1" baseline="30000" dirty="0" smtClean="0"/>
              <a:t>m</a:t>
            </a:r>
            <a:r>
              <a:rPr lang="en-US" dirty="0" smtClean="0"/>
              <a:t>) </a:t>
            </a:r>
            <a:r>
              <a:rPr lang="en-US" dirty="0" smtClean="0"/>
              <a:t>algorithm: Try every subset of </a:t>
            </a:r>
            <a:r>
              <a:rPr lang="en-US" dirty="0" smtClean="0"/>
              <a:t>vertices of size </a:t>
            </a:r>
            <a:r>
              <a:rPr lang="en-US" b="1" dirty="0" smtClean="0"/>
              <a:t>m</a:t>
            </a:r>
          </a:p>
          <a:p>
            <a:pPr>
              <a:buNone/>
            </a:pPr>
            <a:r>
              <a:rPr lang="en-US" dirty="0" smtClean="0"/>
              <a:t>O(</a:t>
            </a:r>
            <a:r>
              <a:rPr lang="en-US" i="1" dirty="0" err="1" smtClean="0"/>
              <a:t>m</a:t>
            </a:r>
            <a:r>
              <a:rPr lang="en-US" sz="2400" b="1" baseline="30000" dirty="0" err="1" smtClean="0"/>
              <a:t>k</a:t>
            </a:r>
            <a:r>
              <a:rPr lang="en-US" dirty="0" smtClean="0"/>
              <a:t>) algorithm: Unknown, probably does not </a:t>
            </a:r>
            <a:r>
              <a:rPr lang="en-US" dirty="0" smtClean="0"/>
              <a:t>exist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Verifying a solution: Easy, see if </a:t>
            </a:r>
            <a:r>
              <a:rPr lang="en-US" b="1" dirty="0" smtClean="0"/>
              <a:t>S</a:t>
            </a:r>
            <a:r>
              <a:rPr lang="en-US" dirty="0" smtClean="0"/>
              <a:t> has size </a:t>
            </a:r>
            <a:r>
              <a:rPr lang="en-US" b="1" dirty="0" smtClean="0"/>
              <a:t>m</a:t>
            </a:r>
            <a:r>
              <a:rPr lang="en-US" dirty="0" smtClean="0"/>
              <a:t> and covers edges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Good enough: Binary search on </a:t>
            </a:r>
            <a:r>
              <a:rPr lang="en-US" b="1" dirty="0" smtClean="0"/>
              <a:t>m</a:t>
            </a:r>
            <a:r>
              <a:rPr lang="en-US" dirty="0" smtClean="0"/>
              <a:t> can solve the original problem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5410200" y="76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5105400" y="2133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6705600" y="25908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8077200" y="2133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6858000" y="4572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6705600" y="144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8305800" y="990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flipV="1">
            <a:off x="5715000" y="608013"/>
            <a:ext cx="1143000" cy="3063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 flipH="1">
            <a:off x="6858000" y="762000"/>
            <a:ext cx="152400" cy="685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7162800" y="609600"/>
            <a:ext cx="114300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0"/>
          <p:cNvSpPr>
            <a:spLocks noChangeShapeType="1"/>
          </p:cNvSpPr>
          <p:nvPr/>
        </p:nvSpPr>
        <p:spPr bwMode="auto">
          <a:xfrm>
            <a:off x="7010400" y="16002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1"/>
          <p:cNvSpPr>
            <a:spLocks noChangeShapeType="1"/>
          </p:cNvSpPr>
          <p:nvPr/>
        </p:nvSpPr>
        <p:spPr bwMode="auto">
          <a:xfrm flipH="1">
            <a:off x="8305800" y="12954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6858000" y="1752600"/>
            <a:ext cx="0" cy="838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3"/>
          <p:cNvSpPr>
            <a:spLocks noChangeShapeType="1"/>
          </p:cNvSpPr>
          <p:nvPr/>
        </p:nvSpPr>
        <p:spPr bwMode="auto">
          <a:xfrm flipV="1">
            <a:off x="7010400" y="2362200"/>
            <a:ext cx="106680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4"/>
          <p:cNvSpPr>
            <a:spLocks noChangeShapeType="1"/>
          </p:cNvSpPr>
          <p:nvPr/>
        </p:nvSpPr>
        <p:spPr bwMode="auto">
          <a:xfrm>
            <a:off x="5410200" y="2286000"/>
            <a:ext cx="129540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5"/>
          <p:cNvSpPr>
            <a:spLocks noChangeShapeType="1"/>
          </p:cNvSpPr>
          <p:nvPr/>
        </p:nvSpPr>
        <p:spPr bwMode="auto">
          <a:xfrm flipH="1">
            <a:off x="5257800" y="10668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6"/>
          <p:cNvSpPr>
            <a:spLocks noChangeShapeType="1"/>
          </p:cNvSpPr>
          <p:nvPr/>
        </p:nvSpPr>
        <p:spPr bwMode="auto">
          <a:xfrm>
            <a:off x="5715000" y="10668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Traveling Salesman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[Like vertex cover, usually interested in the optimal solution, but we can ask a yes/no question and rely on binary search for optimal]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Input: A </a:t>
            </a:r>
            <a:r>
              <a:rPr lang="en-US" dirty="0" smtClean="0"/>
              <a:t>complete directed graph </a:t>
            </a:r>
            <a:r>
              <a:rPr lang="en-US" dirty="0" smtClean="0"/>
              <a:t>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 and a number </a:t>
            </a:r>
            <a:r>
              <a:rPr lang="en-US" b="1" dirty="0" smtClean="0"/>
              <a:t>m</a:t>
            </a:r>
          </a:p>
          <a:p>
            <a:pPr>
              <a:buNone/>
            </a:pPr>
            <a:r>
              <a:rPr lang="en-US" dirty="0" smtClean="0"/>
              <a:t>Output: A </a:t>
            </a:r>
            <a:r>
              <a:rPr lang="en-US" dirty="0" smtClean="0"/>
              <a:t>path that visits each vertex exactly once and has total cost &lt; </a:t>
            </a:r>
            <a:r>
              <a:rPr lang="en-US" b="1" dirty="0" smtClean="0"/>
              <a:t>m </a:t>
            </a:r>
            <a:r>
              <a:rPr lang="en-US" dirty="0" smtClean="0"/>
              <a:t>if one exists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2</a:t>
            </a:r>
            <a:r>
              <a:rPr lang="en-US" sz="2400" b="1" baseline="30000" dirty="0" smtClean="0"/>
              <a:t>|V|</a:t>
            </a:r>
            <a:r>
              <a:rPr lang="en-US" dirty="0" smtClean="0"/>
              <a:t>) algorithm: Try every subset of vertices; pick smallest one</a:t>
            </a:r>
          </a:p>
          <a:p>
            <a:pPr>
              <a:buNone/>
            </a:pPr>
            <a:r>
              <a:rPr lang="en-US" dirty="0" smtClean="0"/>
              <a:t>O(</a:t>
            </a:r>
            <a:r>
              <a:rPr lang="en-US" b="1" i="1" dirty="0" smtClean="0"/>
              <a:t>|</a:t>
            </a:r>
            <a:r>
              <a:rPr lang="en-US" b="1" dirty="0" err="1" smtClean="0"/>
              <a:t>V</a:t>
            </a:r>
            <a:r>
              <a:rPr lang="en-US" b="1" i="1" dirty="0" err="1" smtClean="0"/>
              <a:t>|</a:t>
            </a:r>
            <a:r>
              <a:rPr lang="en-US" sz="2400" b="1" baseline="30000" dirty="0" err="1" smtClean="0"/>
              <a:t>k</a:t>
            </a:r>
            <a:r>
              <a:rPr lang="en-US" dirty="0" smtClean="0"/>
              <a:t>) algorithm: Unknown, probably does not </a:t>
            </a:r>
            <a:r>
              <a:rPr lang="en-US" dirty="0" smtClean="0"/>
              <a:t>exist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Verifying a solution: Easy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Satisfiability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04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Input: a logic formula of size </a:t>
            </a:r>
            <a:r>
              <a:rPr lang="en-US" b="1" dirty="0" smtClean="0"/>
              <a:t>m</a:t>
            </a:r>
            <a:r>
              <a:rPr lang="en-US" dirty="0" smtClean="0"/>
              <a:t> containing </a:t>
            </a:r>
            <a:r>
              <a:rPr lang="en-US" b="1" dirty="0" smtClean="0"/>
              <a:t>n</a:t>
            </a:r>
            <a:r>
              <a:rPr lang="en-US" dirty="0" smtClean="0"/>
              <a:t> variables</a:t>
            </a:r>
          </a:p>
          <a:p>
            <a:pPr>
              <a:buNone/>
            </a:pPr>
            <a:r>
              <a:rPr lang="en-US" dirty="0" smtClean="0"/>
              <a:t>Output: An assignment of Boolean values to the variables in the formula such that the formula is true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m</a:t>
            </a:r>
            <a:r>
              <a:rPr lang="en-US" dirty="0" smtClean="0"/>
              <a:t>*</a:t>
            </a:r>
            <a:r>
              <a:rPr lang="en-US" i="1" dirty="0" smtClean="0"/>
              <a:t>2</a:t>
            </a:r>
            <a:r>
              <a:rPr lang="en-US" sz="2400" b="1" baseline="30000" dirty="0" smtClean="0"/>
              <a:t>n</a:t>
            </a:r>
            <a:r>
              <a:rPr lang="en-US" dirty="0" smtClean="0"/>
              <a:t>) </a:t>
            </a:r>
            <a:r>
              <a:rPr lang="en-US" dirty="0" smtClean="0"/>
              <a:t>algorithm: Try every </a:t>
            </a:r>
            <a:r>
              <a:rPr lang="en-US" dirty="0" smtClean="0"/>
              <a:t>variable assignment</a:t>
            </a:r>
          </a:p>
          <a:p>
            <a:pPr>
              <a:buNone/>
            </a:pPr>
            <a:r>
              <a:rPr lang="en-US" dirty="0" smtClean="0"/>
              <a:t>O(</a:t>
            </a:r>
            <a:r>
              <a:rPr lang="en-US" b="1" dirty="0" err="1" smtClean="0"/>
              <a:t>m</a:t>
            </a:r>
            <a:r>
              <a:rPr lang="en-US" sz="2400" b="1" baseline="30000" dirty="0" err="1" smtClean="0"/>
              <a:t>k</a:t>
            </a:r>
            <a:r>
              <a:rPr lang="en-US" b="1" dirty="0" err="1" smtClean="0"/>
              <a:t>n</a:t>
            </a:r>
            <a:r>
              <a:rPr lang="en-US" sz="2400" b="1" baseline="30000" dirty="0" err="1" smtClean="0"/>
              <a:t>k</a:t>
            </a:r>
            <a:r>
              <a:rPr lang="en-US" dirty="0" smtClean="0"/>
              <a:t>) </a:t>
            </a:r>
            <a:r>
              <a:rPr lang="en-US" dirty="0" smtClean="0"/>
              <a:t>algorithm: Unknown, probably does not </a:t>
            </a:r>
            <a:r>
              <a:rPr lang="en-US" dirty="0" smtClean="0"/>
              <a:t>exist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Verifying a solution: Evaluate the formula under the assignment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828800"/>
            <a:ext cx="6248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32220</TotalTime>
  <Words>1189</Words>
  <Application>Microsoft Office PowerPoint</Application>
  <PresentationFormat>On-screen Show (4:3)</PresentationFormat>
  <Paragraphs>234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dan_design_template</vt:lpstr>
      <vt:lpstr>CSE332: Data Abstractions  Lecture 27: A Few Words on NP</vt:lpstr>
      <vt:lpstr>This does not belong in CSE332</vt:lpstr>
      <vt:lpstr>NP</vt:lpstr>
      <vt:lpstr>Outline</vt:lpstr>
      <vt:lpstr>Subset sum</vt:lpstr>
      <vt:lpstr>Vertex Cover: Optimal</vt:lpstr>
      <vt:lpstr>Vertex Cover:  Decision Problem</vt:lpstr>
      <vt:lpstr>Traveling Salesman</vt:lpstr>
      <vt:lpstr>Satisfiability</vt:lpstr>
      <vt:lpstr>Outline</vt:lpstr>
      <vt:lpstr>More?</vt:lpstr>
      <vt:lpstr>P==NP ?</vt:lpstr>
      <vt:lpstr>NP-Completeness</vt:lpstr>
      <vt:lpstr>Why it’s called NP</vt:lpstr>
      <vt:lpstr>Hard problems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1223</cp:revision>
  <dcterms:created xsi:type="dcterms:W3CDTF">2009-03-13T20:43:19Z</dcterms:created>
  <dcterms:modified xsi:type="dcterms:W3CDTF">2010-06-02T23:42:19Z</dcterms:modified>
</cp:coreProperties>
</file>