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ags/tag38.xml" ContentType="application/vnd.openxmlformats-officedocument.presentationml.tags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39.xml" ContentType="application/vnd.openxmlformats-officedocument.presentationml.tags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tags/tag28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37.xml" ContentType="application/vnd.openxmlformats-officedocument.presentationml.tags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tags/tag26.xml" ContentType="application/vnd.openxmlformats-officedocument.presentationml.tags+xml"/>
  <Override PartName="/ppt/notesSlides/notesSlide22.xml" ContentType="application/vnd.openxmlformats-officedocument.presentationml.notesSlide+xml"/>
  <Override PartName="/ppt/tags/tag35.xml" ContentType="application/vnd.openxmlformats-officedocument.presentationml.tags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tags/tag24.xml" ContentType="application/vnd.openxmlformats-officedocument.presentationml.tags+xml"/>
  <Override PartName="/ppt/notesSlides/notesSlide20.xml" ContentType="application/vnd.openxmlformats-officedocument.presentationml.notesSlide+xml"/>
  <Override PartName="/ppt/tags/tag33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tags/tag36.xml" ContentType="application/vnd.openxmlformats-officedocument.presentationml.tags+xml"/>
  <Override PartName="/ppt/notesSlides/notesSlide32.xml" ContentType="application/vnd.openxmlformats-officedocument.presentationml.notesSlide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tags/tag25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2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56" r:id="rId2"/>
    <p:sldId id="323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9" r:id="rId17"/>
    <p:sldId id="364" r:id="rId18"/>
    <p:sldId id="370" r:id="rId19"/>
    <p:sldId id="365" r:id="rId20"/>
    <p:sldId id="371" r:id="rId21"/>
    <p:sldId id="366" r:id="rId22"/>
    <p:sldId id="367" r:id="rId23"/>
    <p:sldId id="372" r:id="rId24"/>
    <p:sldId id="373" r:id="rId25"/>
    <p:sldId id="374" r:id="rId26"/>
    <p:sldId id="375" r:id="rId27"/>
    <p:sldId id="376" r:id="rId28"/>
    <p:sldId id="378" r:id="rId29"/>
    <p:sldId id="377" r:id="rId30"/>
    <p:sldId id="381" r:id="rId31"/>
    <p:sldId id="383" r:id="rId32"/>
    <p:sldId id="384" r:id="rId33"/>
    <p:sldId id="385" r:id="rId34"/>
    <p:sldId id="386" r:id="rId35"/>
    <p:sldId id="387" r:id="rId36"/>
    <p:sldId id="388" r:id="rId37"/>
    <p:sldId id="389" r:id="rId38"/>
    <p:sldId id="382" r:id="rId3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7/31/2010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notesSlide" Target="../notesSlides/notesSlide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5240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24: Remaining Topics in </a:t>
            </a:r>
            <a:br>
              <a:rPr lang="en-US" sz="3200" i="0" dirty="0" smtClean="0"/>
            </a:br>
            <a:r>
              <a:rPr lang="en-US" sz="3200" i="0" dirty="0" smtClean="0"/>
              <a:t>Shared-Memory Concurrency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Code, attempt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447800"/>
            <a:ext cx="8001000" cy="487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Buffer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E[]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array</a:t>
            </a:r>
            <a:r>
              <a:rPr lang="en-US" sz="2000" kern="0" dirty="0" smtClean="0">
                <a:latin typeface="Courier New" pitchFamily="49" charset="0"/>
              </a:rPr>
              <a:t> = (E[])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Object[SIZE];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…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front, back fields,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isEmpty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isFull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methods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???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… </a:t>
            </a:r>
            <a:r>
              <a:rPr lang="en-US" sz="2000" i="1" kern="0" dirty="0" smtClean="0">
                <a:latin typeface="Courier New" pitchFamily="49" charset="0"/>
              </a:rPr>
              <a:t>add to array and adjust back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???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… </a:t>
            </a:r>
            <a:r>
              <a:rPr lang="en-US" sz="2000" i="1" kern="0" dirty="0" smtClean="0">
                <a:latin typeface="Courier New" pitchFamily="49" charset="0"/>
              </a:rPr>
              <a:t>take from array and adjust front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22860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 to a full buffer should </a:t>
            </a:r>
            <a:r>
              <a:rPr lang="en-US" i="1" dirty="0" smtClean="0"/>
              <a:t>not</a:t>
            </a:r>
            <a:r>
              <a:rPr lang="en-US" dirty="0" smtClean="0"/>
              <a:t> raise an exception</a:t>
            </a:r>
          </a:p>
          <a:p>
            <a:pPr lvl="1"/>
            <a:r>
              <a:rPr lang="en-US" dirty="0" smtClean="0"/>
              <a:t>Wait until there is room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 from an empty buffer should </a:t>
            </a:r>
            <a:r>
              <a:rPr lang="en-US" i="1" dirty="0" smtClean="0"/>
              <a:t>not</a:t>
            </a:r>
            <a:r>
              <a:rPr lang="en-US" dirty="0" smtClean="0"/>
              <a:t> raise an exception</a:t>
            </a:r>
          </a:p>
          <a:p>
            <a:pPr lvl="1"/>
            <a:r>
              <a:rPr lang="en-US" dirty="0" smtClean="0"/>
              <a:t>Wait until there is data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Bad</a:t>
            </a:r>
            <a:r>
              <a:rPr lang="en-US" dirty="0" smtClean="0"/>
              <a:t> approach is to </a:t>
            </a:r>
            <a:r>
              <a:rPr lang="en-US" i="1" dirty="0" smtClean="0"/>
              <a:t>spin</a:t>
            </a:r>
            <a:r>
              <a:rPr lang="en-US" dirty="0" smtClean="0"/>
              <a:t> (wasted work and keep grabbing lock)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810000"/>
            <a:ext cx="6096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(true)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if(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continue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… </a:t>
            </a:r>
            <a:r>
              <a:rPr lang="en-US" sz="2000" i="1" kern="0" dirty="0" smtClean="0">
                <a:latin typeface="Courier New" pitchFamily="49" charset="0"/>
              </a:rPr>
              <a:t>add to array and adjust back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}}}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similar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Better would be for a thread to </a:t>
            </a:r>
            <a:r>
              <a:rPr lang="en-US" i="1" dirty="0" smtClean="0"/>
              <a:t>wait</a:t>
            </a:r>
            <a:r>
              <a:rPr lang="en-US" dirty="0" smtClean="0"/>
              <a:t> until it can proceed </a:t>
            </a:r>
          </a:p>
          <a:p>
            <a:pPr lvl="1"/>
            <a:r>
              <a:rPr lang="en-US" dirty="0" smtClean="0"/>
              <a:t>Be </a:t>
            </a:r>
            <a:r>
              <a:rPr lang="en-US" i="1" dirty="0" smtClean="0"/>
              <a:t>notified</a:t>
            </a:r>
            <a:r>
              <a:rPr lang="en-US" dirty="0" smtClean="0"/>
              <a:t> when it should try again</a:t>
            </a:r>
          </a:p>
          <a:p>
            <a:pPr lvl="1"/>
            <a:r>
              <a:rPr lang="en-US" dirty="0" smtClean="0"/>
              <a:t>In the meantime, let other threads run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Like locks, not something you can implement on your own</a:t>
            </a:r>
          </a:p>
          <a:p>
            <a:pPr lvl="1"/>
            <a:r>
              <a:rPr lang="en-US" dirty="0" smtClean="0"/>
              <a:t>Language or library gives it to you, implemented(?) in CSE451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 ADT </a:t>
            </a:r>
            <a:r>
              <a:rPr lang="en-US" dirty="0" err="1" smtClean="0"/>
              <a:t>ths</a:t>
            </a:r>
            <a:r>
              <a:rPr lang="en-US" dirty="0" smtClean="0"/>
              <a:t> supports this: </a:t>
            </a:r>
            <a:r>
              <a:rPr lang="en-US" dirty="0" smtClean="0">
                <a:solidFill>
                  <a:schemeClr val="accent2"/>
                </a:solidFill>
              </a:rPr>
              <a:t>condition variable</a:t>
            </a:r>
          </a:p>
          <a:p>
            <a:pPr lvl="1"/>
            <a:r>
              <a:rPr lang="en-US" dirty="0" smtClean="0"/>
              <a:t>Informs waiter(s) when the </a:t>
            </a:r>
            <a:r>
              <a:rPr lang="en-US" i="1" dirty="0" smtClean="0"/>
              <a:t>condition</a:t>
            </a:r>
            <a:r>
              <a:rPr lang="en-US" dirty="0" smtClean="0"/>
              <a:t> that causes it/them to wait has </a:t>
            </a:r>
            <a:r>
              <a:rPr lang="en-US" i="1" dirty="0" smtClean="0"/>
              <a:t>varied</a:t>
            </a:r>
          </a:p>
          <a:p>
            <a:pPr lvl="1"/>
            <a:endParaRPr lang="en-US" i="1" dirty="0" smtClean="0"/>
          </a:p>
          <a:p>
            <a:r>
              <a:rPr lang="en-US" dirty="0" smtClean="0"/>
              <a:t>Terminology not completely standard; will mostly stick with Java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approach: </a:t>
            </a:r>
            <a:r>
              <a:rPr lang="en-US" b="1" dirty="0" smtClean="0"/>
              <a:t>not</a:t>
            </a:r>
            <a:r>
              <a:rPr lang="en-US" dirty="0" smtClean="0"/>
              <a:t> quite right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295400"/>
            <a:ext cx="7315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Buffer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…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releases lock and waits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i="1" kern="0" dirty="0" smtClean="0">
                <a:latin typeface="Courier New" pitchFamily="49" charset="0"/>
              </a:rPr>
              <a:t>add to array and adjust back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buffer was empty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wake somebody up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releases lock and waits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i="1" kern="0" dirty="0" smtClean="0">
                <a:latin typeface="Courier New" pitchFamily="49" charset="0"/>
              </a:rPr>
              <a:t>take from array and adjust front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buffer was full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wake somebody up</a:t>
            </a:r>
            <a:endParaRPr lang="en-US" sz="2000" i="1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724400"/>
          </a:xfrm>
        </p:spPr>
        <p:txBody>
          <a:bodyPr/>
          <a:lstStyle/>
          <a:p>
            <a:r>
              <a:rPr lang="en-US" dirty="0" smtClean="0"/>
              <a:t>Java weirdness: every object “is” a condition variable (and a lock)</a:t>
            </a:r>
          </a:p>
          <a:p>
            <a:pPr lvl="1"/>
            <a:r>
              <a:rPr lang="en-US" dirty="0" smtClean="0"/>
              <a:t>other languages/libraries often make them separate</a:t>
            </a:r>
          </a:p>
          <a:p>
            <a:pPr lvl="1"/>
            <a:endParaRPr lang="en-US" sz="1000" dirty="0" smtClean="0"/>
          </a:p>
          <a:p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wait: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“register” running thread as interested in being woken up</a:t>
            </a:r>
          </a:p>
          <a:p>
            <a:pPr lvl="1"/>
            <a:r>
              <a:rPr lang="en-US" dirty="0" smtClean="0"/>
              <a:t>then atomically: release the lock and block</a:t>
            </a:r>
          </a:p>
          <a:p>
            <a:pPr lvl="1"/>
            <a:r>
              <a:rPr lang="en-US" dirty="0" smtClean="0"/>
              <a:t>when execution resumes, </a:t>
            </a:r>
            <a:r>
              <a:rPr lang="en-US" i="1" dirty="0" smtClean="0"/>
              <a:t>thread again holds the lock</a:t>
            </a:r>
          </a:p>
          <a:p>
            <a:pPr lvl="1"/>
            <a:endParaRPr lang="en-US" sz="1000" dirty="0" smtClean="0"/>
          </a:p>
          <a:p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notify:</a:t>
            </a:r>
          </a:p>
          <a:p>
            <a:pPr lvl="1"/>
            <a:r>
              <a:rPr lang="en-US" dirty="0" smtClean="0"/>
              <a:t>pick one waiting thread and wake them up</a:t>
            </a:r>
          </a:p>
          <a:p>
            <a:pPr lvl="1"/>
            <a:r>
              <a:rPr lang="en-US" dirty="0" smtClean="0"/>
              <a:t>no guarantee woken up thread runs next, just that it is no longer blocked on the </a:t>
            </a:r>
            <a:r>
              <a:rPr lang="en-US" i="1" dirty="0" smtClean="0"/>
              <a:t>condition</a:t>
            </a:r>
            <a:r>
              <a:rPr lang="en-US" dirty="0" smtClean="0"/>
              <a:t> – now waiting for the </a:t>
            </a:r>
            <a:r>
              <a:rPr lang="en-US" i="1" dirty="0" smtClean="0"/>
              <a:t>lock</a:t>
            </a:r>
          </a:p>
          <a:p>
            <a:pPr lvl="1"/>
            <a:r>
              <a:rPr lang="en-US" dirty="0" smtClean="0"/>
              <a:t>if no thread is waiting, then do nothing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Bug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Between the time a thread is notified and it re-acquires the lock, the condition can become false again!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066800"/>
            <a:ext cx="52578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){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i="1" kern="0" dirty="0" smtClean="0">
                <a:latin typeface="Courier New" pitchFamily="49" charset="0"/>
              </a:rPr>
              <a:t>add to array and adjust back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05022" y="4190206"/>
            <a:ext cx="2362200" cy="2210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add to array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-305472" y="5295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131933" y="4989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76711" y="3790890"/>
            <a:ext cx="2449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 (</a:t>
            </a:r>
            <a:r>
              <a:rPr lang="en-US" sz="2000" b="0" dirty="0" err="1" smtClean="0">
                <a:latin typeface="+mn-lt"/>
              </a:rPr>
              <a:t>dequeue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85911" y="3809206"/>
            <a:ext cx="2449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b="0" dirty="0" err="1" smtClean="0">
                <a:latin typeface="+mn-lt"/>
              </a:rPr>
              <a:t>enqueue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4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24311" y="4191000"/>
            <a:ext cx="2667000" cy="2209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take from array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was full</a:t>
            </a:r>
            <a:r>
              <a:rPr lang="en-US" sz="2000" kern="0" dirty="0" smtClean="0">
                <a:latin typeface="Courier New" pitchFamily="49" charset="0"/>
              </a:rPr>
              <a:t>)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67511" y="4191000"/>
            <a:ext cx="2590800" cy="2210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make full again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32401" y="3810000"/>
            <a:ext cx="2449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3 (</a:t>
            </a:r>
            <a:r>
              <a:rPr lang="en-US" sz="2000" b="0" dirty="0" err="1" smtClean="0">
                <a:latin typeface="+mn-lt"/>
              </a:rPr>
              <a:t>enqueue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fix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768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Guideline: </a:t>
            </a:r>
            <a:r>
              <a:rPr lang="en-US" i="1" dirty="0" smtClean="0"/>
              <a:t>Always</a:t>
            </a:r>
            <a:r>
              <a:rPr lang="en-US" dirty="0" smtClean="0"/>
              <a:t> re-check the condition after re-gaining the lock</a:t>
            </a:r>
          </a:p>
          <a:p>
            <a:pPr lvl="1"/>
            <a:r>
              <a:rPr lang="en-US" dirty="0" smtClean="0"/>
              <a:t>In fact, for obscure reasons, Java is technically allowed to notify a thread </a:t>
            </a:r>
            <a:r>
              <a:rPr lang="en-US" i="1" dirty="0" smtClean="0"/>
              <a:t>spuriously</a:t>
            </a:r>
            <a:r>
              <a:rPr lang="en-US" dirty="0" smtClean="0"/>
              <a:t> (i.e., for no reason)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447800"/>
            <a:ext cx="54864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.wait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i="1" kern="0" dirty="0" smtClean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.wait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r>
              <a:rPr lang="en-US" dirty="0" smtClean="0"/>
              <a:t>If multiple threads are waiting, we wake up only one</a:t>
            </a:r>
          </a:p>
          <a:p>
            <a:pPr lvl="1"/>
            <a:r>
              <a:rPr lang="en-US" dirty="0" smtClean="0"/>
              <a:t>Sure only one can do work </a:t>
            </a:r>
            <a:r>
              <a:rPr lang="en-US" i="1" dirty="0" smtClean="0"/>
              <a:t>now</a:t>
            </a:r>
            <a:r>
              <a:rPr lang="en-US" dirty="0" smtClean="0"/>
              <a:t>, but can’t forget the others!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52622" y="3048000"/>
            <a:ext cx="2362200" cy="2210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>
            <a:off x="-457872" y="4152900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 rot="16200000">
            <a:off x="-20467" y="3847416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95711" y="2724090"/>
            <a:ext cx="2449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 (</a:t>
            </a:r>
            <a:r>
              <a:rPr lang="en-US" sz="2000" b="0" dirty="0" err="1" smtClean="0">
                <a:latin typeface="+mn-lt"/>
              </a:rPr>
              <a:t>enqueue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3511" y="2667000"/>
            <a:ext cx="2449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b="0" dirty="0" err="1" smtClean="0">
                <a:latin typeface="+mn-lt"/>
              </a:rPr>
              <a:t>enqueue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71911" y="3048794"/>
            <a:ext cx="2438400" cy="2209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86511" y="3048794"/>
            <a:ext cx="3124200" cy="28948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#1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buffer was full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i="1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#2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buffer was full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this.notify</a:t>
            </a:r>
            <a:r>
              <a:rPr lang="en-US" sz="20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();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i="1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80001" y="2667794"/>
            <a:ext cx="2592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3 (</a:t>
            </a:r>
            <a:r>
              <a:rPr lang="en-US" sz="2000" b="0" dirty="0" err="1" smtClean="0">
                <a:latin typeface="+mn-lt"/>
              </a:rPr>
              <a:t>dequeue</a:t>
            </a:r>
            <a:r>
              <a:rPr lang="en-US" sz="2000" dirty="0" err="1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Bug fix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2209800"/>
          </a:xfrm>
        </p:spPr>
        <p:txBody>
          <a:bodyPr/>
          <a:lstStyle/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US" dirty="0" smtClean="0"/>
              <a:t> wakes up all current waiters on the condition variable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Guideline: If in any doubt,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Wasteful waking is better than never waking up</a:t>
            </a:r>
            <a:endParaRPr lang="en-US" dirty="0" smtClean="0">
              <a:sym typeface="Wingdings" pitchFamily="2" charset="2"/>
            </a:endParaRP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So why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notify</a:t>
            </a:r>
            <a:r>
              <a:rPr lang="en-US" dirty="0" smtClean="0">
                <a:sym typeface="Wingdings" pitchFamily="2" charset="2"/>
              </a:rPr>
              <a:t> exist?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Well, it is faster when correct…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143000"/>
            <a:ext cx="67056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buffer was empty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this.notifyAll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wake everybody up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buffer was full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this.notifyAll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wake everybody up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800600"/>
          </a:xfrm>
        </p:spPr>
        <p:txBody>
          <a:bodyPr/>
          <a:lstStyle/>
          <a:p>
            <a:r>
              <a:rPr lang="en-US" dirty="0" smtClean="0"/>
              <a:t>An alternative is to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notify</a:t>
            </a:r>
            <a:r>
              <a:rPr lang="en-US" dirty="0" smtClean="0"/>
              <a:t> (not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US" dirty="0" smtClean="0"/>
              <a:t>) on every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 /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, not just when the buffer was empty / full</a:t>
            </a:r>
          </a:p>
          <a:p>
            <a:pPr lvl="1"/>
            <a:r>
              <a:rPr lang="en-US" dirty="0" smtClean="0"/>
              <a:t>Easy: just remove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statement</a:t>
            </a:r>
          </a:p>
          <a:p>
            <a:endParaRPr lang="en-US" sz="1000" dirty="0" smtClean="0"/>
          </a:p>
          <a:p>
            <a:r>
              <a:rPr lang="en-US" dirty="0" smtClean="0"/>
              <a:t>Alas, makes our code subtly </a:t>
            </a:r>
            <a:r>
              <a:rPr lang="en-US" dirty="0" smtClean="0">
                <a:solidFill>
                  <a:schemeClr val="accent2"/>
                </a:solidFill>
              </a:rPr>
              <a:t>wrong</a:t>
            </a:r>
            <a:r>
              <a:rPr lang="en-US" dirty="0" smtClean="0"/>
              <a:t> since it’s technically possible that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 and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 are both waiting.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Details for the curious:</a:t>
            </a:r>
          </a:p>
          <a:p>
            <a:pPr lvl="1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Buffer is full and then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SIZE </a:t>
            </a:r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calls wait</a:t>
            </a:r>
          </a:p>
          <a:p>
            <a:pPr lvl="1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So each </a:t>
            </a:r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wakes up one </a:t>
            </a:r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, but maybe so many </a:t>
            </a:r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calls happen so fast that the buffer is empty and a </a:t>
            </a:r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call waits</a:t>
            </a:r>
          </a:p>
          <a:p>
            <a:pPr lvl="1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Then a </a:t>
            </a:r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may wake a </a:t>
            </a:r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, but now everybody will wait forever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Works fine if buffer is unbounded since then only </a:t>
            </a:r>
            <a:r>
              <a:rPr lang="en-US" dirty="0" err="1" smtClean="0"/>
              <a:t>dequeuers</a:t>
            </a:r>
            <a:r>
              <a:rPr lang="en-US" dirty="0" smtClean="0"/>
              <a:t> wait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Concurrency: where are we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pPr lvl="1"/>
            <a:r>
              <a:rPr lang="en-US" dirty="0" smtClean="0"/>
              <a:t>Programming with locks and critical sections</a:t>
            </a:r>
          </a:p>
          <a:p>
            <a:pPr lvl="1"/>
            <a:r>
              <a:rPr lang="en-US" dirty="0" smtClean="0"/>
              <a:t>Key guidelines and trade-offs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Now: The other basics an informed programmer needs to know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Other common facilities useful for shared-memory concurrency</a:t>
            </a:r>
          </a:p>
          <a:p>
            <a:pPr lvl="1"/>
            <a:r>
              <a:rPr lang="en-US" dirty="0" smtClean="0"/>
              <a:t>Readers/writer locks</a:t>
            </a:r>
          </a:p>
          <a:p>
            <a:pPr lvl="1"/>
            <a:r>
              <a:rPr lang="en-US" dirty="0" smtClean="0"/>
              <a:t>Condition variables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Other errors/issues common in concurrent programming</a:t>
            </a:r>
          </a:p>
          <a:p>
            <a:pPr lvl="1"/>
            <a:r>
              <a:rPr lang="en-US" dirty="0" smtClean="0"/>
              <a:t>Deadlock</a:t>
            </a:r>
          </a:p>
          <a:p>
            <a:pPr lvl="1"/>
            <a:r>
              <a:rPr lang="en-US" dirty="0" smtClean="0"/>
              <a:t>Why you must avoid data races (memory </a:t>
            </a:r>
            <a:r>
              <a:rPr lang="en-US" dirty="0" err="1" smtClean="0"/>
              <a:t>reorderings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approach fixed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alternate approach works if the </a:t>
            </a:r>
            <a:r>
              <a:rPr lang="en-US" dirty="0" err="1" smtClean="0"/>
              <a:t>enqueuers</a:t>
            </a:r>
            <a:r>
              <a:rPr lang="en-US" dirty="0" smtClean="0"/>
              <a:t> and </a:t>
            </a:r>
            <a:r>
              <a:rPr lang="en-US" dirty="0" err="1" smtClean="0"/>
              <a:t>dequeuers</a:t>
            </a:r>
            <a:r>
              <a:rPr lang="en-US" dirty="0" smtClean="0"/>
              <a:t> wait on different condition variables</a:t>
            </a:r>
          </a:p>
          <a:p>
            <a:pPr lvl="1"/>
            <a:r>
              <a:rPr lang="en-US" dirty="0" smtClean="0"/>
              <a:t>But for mutual exclusion both condition variables must be associated with the same lock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Java’s “everything is a lock / condition variable” doesn’t support this: each condition variable is associated with itself</a:t>
            </a:r>
          </a:p>
          <a:p>
            <a:endParaRPr lang="en-US" dirty="0" smtClean="0"/>
          </a:p>
          <a:p>
            <a:r>
              <a:rPr lang="en-US" dirty="0" smtClean="0"/>
              <a:t>Instead, Java has classes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java.util.concurrent.locks</a:t>
            </a:r>
            <a:r>
              <a:rPr lang="en-US" dirty="0" smtClean="0"/>
              <a:t> for when you want multiple conditions with one lock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ReentrantLock</a:t>
            </a:r>
            <a:r>
              <a:rPr lang="en-US" dirty="0" smtClean="0"/>
              <a:t> has a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newCondition</a:t>
            </a:r>
            <a:r>
              <a:rPr lang="en-US" dirty="0" smtClean="0"/>
              <a:t> that returns a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 smtClean="0"/>
              <a:t> object associate with the lock</a:t>
            </a:r>
          </a:p>
          <a:p>
            <a:pPr lvl="1"/>
            <a:r>
              <a:rPr lang="en-US" dirty="0" smtClean="0"/>
              <a:t>We won’t have any need for these in CSE332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condition-variable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notify/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often called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signal/broadcast</a:t>
            </a:r>
          </a:p>
          <a:p>
            <a:endParaRPr lang="en-US" dirty="0" smtClean="0"/>
          </a:p>
          <a:p>
            <a:r>
              <a:rPr lang="en-US" dirty="0" smtClean="0"/>
              <a:t>Condition variables are subtle and harder to use than locks</a:t>
            </a:r>
          </a:p>
          <a:p>
            <a:endParaRPr lang="en-US" dirty="0" smtClean="0"/>
          </a:p>
          <a:p>
            <a:r>
              <a:rPr lang="en-US" dirty="0" smtClean="0"/>
              <a:t>But when you need them, you need them </a:t>
            </a:r>
          </a:p>
          <a:p>
            <a:pPr lvl="1"/>
            <a:r>
              <a:rPr lang="en-US" dirty="0" smtClean="0"/>
              <a:t>Spinning and other work-</a:t>
            </a:r>
            <a:r>
              <a:rPr lang="en-US" dirty="0" err="1" smtClean="0"/>
              <a:t>arounds</a:t>
            </a:r>
            <a:r>
              <a:rPr lang="en-US" dirty="0" smtClean="0"/>
              <a:t> don’t work well</a:t>
            </a:r>
          </a:p>
          <a:p>
            <a:endParaRPr lang="en-US" dirty="0" smtClean="0"/>
          </a:p>
          <a:p>
            <a:r>
              <a:rPr lang="en-US" dirty="0" smtClean="0"/>
              <a:t>Fortunately, like most things in CSE332, the common use-cases are already provided in libraries written by experts</a:t>
            </a:r>
          </a:p>
          <a:p>
            <a:pPr lvl="1"/>
            <a:r>
              <a:rPr lang="en-US" dirty="0" smtClean="0"/>
              <a:t>Example: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java.util.concurrent.ArrayBlockingQueue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&lt;E&gt;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All uses of condition variables hidden in the library; client just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take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Deadlock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Consider a method to transfer money between bank accounts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057400"/>
            <a:ext cx="75438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amt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deposit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amt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transferTo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amt, 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                              </a:t>
            </a:r>
            <a:r>
              <a:rPr lang="en-US" sz="2000" kern="0" dirty="0" err="1" smtClean="0">
                <a:latin typeface="Courier New" pitchFamily="49" charset="0"/>
              </a:rPr>
              <a:t>BankAccount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a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.withdraw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a.deposit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55626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Notice during call to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a.deposit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thread holds 2 locks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Need to investigate when this may be a problem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Deadlock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667000"/>
            <a:ext cx="3810000" cy="2209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acquire lock for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do withdraw from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i="1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i="1" kern="0" dirty="0" smtClean="0">
                <a:latin typeface="Courier New" pitchFamily="49" charset="0"/>
              </a:rPr>
              <a:t>block on lock for</a:t>
            </a:r>
            <a:r>
              <a:rPr lang="en-US" sz="2000" kern="0" dirty="0" smtClean="0">
                <a:latin typeface="Courier New" pitchFamily="49" charset="0"/>
              </a:rPr>
              <a:t> y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2667000"/>
            <a:ext cx="3733800" cy="2057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i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i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acquire lock for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do withdraw from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block on lock for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2057400"/>
            <a:ext cx="39677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x.transferTo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(1,y)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-381000" y="3886200"/>
            <a:ext cx="24384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 rot="16200000">
            <a:off x="208134" y="3678068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60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simplicity, suppose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are static fields holding accounts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05400" y="2038290"/>
            <a:ext cx="4038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y.transferTo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(1,x)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Deadlock, 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deadlock occurs when there are threads </a:t>
            </a:r>
            <a:r>
              <a:rPr lang="en-US" b="1" dirty="0" smtClean="0"/>
              <a:t>T1</a:t>
            </a:r>
            <a:r>
              <a:rPr lang="en-US" dirty="0" smtClean="0"/>
              <a:t>, …, </a:t>
            </a:r>
            <a:r>
              <a:rPr lang="en-US" b="1" dirty="0" err="1" smtClean="0"/>
              <a:t>Tn</a:t>
            </a:r>
            <a:r>
              <a:rPr lang="en-US" dirty="0" smtClean="0"/>
              <a:t> such that:</a:t>
            </a:r>
          </a:p>
          <a:p>
            <a:r>
              <a:rPr lang="en-US" dirty="0" smtClean="0"/>
              <a:t>For </a:t>
            </a:r>
            <a:r>
              <a:rPr lang="en-US" b="1" dirty="0" err="1" smtClean="0"/>
              <a:t>i</a:t>
            </a:r>
            <a:r>
              <a:rPr lang="en-US" dirty="0" smtClean="0"/>
              <a:t>=1,..,n-1, </a:t>
            </a:r>
            <a:r>
              <a:rPr lang="en-US" b="1" dirty="0" smtClean="0"/>
              <a:t>Ti</a:t>
            </a:r>
            <a:r>
              <a:rPr lang="en-US" dirty="0" smtClean="0"/>
              <a:t> is waiting for a resource held by </a:t>
            </a:r>
            <a:r>
              <a:rPr lang="en-US" b="1" dirty="0" smtClean="0"/>
              <a:t>T(i+1)</a:t>
            </a:r>
          </a:p>
          <a:p>
            <a:r>
              <a:rPr lang="en-US" b="1" dirty="0" err="1" smtClean="0"/>
              <a:t>Tn</a:t>
            </a:r>
            <a:r>
              <a:rPr lang="en-US" dirty="0" smtClean="0"/>
              <a:t> is waiting for a resource held by </a:t>
            </a:r>
            <a:r>
              <a:rPr lang="en-US" b="1" dirty="0" smtClean="0"/>
              <a:t>T1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In other words, there is a cycle of waiting</a:t>
            </a:r>
          </a:p>
          <a:p>
            <a:pPr lvl="1"/>
            <a:r>
              <a:rPr lang="en-US" dirty="0" smtClean="0"/>
              <a:t>Can formalize as a graph of dependencies with cycles bad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Deadlock avoidance in programming amounts to techniques to ensure a cycle can never arise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Options for deadlock-proof transfer: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a smaller critical section: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transferTo</a:t>
            </a:r>
            <a:r>
              <a:rPr lang="en-US" dirty="0" smtClean="0"/>
              <a:t> not synchronized</a:t>
            </a:r>
          </a:p>
          <a:p>
            <a:pPr marL="857250" lvl="1" indent="-457200"/>
            <a:r>
              <a:rPr lang="en-US" dirty="0" smtClean="0"/>
              <a:t>Exposes intermediate state after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</a:t>
            </a:r>
            <a:r>
              <a:rPr lang="en-US" dirty="0" smtClean="0"/>
              <a:t> before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deposit</a:t>
            </a:r>
          </a:p>
          <a:p>
            <a:pPr marL="857250" lvl="1" indent="-457200"/>
            <a:r>
              <a:rPr lang="en-US" dirty="0" smtClean="0"/>
              <a:t>May be okay here, but exposes wrong total amount in bank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Coarsen lock granularity: one lock for all accounts allowing transfers between them</a:t>
            </a:r>
          </a:p>
          <a:p>
            <a:pPr marL="857250" lvl="1" indent="-457200"/>
            <a:r>
              <a:rPr lang="en-US" dirty="0" smtClean="0"/>
              <a:t>Works, but sacrifices concurrent deposits/withdrawals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Give every bank-account a unique number and always acquire locks in the same order…</a:t>
            </a:r>
          </a:p>
          <a:p>
            <a:pPr marL="857250" lvl="1" indent="-457200"/>
            <a:r>
              <a:rPr lang="en-US" dirty="0" smtClean="0"/>
              <a:t>Entire program should obey this order to avoid cycles</a:t>
            </a:r>
          </a:p>
          <a:p>
            <a:pPr marL="857250" lvl="1" indent="-457200"/>
            <a:r>
              <a:rPr lang="en-US" dirty="0" smtClean="0"/>
              <a:t>Code acquiring only one lock is fine though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Ordering locks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066800"/>
            <a:ext cx="7086600" cy="541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acctNumber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must be unique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void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transferTo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amt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BankAccount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a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this.acctNumber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latin typeface="Courier New" pitchFamily="49" charset="0"/>
              </a:rPr>
              <a:t>a.acctNumber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(a)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.withdraw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err="1" smtClean="0">
                <a:latin typeface="Courier New" pitchFamily="49" charset="0"/>
              </a:rPr>
              <a:t>a.deposit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}}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(a)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.withdraw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err="1" smtClean="0">
                <a:latin typeface="Courier New" pitchFamily="49" charset="0"/>
              </a:rPr>
              <a:t>a.deposit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}}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From the Java standard library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828800"/>
            <a:ext cx="7620000" cy="457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StringBuffer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count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char[]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value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append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StringBuffer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sb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sb.length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if(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.count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this.value.length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.expand</a:t>
            </a:r>
            <a:r>
              <a:rPr lang="en-US" sz="2000" kern="0" dirty="0" smtClean="0">
                <a:latin typeface="Courier New" pitchFamily="49" charset="0"/>
              </a:rPr>
              <a:t>(…);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sb.getChars</a:t>
            </a:r>
            <a:r>
              <a:rPr lang="en-US" sz="2000" kern="0" dirty="0" smtClean="0">
                <a:latin typeface="Courier New" pitchFamily="49" charset="0"/>
              </a:rPr>
              <a:t>(0,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,this.value,this.count);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getChars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       char[]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    “copy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.value</a:t>
            </a:r>
            <a:r>
              <a:rPr lang="en-US" sz="2000" kern="0" dirty="0" smtClean="0">
                <a:latin typeface="Courier New" pitchFamily="49" charset="0"/>
              </a:rPr>
              <a:t>[x..y]</a:t>
            </a:r>
            <a:r>
              <a:rPr lang="en-US" sz="2000" i="1" kern="0" dirty="0" smtClean="0">
                <a:latin typeface="Courier New" pitchFamily="49" charset="0"/>
              </a:rPr>
              <a:t> into </a:t>
            </a:r>
            <a:r>
              <a:rPr lang="en-US" sz="2000" kern="0" dirty="0" smtClean="0">
                <a:latin typeface="Courier New" pitchFamily="49" charset="0"/>
              </a:rPr>
              <a:t>a</a:t>
            </a:r>
            <a:r>
              <a:rPr lang="en-US" sz="2000" i="1" kern="0" dirty="0" smtClean="0">
                <a:latin typeface="Courier New" pitchFamily="49" charset="0"/>
              </a:rPr>
              <a:t> starting at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r>
              <a:rPr lang="en-US" sz="2000" i="1" kern="0" dirty="0" smtClean="0">
                <a:latin typeface="Courier New" pitchFamily="49" charset="0"/>
              </a:rPr>
              <a:t>”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 #1: The lock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dirty="0" smtClean="0"/>
              <a:t> is not held between calls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sb.length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sb.getChars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dirty="0" smtClean="0"/>
              <a:t> could get longer</a:t>
            </a:r>
          </a:p>
          <a:p>
            <a:pPr lvl="1"/>
            <a:r>
              <a:rPr lang="en-US" dirty="0" smtClean="0"/>
              <a:t>Would 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append</a:t>
            </a:r>
            <a:r>
              <a:rPr lang="en-US" dirty="0" smtClean="0"/>
              <a:t> to throw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ArrayBoundsException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Problem #2: Deadlock potential if two threads try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append</a:t>
            </a:r>
            <a:r>
              <a:rPr lang="en-US" dirty="0" smtClean="0"/>
              <a:t> in opposite directions, just like in the bank-account first example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Not easy to fix both problems without extra copying:</a:t>
            </a:r>
          </a:p>
          <a:p>
            <a:pPr lvl="1"/>
            <a:r>
              <a:rPr lang="en-US" dirty="0" smtClean="0"/>
              <a:t>Do not want unique ids on every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StringBuffer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Do not want one lock for 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US" dirty="0" smtClean="0"/>
              <a:t> objects</a:t>
            </a:r>
          </a:p>
          <a:p>
            <a:pPr lvl="1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Actual Java library: fixed neither (left code as is; changed </a:t>
            </a:r>
            <a:r>
              <a:rPr lang="en-US" dirty="0" err="1" smtClean="0"/>
              <a:t>javadoc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Up to clients to avoid such situations with own protocols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like account-transfer and string-buffer append are difficult to deal with for deadlock</a:t>
            </a:r>
          </a:p>
          <a:p>
            <a:endParaRPr lang="en-US" dirty="0" smtClean="0"/>
          </a:p>
          <a:p>
            <a:r>
              <a:rPr lang="en-US" dirty="0" smtClean="0"/>
              <a:t>Easier case: different types of objects </a:t>
            </a:r>
          </a:p>
          <a:p>
            <a:pPr lvl="1"/>
            <a:r>
              <a:rPr lang="en-US" dirty="0" smtClean="0"/>
              <a:t>Can document a fixed order among types</a:t>
            </a:r>
          </a:p>
          <a:p>
            <a:pPr lvl="1"/>
            <a:r>
              <a:rPr lang="en-US" dirty="0" smtClean="0"/>
              <a:t>Example: “When moving an item from the </a:t>
            </a:r>
            <a:r>
              <a:rPr lang="en-US" dirty="0" err="1" smtClean="0"/>
              <a:t>hashtable</a:t>
            </a:r>
            <a:r>
              <a:rPr lang="en-US" dirty="0" smtClean="0"/>
              <a:t> to the work queue, never try to acquire the queue lock while holding the </a:t>
            </a:r>
            <a:r>
              <a:rPr lang="en-US" dirty="0" err="1" smtClean="0"/>
              <a:t>hashtable</a:t>
            </a:r>
            <a:r>
              <a:rPr lang="en-US" dirty="0" smtClean="0"/>
              <a:t> lock”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Easier case: objects are in an acyclic structure</a:t>
            </a:r>
          </a:p>
          <a:p>
            <a:pPr lvl="1"/>
            <a:r>
              <a:rPr lang="en-US" dirty="0" smtClean="0"/>
              <a:t>Can use the data structure to determine a fixed order</a:t>
            </a:r>
          </a:p>
          <a:p>
            <a:pPr lvl="1"/>
            <a:r>
              <a:rPr lang="en-US" dirty="0" smtClean="0"/>
              <a:t>Example: “If holding a tree node’s lock, do not acquire other tree nodes’ locks unless they are children in the tree”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vs.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Recall:</a:t>
            </a:r>
          </a:p>
          <a:p>
            <a:pPr lvl="1"/>
            <a:r>
              <a:rPr lang="en-US" dirty="0" smtClean="0"/>
              <a:t>Multiple concurrent reads of same objects: </a:t>
            </a:r>
            <a:r>
              <a:rPr lang="en-US" i="1" dirty="0" smtClean="0"/>
              <a:t>Not</a:t>
            </a:r>
            <a:r>
              <a:rPr lang="en-US" dirty="0" smtClean="0"/>
              <a:t> a problem</a:t>
            </a:r>
          </a:p>
          <a:p>
            <a:pPr lvl="1"/>
            <a:r>
              <a:rPr lang="en-US" dirty="0" smtClean="0"/>
              <a:t>Multiple concurrent writes of same objects: Problem</a:t>
            </a:r>
          </a:p>
          <a:p>
            <a:pPr lvl="1"/>
            <a:r>
              <a:rPr lang="en-US" dirty="0" smtClean="0"/>
              <a:t>Multiple concurrent read &amp; write of same objects: Problem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So far:</a:t>
            </a:r>
          </a:p>
          <a:p>
            <a:pPr lvl="1"/>
            <a:r>
              <a:rPr lang="en-US" dirty="0" smtClean="0"/>
              <a:t>If concurrent write/write or read/write might occur, use synchronization to ensure one-thread-at-a-time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But:</a:t>
            </a:r>
          </a:p>
          <a:p>
            <a:pPr lvl="1"/>
            <a:r>
              <a:rPr lang="en-US" dirty="0" smtClean="0"/>
              <a:t>This is unnecessarily conservative: we could still allow multiple simultaneous readers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memory-model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Tricky and </a:t>
            </a:r>
            <a:r>
              <a:rPr lang="en-US" i="1" dirty="0" smtClean="0">
                <a:solidFill>
                  <a:schemeClr val="accent2"/>
                </a:solidFill>
              </a:rPr>
              <a:t>surprisingly wrong</a:t>
            </a:r>
            <a:r>
              <a:rPr lang="en-US" dirty="0" smtClean="0"/>
              <a:t> unsynchronized concurrent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057400"/>
            <a:ext cx="3352800" cy="426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0;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x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y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 = y;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x;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assert</a:t>
            </a:r>
            <a:r>
              <a:rPr lang="en-US" sz="2000" kern="0" dirty="0" smtClean="0">
                <a:latin typeface="Courier New" pitchFamily="49" charset="0"/>
              </a:rPr>
              <a:t>(b &gt;= a);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 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267200" y="2209800"/>
            <a:ext cx="4267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understand why it looks like the assertion can’t fail: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Easy case: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call to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ends before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call to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starts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baseline="0" dirty="0" smtClean="0">
                <a:latin typeface="+mn-lt"/>
              </a:rPr>
              <a:t>Easy case: at least one call to 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0" kern="0" baseline="0" dirty="0" smtClean="0">
                <a:latin typeface="+mn-lt"/>
              </a:rPr>
              <a:t> completes</a:t>
            </a:r>
            <a:r>
              <a:rPr lang="en-US" sz="2000" b="0" kern="0" dirty="0" smtClean="0">
                <a:latin typeface="+mn-lt"/>
              </a:rPr>
              <a:t> before call to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000" b="0" kern="0" dirty="0" smtClean="0">
                <a:latin typeface="+mn-lt"/>
              </a:rPr>
              <a:t> starts</a:t>
            </a:r>
            <a:endParaRPr lang="en-US" sz="2000" b="0" kern="0" baseline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baseline="0" dirty="0" smtClean="0">
                <a:latin typeface="+mn-lt"/>
              </a:rPr>
              <a:t>If calls to 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0" kern="0" baseline="0" dirty="0" smtClean="0">
                <a:latin typeface="+mn-lt"/>
              </a:rPr>
              <a:t> and 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000" b="0" kern="0" baseline="0" dirty="0" smtClean="0">
                <a:latin typeface="+mn-lt"/>
              </a:rPr>
              <a:t> </a:t>
            </a:r>
            <a:r>
              <a:rPr lang="en-US" sz="2000" b="0" i="1" kern="0" baseline="0" dirty="0" smtClean="0">
                <a:latin typeface="+mn-lt"/>
              </a:rPr>
              <a:t>interleave</a:t>
            </a:r>
            <a:r>
              <a:rPr lang="en-US" sz="2000" b="0" kern="0" baseline="0" dirty="0" smtClean="0">
                <a:latin typeface="+mn-lt"/>
              </a:rPr>
              <a:t>…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Interleavings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438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There is no interleaving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where the assertion fails</a:t>
            </a:r>
          </a:p>
          <a:p>
            <a:pPr lvl="1"/>
            <a:r>
              <a:rPr lang="en-US" dirty="0" smtClean="0"/>
              <a:t>Proof #1: Exhaustively consider all possible orderings of access to shared memory (there are 6)</a:t>
            </a:r>
          </a:p>
          <a:p>
            <a:pPr lvl="1"/>
            <a:r>
              <a:rPr lang="en-US" dirty="0" smtClean="0"/>
              <a:t>Proof #2: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!(b&gt;=a)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a==1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b==0</a:t>
            </a:r>
            <a:r>
              <a:rPr lang="en-US" dirty="0" smtClean="0"/>
              <a:t>.  But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a==1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a=y</a:t>
            </a:r>
            <a:r>
              <a:rPr lang="en-US" dirty="0" smtClean="0"/>
              <a:t> happened after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y=1</a:t>
            </a:r>
            <a:r>
              <a:rPr lang="en-US" dirty="0" smtClean="0"/>
              <a:t>.  And since programs execute in order,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b=x</a:t>
            </a:r>
            <a:r>
              <a:rPr lang="en-US" dirty="0" smtClean="0"/>
              <a:t> happened after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a=y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x=1</a:t>
            </a:r>
            <a:r>
              <a:rPr lang="en-US" dirty="0" smtClean="0"/>
              <a:t> happened before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y=1</a:t>
            </a:r>
            <a:r>
              <a:rPr lang="en-US" dirty="0" smtClean="0"/>
              <a:t>.  So by transitivity,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b==1</a:t>
            </a:r>
            <a:r>
              <a:rPr lang="en-US" dirty="0" smtClean="0"/>
              <a:t>.  Contradiction.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4648200"/>
            <a:ext cx="1371600" cy="1066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x = 1;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y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4647406"/>
            <a:ext cx="2667000" cy="1524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 = y;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x;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assert</a:t>
            </a:r>
            <a:r>
              <a:rPr lang="en-US" sz="2000" kern="0" dirty="0" smtClean="0">
                <a:latin typeface="Courier New" pitchFamily="49" charset="0"/>
              </a:rPr>
              <a:t>(b &gt;= a);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28260" y="4171890"/>
            <a:ext cx="1505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5401" y="41718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rot="10800000" flipV="1">
            <a:off x="3276600" y="4876800"/>
            <a:ext cx="1371600" cy="83820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However, the code has a </a:t>
            </a:r>
            <a:r>
              <a:rPr lang="en-US" i="1" dirty="0" smtClean="0"/>
              <a:t>data race</a:t>
            </a:r>
          </a:p>
          <a:p>
            <a:pPr lvl="1"/>
            <a:r>
              <a:rPr lang="en-US" dirty="0" smtClean="0"/>
              <a:t>Two actually</a:t>
            </a:r>
          </a:p>
          <a:p>
            <a:pPr lvl="1"/>
            <a:r>
              <a:rPr lang="en-US" dirty="0" smtClean="0"/>
              <a:t>Recall: data race: unsynchronized read/write or write/write of same location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If your code has data races, you can’t reason about it with </a:t>
            </a:r>
            <a:r>
              <a:rPr lang="en-US" dirty="0" err="1" smtClean="0"/>
              <a:t>interleavings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That’s just the rules of Java (and C, C++, C#, …)</a:t>
            </a:r>
          </a:p>
          <a:p>
            <a:pPr lvl="1"/>
            <a:r>
              <a:rPr lang="en-US" dirty="0" smtClean="0"/>
              <a:t>(Else would slow down all programs just to “help” programs with data races, and that’s not a good engineering trade-off)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 the assertion can fail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Recall Guideline #0: No data races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performance reasons, the compiler (see CSE401) and the hardware (see CSE471) often reorder memory operations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15140" y="3067904"/>
            <a:ext cx="1219200" cy="1066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x = 1;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y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24940" y="3067110"/>
            <a:ext cx="2667000" cy="1524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 = y;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x;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assert</a:t>
            </a:r>
            <a:r>
              <a:rPr lang="en-US" sz="2000" kern="0" dirty="0" smtClean="0">
                <a:latin typeface="Courier New" pitchFamily="49" charset="0"/>
              </a:rPr>
              <a:t>(b &gt;= a);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5000" y="2533710"/>
            <a:ext cx="1505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82141" y="2514600"/>
            <a:ext cx="1618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10800000" flipV="1">
            <a:off x="2953340" y="3296504"/>
            <a:ext cx="1371600" cy="83820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62000" y="4876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course, you can’t just let them reorder anything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they want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Each thread executes in order after all!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Consider: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x=17; y=x;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urved Up Arrow 13"/>
          <p:cNvSpPr/>
          <p:nvPr/>
        </p:nvSpPr>
        <p:spPr bwMode="auto">
          <a:xfrm rot="17239143">
            <a:off x="5757875" y="3268969"/>
            <a:ext cx="1080999" cy="406159"/>
          </a:xfrm>
          <a:prstGeom prst="curved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grand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compiler/hardware will never perform a memory reordering that affects the result of a single-threaded program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compiler/hardware will never perform a memory reordering that affects the result of a </a:t>
            </a:r>
            <a:r>
              <a:rPr lang="en-US" dirty="0" smtClean="0">
                <a:solidFill>
                  <a:schemeClr val="accent2"/>
                </a:solidFill>
              </a:rPr>
              <a:t>data-race-free</a:t>
            </a:r>
            <a:r>
              <a:rPr lang="en-US" dirty="0" smtClean="0"/>
              <a:t> multi-threaded program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So: If no interleaving of your program has a data race, then you can </a:t>
            </a:r>
            <a:r>
              <a:rPr lang="en-US" i="1" dirty="0" smtClean="0">
                <a:solidFill>
                  <a:srgbClr val="FF0000"/>
                </a:solidFill>
              </a:rPr>
              <a:t>forget about all this reordering nonsense</a:t>
            </a:r>
            <a:r>
              <a:rPr lang="en-US" i="1" dirty="0" smtClean="0"/>
              <a:t>:</a:t>
            </a:r>
            <a:r>
              <a:rPr lang="en-US" dirty="0" smtClean="0"/>
              <a:t> the result will be equivalent to some interleaving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Your job: Avoid data races</a:t>
            </a:r>
          </a:p>
          <a:p>
            <a:pPr>
              <a:buNone/>
            </a:pPr>
            <a:r>
              <a:rPr lang="en-US" dirty="0" smtClean="0"/>
              <a:t>Compiler/hardware job: Give interleaving (illusion) </a:t>
            </a:r>
            <a:r>
              <a:rPr lang="en-US" i="1" dirty="0" smtClean="0"/>
              <a:t>if you do your job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Fixing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838200"/>
          </a:xfrm>
        </p:spPr>
        <p:txBody>
          <a:bodyPr/>
          <a:lstStyle/>
          <a:p>
            <a:r>
              <a:rPr lang="en-US" dirty="0" smtClean="0"/>
              <a:t>Naturally, we can use synchronization to avoid data races</a:t>
            </a:r>
          </a:p>
          <a:p>
            <a:pPr lvl="1"/>
            <a:r>
              <a:rPr lang="en-US" dirty="0" smtClean="0"/>
              <a:t>Then, indeed, the assertion can’t fail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209800"/>
            <a:ext cx="6096000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0;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 x = 1;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 y = 1;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 a = y;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 b = x; }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assert</a:t>
            </a:r>
            <a:r>
              <a:rPr lang="en-US" sz="2000" kern="0" dirty="0" smtClean="0">
                <a:latin typeface="Courier New" pitchFamily="49" charset="0"/>
              </a:rPr>
              <a:t>(b &gt;= a);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 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A second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1981200"/>
          </a:xfrm>
        </p:spPr>
        <p:txBody>
          <a:bodyPr/>
          <a:lstStyle/>
          <a:p>
            <a:r>
              <a:rPr lang="en-US" dirty="0" smtClean="0"/>
              <a:t>Java has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volatile</a:t>
            </a:r>
            <a:r>
              <a:rPr lang="en-US" dirty="0" smtClean="0"/>
              <a:t> fields: accesses don’t count as data races </a:t>
            </a:r>
          </a:p>
          <a:p>
            <a:r>
              <a:rPr lang="en-US" dirty="0" smtClean="0"/>
              <a:t>Implementation: slower than regular fields, faster than locks</a:t>
            </a:r>
          </a:p>
          <a:p>
            <a:r>
              <a:rPr lang="en-US" dirty="0" smtClean="0"/>
              <a:t>Really for experts: avoid them; use standard libraries instead</a:t>
            </a:r>
          </a:p>
          <a:p>
            <a:r>
              <a:rPr lang="en-US" dirty="0" smtClean="0"/>
              <a:t>And why do you need code like this anyway?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667000"/>
            <a:ext cx="47244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 volatile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0;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 volatile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= 1;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y = 1;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 = y;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x;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assert</a:t>
            </a:r>
            <a:r>
              <a:rPr lang="en-US" sz="2000" kern="0" dirty="0" smtClean="0">
                <a:latin typeface="Courier New" pitchFamily="49" charset="0"/>
              </a:rPr>
              <a:t>(b &gt;= a);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  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that’s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066800"/>
          </a:xfrm>
        </p:spPr>
        <p:txBody>
          <a:bodyPr/>
          <a:lstStyle/>
          <a:p>
            <a:r>
              <a:rPr lang="en-US" dirty="0" smtClean="0"/>
              <a:t>Here is a more realistic example of code that is wrong</a:t>
            </a:r>
          </a:p>
          <a:p>
            <a:pPr lvl="1"/>
            <a:r>
              <a:rPr lang="en-US" dirty="0" smtClean="0"/>
              <a:t>No </a:t>
            </a:r>
            <a:r>
              <a:rPr lang="en-US" i="1" dirty="0" smtClean="0"/>
              <a:t>guarantee</a:t>
            </a:r>
            <a:r>
              <a:rPr lang="en-US" dirty="0" smtClean="0"/>
              <a:t> Thread 2 will </a:t>
            </a:r>
            <a:r>
              <a:rPr lang="en-US" i="1" dirty="0" smtClean="0"/>
              <a:t>ever</a:t>
            </a:r>
            <a:r>
              <a:rPr lang="en-US" dirty="0" smtClean="0"/>
              <a:t> stop (there’s a data race)</a:t>
            </a:r>
          </a:p>
          <a:p>
            <a:pPr lvl="1"/>
            <a:r>
              <a:rPr lang="en-US" dirty="0" smtClean="0"/>
              <a:t>But honestly it will “probably work” despite being </a:t>
            </a:r>
            <a:r>
              <a:rPr lang="en-US" i="1" dirty="0" smtClean="0"/>
              <a:t>wrong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819400"/>
            <a:ext cx="41910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stop </a:t>
            </a:r>
            <a:r>
              <a:rPr lang="en-US" sz="2000" kern="0" dirty="0" smtClean="0">
                <a:latin typeface="Courier New" pitchFamily="49" charset="0"/>
              </a:rPr>
              <a:t>= false;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(!stop)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draw a monster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stop = </a:t>
            </a:r>
            <a:r>
              <a:rPr lang="en-US" sz="2000" kern="0" dirty="0" err="1" smtClean="0">
                <a:latin typeface="Courier New" pitchFamily="49" charset="0"/>
              </a:rPr>
              <a:t>didUserQuit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 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19800" y="2895600"/>
            <a:ext cx="1883849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1: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f()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9800" y="3562290"/>
            <a:ext cx="1883849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2: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g()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Access to shared resources introduces new kinds of bugs</a:t>
            </a:r>
          </a:p>
          <a:p>
            <a:pPr lvl="1"/>
            <a:r>
              <a:rPr lang="en-US" dirty="0" smtClean="0"/>
              <a:t>Data races</a:t>
            </a:r>
          </a:p>
          <a:p>
            <a:pPr lvl="1"/>
            <a:r>
              <a:rPr lang="en-US" dirty="0" smtClean="0"/>
              <a:t>Critical sections too small</a:t>
            </a:r>
          </a:p>
          <a:p>
            <a:pPr lvl="1"/>
            <a:r>
              <a:rPr lang="en-US" dirty="0" smtClean="0"/>
              <a:t>Critical sections use wrong locks</a:t>
            </a:r>
          </a:p>
          <a:p>
            <a:pPr lvl="1"/>
            <a:r>
              <a:rPr lang="en-US" dirty="0" smtClean="0"/>
              <a:t>Deadlocks</a:t>
            </a:r>
          </a:p>
          <a:p>
            <a:endParaRPr lang="en-US" sz="1000" dirty="0" smtClean="0"/>
          </a:p>
          <a:p>
            <a:r>
              <a:rPr lang="en-US" dirty="0" smtClean="0"/>
              <a:t>Requires synchronization</a:t>
            </a:r>
          </a:p>
          <a:p>
            <a:pPr lvl="1"/>
            <a:r>
              <a:rPr lang="en-US" dirty="0" smtClean="0"/>
              <a:t>Locks for mutual exclusion (common, various flavors)</a:t>
            </a:r>
          </a:p>
          <a:p>
            <a:pPr lvl="1"/>
            <a:r>
              <a:rPr lang="en-US" dirty="0" smtClean="0"/>
              <a:t>Condition variables for signaling others (less common) 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Guidelines for correct use help avoid common pitfalls</a:t>
            </a:r>
          </a:p>
          <a:p>
            <a:endParaRPr lang="en-US" sz="1000" dirty="0" smtClean="0"/>
          </a:p>
          <a:p>
            <a:r>
              <a:rPr lang="en-US" dirty="0" smtClean="0"/>
              <a:t>Not clear shared-memory is worth the pain</a:t>
            </a:r>
          </a:p>
          <a:p>
            <a:pPr lvl="1"/>
            <a:r>
              <a:rPr lang="en-US" dirty="0" smtClean="0"/>
              <a:t>But other models (e.g., message passing) not a panacea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Consider a </a:t>
            </a:r>
            <a:r>
              <a:rPr lang="en-US" dirty="0" err="1" smtClean="0"/>
              <a:t>hashtable</a:t>
            </a:r>
            <a:r>
              <a:rPr lang="en-US" dirty="0" smtClean="0"/>
              <a:t> with one coarse-grained lock</a:t>
            </a:r>
          </a:p>
          <a:p>
            <a:pPr lvl="1"/>
            <a:r>
              <a:rPr lang="en-US" dirty="0" smtClean="0"/>
              <a:t>So only one thread can perform operations at a time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suppose:</a:t>
            </a:r>
          </a:p>
          <a:p>
            <a:pPr lvl="1"/>
            <a:r>
              <a:rPr lang="en-US" dirty="0" smtClean="0"/>
              <a:t>There are many simultaneous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 smtClean="0"/>
              <a:t> operations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operations are very rare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Note: Important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 smtClean="0"/>
              <a:t> doesn’t actually mutate shared memory, like a move-to-front list operation would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Readers/writer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new synchronization ADT: The </a:t>
            </a:r>
            <a:r>
              <a:rPr lang="en-US" dirty="0" smtClean="0">
                <a:solidFill>
                  <a:schemeClr val="accent2"/>
                </a:solidFill>
              </a:rPr>
              <a:t>readers/writer lock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lock’s states fall into three categories:</a:t>
            </a:r>
          </a:p>
          <a:p>
            <a:pPr lvl="1"/>
            <a:r>
              <a:rPr lang="en-US" dirty="0" smtClean="0"/>
              <a:t>“not held” </a:t>
            </a:r>
          </a:p>
          <a:p>
            <a:pPr lvl="1"/>
            <a:r>
              <a:rPr lang="en-US" dirty="0" smtClean="0"/>
              <a:t>“held for writing” by one thread </a:t>
            </a:r>
          </a:p>
          <a:p>
            <a:pPr lvl="1"/>
            <a:r>
              <a:rPr lang="en-US" dirty="0" smtClean="0"/>
              <a:t>“held for reading” by </a:t>
            </a:r>
            <a:r>
              <a:rPr lang="en-US" i="1" dirty="0" smtClean="0"/>
              <a:t>one or more</a:t>
            </a:r>
            <a:r>
              <a:rPr lang="en-US" dirty="0" smtClean="0"/>
              <a:t> threads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new:</a:t>
            </a:r>
            <a:r>
              <a:rPr lang="en-US" dirty="0" smtClean="0"/>
              <a:t> make a new lock, initially “not held”</a:t>
            </a:r>
          </a:p>
          <a:p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acquire_write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block if currently “held for reading” or “held for writing”, else make “held for writing”</a:t>
            </a:r>
          </a:p>
          <a:p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release_write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make “not held”</a:t>
            </a:r>
          </a:p>
          <a:p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acquire_read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block if currently “held for writing”, else make/keep “held for reading” and increment </a:t>
            </a:r>
            <a:r>
              <a:rPr lang="en-US" i="1" dirty="0" smtClean="0"/>
              <a:t>readers count</a:t>
            </a:r>
          </a:p>
          <a:p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release_read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decrement readers count, if 0, make “not held”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6248400" y="2362200"/>
            <a:ext cx="2590800" cy="990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sym typeface="Symbol"/>
              </a:rPr>
              <a:t>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writers </a:t>
            </a:r>
            <a:r>
              <a:rPr lang="en-US" sz="2000" dirty="0" smtClean="0">
                <a:sym typeface="Symbol"/>
              </a:rPr>
              <a:t>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</a:t>
            </a:r>
          </a:p>
          <a:p>
            <a:r>
              <a:rPr lang="en-US" sz="2000" dirty="0" smtClean="0">
                <a:latin typeface="+mj-lt"/>
              </a:rPr>
              <a:t>0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+mj-lt"/>
                <a:sym typeface="Symbol"/>
              </a:rPr>
              <a:t></a:t>
            </a:r>
            <a:r>
              <a:rPr lang="en-US" sz="2000" dirty="0" smtClean="0">
                <a:sym typeface="Symbol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readers</a:t>
            </a:r>
          </a:p>
          <a:p>
            <a:r>
              <a:rPr lang="en-US" sz="2000" dirty="0" smtClean="0">
                <a:latin typeface="+mj-lt"/>
              </a:rPr>
              <a:t>writers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smtClean="0">
                <a:latin typeface="+mj-lt"/>
              </a:rPr>
              <a:t>readers==0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 example (not Java)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295400"/>
            <a:ext cx="6172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Hashtable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coarse-grained, one lock for table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RWLock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lk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RWLock</a:t>
            </a:r>
            <a:r>
              <a:rPr lang="en-US" sz="2000" kern="0" dirty="0" smtClean="0">
                <a:latin typeface="Courier New" pitchFamily="49" charset="0"/>
              </a:rPr>
              <a:t>();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lookup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bucket</a:t>
            </a:r>
            <a:r>
              <a:rPr lang="en-US" sz="2000" kern="0" dirty="0" smtClean="0">
                <a:latin typeface="Courier New" pitchFamily="49" charset="0"/>
              </a:rPr>
              <a:t> = hasher(key);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lk.acquire_read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… </a:t>
            </a:r>
            <a:r>
              <a:rPr lang="en-US" sz="2000" i="1" kern="0" dirty="0" smtClean="0">
                <a:latin typeface="Courier New" pitchFamily="49" charset="0"/>
              </a:rPr>
              <a:t>read array[bucket]</a:t>
            </a:r>
            <a:r>
              <a:rPr lang="en-US" sz="2000" kern="0" dirty="0" smtClean="0">
                <a:latin typeface="Courier New" pitchFamily="49" charset="0"/>
              </a:rPr>
              <a:t> …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lk.release_read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, V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bucket</a:t>
            </a:r>
            <a:r>
              <a:rPr lang="en-US" sz="2000" kern="0" dirty="0" smtClean="0">
                <a:latin typeface="Courier New" pitchFamily="49" charset="0"/>
              </a:rPr>
              <a:t> = hasher(key);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lk.acquire_write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… </a:t>
            </a:r>
            <a:r>
              <a:rPr lang="en-US" sz="2000" i="1" kern="0" dirty="0" smtClean="0">
                <a:latin typeface="Courier New" pitchFamily="49" charset="0"/>
              </a:rPr>
              <a:t>read array[bucket]</a:t>
            </a:r>
            <a:r>
              <a:rPr lang="en-US" sz="2000" kern="0" dirty="0" smtClean="0">
                <a:latin typeface="Courier New" pitchFamily="49" charset="0"/>
              </a:rPr>
              <a:t> …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lk.release_write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Readers/writer lock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readers/writer lock implementation (“not our problem”) usually gives </a:t>
            </a:r>
            <a:r>
              <a:rPr lang="en-US" i="1" dirty="0" smtClean="0"/>
              <a:t>priority</a:t>
            </a:r>
            <a:r>
              <a:rPr lang="en-US" dirty="0" smtClean="0"/>
              <a:t> to writers:</a:t>
            </a:r>
          </a:p>
          <a:p>
            <a:pPr lvl="1"/>
            <a:r>
              <a:rPr lang="en-US" dirty="0" smtClean="0"/>
              <a:t>Once a writer blocks, no readers </a:t>
            </a:r>
            <a:r>
              <a:rPr lang="en-US" i="1" dirty="0" smtClean="0"/>
              <a:t>arriving later</a:t>
            </a:r>
            <a:r>
              <a:rPr lang="en-US" dirty="0" smtClean="0"/>
              <a:t> will get the lock before the writer</a:t>
            </a:r>
          </a:p>
          <a:p>
            <a:pPr lvl="1"/>
            <a:r>
              <a:rPr lang="en-US" dirty="0" smtClean="0"/>
              <a:t>Otherwise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could </a:t>
            </a:r>
            <a:r>
              <a:rPr lang="en-US" i="1" dirty="0" smtClean="0"/>
              <a:t>starve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Re-entrant? Mostly an orthogonal issue</a:t>
            </a:r>
          </a:p>
          <a:p>
            <a:pPr lvl="1"/>
            <a:r>
              <a:rPr lang="en-US" dirty="0" smtClean="0"/>
              <a:t>But some libraries support </a:t>
            </a:r>
            <a:r>
              <a:rPr lang="en-US" i="1" dirty="0" smtClean="0"/>
              <a:t>upgrading</a:t>
            </a:r>
            <a:r>
              <a:rPr lang="en-US" dirty="0" smtClean="0"/>
              <a:t> from reader to writer</a:t>
            </a:r>
          </a:p>
          <a:p>
            <a:endParaRPr lang="en-US" dirty="0" smtClean="0"/>
          </a:p>
          <a:p>
            <a:r>
              <a:rPr lang="en-US" dirty="0" smtClean="0"/>
              <a:t>Why not use readers/writer locks with more fine-grained locking, like on each bucket?</a:t>
            </a:r>
          </a:p>
          <a:p>
            <a:pPr lvl="1"/>
            <a:r>
              <a:rPr lang="en-US" dirty="0" smtClean="0"/>
              <a:t>Not wrong, but likely not worth it due to low contention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[Note: Not needed in your project/homework]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Java’s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dirty="0" smtClean="0"/>
              <a:t> statement does not support readers/writer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Instead, library 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java.util.concurrent.locks.ReentrantReadWriteLock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Different interface: methods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readLock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writeLock</a:t>
            </a:r>
            <a:r>
              <a:rPr lang="en-US" dirty="0" smtClean="0">
                <a:latin typeface="+mj-lt"/>
                <a:cs typeface="Courier New" pitchFamily="49" charset="0"/>
              </a:rPr>
              <a:t> return objects that themselves have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lock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unlock</a:t>
            </a:r>
            <a:r>
              <a:rPr lang="en-US" dirty="0" smtClean="0">
                <a:latin typeface="+mj-lt"/>
                <a:cs typeface="Courier New" pitchFamily="49" charset="0"/>
              </a:rPr>
              <a:t> methods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Does </a:t>
            </a:r>
            <a:r>
              <a:rPr lang="en-US" i="1" dirty="0" smtClean="0">
                <a:latin typeface="+mj-lt"/>
                <a:cs typeface="Courier New" pitchFamily="49" charset="0"/>
              </a:rPr>
              <a:t>not</a:t>
            </a:r>
            <a:r>
              <a:rPr lang="en-US" dirty="0" smtClean="0">
                <a:latin typeface="+mj-lt"/>
                <a:cs typeface="Courier New" pitchFamily="49" charset="0"/>
              </a:rPr>
              <a:t> have writer priority or reader-to-writer upgrading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Always read the documentation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Motivating Condition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0"/>
            <a:ext cx="8077200" cy="3352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 motivate condition variables, consider the canonical example of a </a:t>
            </a:r>
            <a:r>
              <a:rPr lang="en-US" dirty="0" smtClean="0">
                <a:solidFill>
                  <a:schemeClr val="accent2"/>
                </a:solidFill>
              </a:rPr>
              <a:t>bounded buffer</a:t>
            </a:r>
            <a:r>
              <a:rPr lang="en-US" dirty="0" smtClean="0"/>
              <a:t> for sharing work among threads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Bounded buffer: A queue with a fixed size</a:t>
            </a:r>
          </a:p>
          <a:p>
            <a:pPr lvl="1"/>
            <a:r>
              <a:rPr lang="en-US" dirty="0" smtClean="0"/>
              <a:t>(Unbounded still needs a condition variable, but 1 instead of 2)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Use for sharing work – think an assembly line: </a:t>
            </a:r>
          </a:p>
          <a:p>
            <a:pPr lvl="1"/>
            <a:r>
              <a:rPr lang="en-US" dirty="0" smtClean="0"/>
              <a:t>Producer thread(s) do some work and </a:t>
            </a:r>
            <a:r>
              <a:rPr lang="en-US" dirty="0" err="1" smtClean="0"/>
              <a:t>enqueue</a:t>
            </a:r>
            <a:r>
              <a:rPr lang="en-US" dirty="0" smtClean="0"/>
              <a:t> result objects</a:t>
            </a:r>
          </a:p>
          <a:p>
            <a:pPr lvl="1"/>
            <a:r>
              <a:rPr lang="en-US" dirty="0" smtClean="0"/>
              <a:t>Consumer thread(s) </a:t>
            </a:r>
            <a:r>
              <a:rPr lang="en-US" dirty="0" err="1" smtClean="0"/>
              <a:t>dequeue</a:t>
            </a:r>
            <a:r>
              <a:rPr lang="en-US" dirty="0" smtClean="0"/>
              <a:t> results and do next stage</a:t>
            </a:r>
          </a:p>
          <a:p>
            <a:pPr lvl="1"/>
            <a:r>
              <a:rPr lang="en-US" dirty="0" smtClean="0"/>
              <a:t>Must synchronize access to the queue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685800" y="1219200"/>
            <a:ext cx="7772400" cy="1752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5814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10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f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1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1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006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d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" name="Rectangle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c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1" name="Rectangle 1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150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71126" y="1219200"/>
            <a:ext cx="8340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buffer</a:t>
            </a:r>
            <a:endParaRPr lang="en-US" sz="2000" b="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2" name="AutoShape 29"/>
          <p:cNvCxnSpPr>
            <a:cxnSpLocks noChangeShapeType="1"/>
            <a:endCxn id="16" idx="2"/>
          </p:cNvCxnSpPr>
          <p:nvPr>
            <p:custDataLst>
              <p:tags r:id="rId11"/>
            </p:custDataLst>
          </p:nvPr>
        </p:nvCxnSpPr>
        <p:spPr bwMode="auto">
          <a:xfrm flipH="1" flipV="1">
            <a:off x="4038600" y="1600200"/>
            <a:ext cx="1588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" name="AutoShape 30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V="1">
            <a:off x="5257800" y="1600200"/>
            <a:ext cx="63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" name="Text Box 2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29000" y="1676400"/>
            <a:ext cx="7264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back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Text Box 2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1733490"/>
            <a:ext cx="6960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front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914400" y="1295400"/>
            <a:ext cx="14943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producer(s)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b="0" dirty="0" err="1" smtClean="0">
                <a:latin typeface="+mj-lt"/>
              </a:rPr>
              <a:t>enqueue</a:t>
            </a:r>
            <a:endParaRPr lang="en-US" sz="20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7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850067" y="1295400"/>
            <a:ext cx="160813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consumer(s)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b="0" dirty="0" err="1" smtClean="0">
                <a:latin typeface="+mj-lt"/>
              </a:rPr>
              <a:t>dequeue</a:t>
            </a:r>
            <a:endParaRPr lang="en-US" sz="20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1019937" y="1981200"/>
            <a:ext cx="732663" cy="914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195091" y="21456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195091" y="22980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195091" y="24504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195091" y="26028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1858137" y="1981200"/>
            <a:ext cx="732663" cy="914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033291" y="21456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033291" y="22980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033291" y="24504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033291" y="26028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6049137" y="2057400"/>
            <a:ext cx="732663" cy="914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224291" y="22218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224291" y="23742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224291" y="25266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224291" y="26790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6887337" y="2057400"/>
            <a:ext cx="732663" cy="914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62491" y="22218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062491" y="23742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062491" y="25266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062491" y="26790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7725537" y="1981200"/>
            <a:ext cx="732663" cy="914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900691" y="21456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900691" y="22980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900691" y="24504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900691" y="26028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3" name="Straight Arrow Connector 72"/>
          <p:cNvCxnSpPr/>
          <p:nvPr/>
        </p:nvCxnSpPr>
        <p:spPr bwMode="auto">
          <a:xfrm flipV="1">
            <a:off x="2590800" y="1828800"/>
            <a:ext cx="762000" cy="22860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6172200" y="1752600"/>
            <a:ext cx="685800" cy="30480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46838</TotalTime>
  <Words>3362</Words>
  <Application>Microsoft Office PowerPoint</Application>
  <PresentationFormat>On-screen Show (4:3)</PresentationFormat>
  <Paragraphs>717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dan_design_template</vt:lpstr>
      <vt:lpstr>CSE332: Data Abstractions  Lecture 24: Remaining Topics in  Shared-Memory Concurrency</vt:lpstr>
      <vt:lpstr>Concurrency: where are we</vt:lpstr>
      <vt:lpstr>Reading vs. writing</vt:lpstr>
      <vt:lpstr>Example</vt:lpstr>
      <vt:lpstr>Readers/writer locks</vt:lpstr>
      <vt:lpstr>Pseudocode example (not Java)</vt:lpstr>
      <vt:lpstr>Readers/writer lock details</vt:lpstr>
      <vt:lpstr>In Java</vt:lpstr>
      <vt:lpstr>Motivating Condition Variables</vt:lpstr>
      <vt:lpstr>Code, attempt 1</vt:lpstr>
      <vt:lpstr>Waiting</vt:lpstr>
      <vt:lpstr>What we want</vt:lpstr>
      <vt:lpstr>Java approach: not quite right</vt:lpstr>
      <vt:lpstr>Key ideas</vt:lpstr>
      <vt:lpstr>Bug #1</vt:lpstr>
      <vt:lpstr>Bug fix #1</vt:lpstr>
      <vt:lpstr>Bug #2</vt:lpstr>
      <vt:lpstr>Bug fix #2</vt:lpstr>
      <vt:lpstr>Alternate approach</vt:lpstr>
      <vt:lpstr>Alternate approach fixed</vt:lpstr>
      <vt:lpstr>Last condition-variable comments</vt:lpstr>
      <vt:lpstr>Motivating Deadlock Issues</vt:lpstr>
      <vt:lpstr>The Deadlock</vt:lpstr>
      <vt:lpstr>Deadlock, in general</vt:lpstr>
      <vt:lpstr>Back to our example</vt:lpstr>
      <vt:lpstr>Ordering locks</vt:lpstr>
      <vt:lpstr>Another example</vt:lpstr>
      <vt:lpstr>Two problems</vt:lpstr>
      <vt:lpstr>Perspective</vt:lpstr>
      <vt:lpstr>Motivating memory-model issues</vt:lpstr>
      <vt:lpstr>Interleavings</vt:lpstr>
      <vt:lpstr>Wrong</vt:lpstr>
      <vt:lpstr>Why</vt:lpstr>
      <vt:lpstr>The grand compromise</vt:lpstr>
      <vt:lpstr>Fixing our example</vt:lpstr>
      <vt:lpstr>A second fix</vt:lpstr>
      <vt:lpstr>Code that’s wrong</vt:lpstr>
      <vt:lpstr>Concurrency summary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2085</cp:revision>
  <dcterms:created xsi:type="dcterms:W3CDTF">2009-03-13T20:43:19Z</dcterms:created>
  <dcterms:modified xsi:type="dcterms:W3CDTF">2010-08-02T21:56:05Z</dcterms:modified>
</cp:coreProperties>
</file>