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tags/tag7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ppt/tags/tag75.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73.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tags/tag53.xml" ContentType="application/vnd.openxmlformats-officedocument.presentationml.tags+xml"/>
  <Override PartName="/ppt/tags/tag62.xml" ContentType="application/vnd.openxmlformats-officedocument.presentationml.tags+xml"/>
  <Override PartName="/ppt/tags/tag71.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tags/tag61.xml" ContentType="application/vnd.openxmlformats-officedocument.presentationml.tags+xml"/>
  <Override PartName="/ppt/tags/tag72.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87" r:id="rId3"/>
    <p:sldId id="289" r:id="rId4"/>
    <p:sldId id="291" r:id="rId5"/>
    <p:sldId id="292" r:id="rId6"/>
    <p:sldId id="293" r:id="rId7"/>
    <p:sldId id="294" r:id="rId8"/>
    <p:sldId id="298" r:id="rId9"/>
    <p:sldId id="299" r:id="rId10"/>
    <p:sldId id="300" r:id="rId11"/>
    <p:sldId id="301" r:id="rId12"/>
    <p:sldId id="295" r:id="rId13"/>
    <p:sldId id="296" r:id="rId14"/>
    <p:sldId id="290" r:id="rId15"/>
    <p:sldId id="297" r:id="rId16"/>
  </p:sldIdLst>
  <p:sldSz cx="9144000" cy="6858000" type="screen4x3"/>
  <p:notesSz cx="6934200" cy="92202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119F33"/>
    <a:srgbClr val="FFFF99"/>
    <a:srgbClr val="D60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5" d="100"/>
          <a:sy n="65" d="100"/>
        </p:scale>
        <p:origin x="-14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5121" cy="460400"/>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27574" y="1"/>
            <a:ext cx="3005121" cy="460400"/>
          </a:xfrm>
          <a:prstGeom prst="rect">
            <a:avLst/>
          </a:prstGeom>
        </p:spPr>
        <p:txBody>
          <a:bodyPr vert="horz" lIns="87316" tIns="43658" rIns="87316" bIns="43658" rtlCol="0"/>
          <a:lstStyle>
            <a:lvl1pPr algn="r">
              <a:defRPr sz="1100"/>
            </a:lvl1pPr>
          </a:lstStyle>
          <a:p>
            <a:fld id="{52039197-9A5D-4426-8BE1-7E0DB9D27619}" type="datetimeFigureOut">
              <a:rPr lang="en-US" smtClean="0"/>
              <a:pPr/>
              <a:t>5/26/2010</a:t>
            </a:fld>
            <a:endParaRPr lang="en-US"/>
          </a:p>
        </p:txBody>
      </p:sp>
      <p:sp>
        <p:nvSpPr>
          <p:cNvPr id="4" name="Footer Placeholder 3"/>
          <p:cNvSpPr>
            <a:spLocks noGrp="1"/>
          </p:cNvSpPr>
          <p:nvPr>
            <p:ph type="ftr" sz="quarter" idx="2"/>
          </p:nvPr>
        </p:nvSpPr>
        <p:spPr>
          <a:xfrm>
            <a:off x="0" y="8758276"/>
            <a:ext cx="3005121" cy="460400"/>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27574" y="8758276"/>
            <a:ext cx="3005121" cy="460400"/>
          </a:xfrm>
          <a:prstGeom prst="rect">
            <a:avLst/>
          </a:prstGeom>
        </p:spPr>
        <p:txBody>
          <a:bodyPr vert="horz" lIns="87316" tIns="43658" rIns="87316" bIns="43658" rtlCol="0" anchor="b"/>
          <a:lstStyle>
            <a:lvl1pPr algn="r">
              <a:defRPr sz="1100"/>
            </a:lvl1pPr>
          </a:lstStyle>
          <a:p>
            <a:fld id="{C77A13E8-25B5-4ABF-A87C-CEC207C206B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b="0">
                <a:latin typeface="Arial" pitchFamily="34" charset="0"/>
              </a:defRPr>
            </a:lvl1pPr>
          </a:lstStyle>
          <a:p>
            <a:endParaRPr lang="en-US"/>
          </a:p>
        </p:txBody>
      </p:sp>
      <p:sp>
        <p:nvSpPr>
          <p:cNvPr id="3075"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b="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b="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b="0">
                <a:latin typeface="Arial" pitchFamily="34" charset="0"/>
              </a:defRPr>
            </a:lvl1pPr>
          </a:lstStyle>
          <a:p>
            <a:fld id="{C142CCA2-2949-4325-A78A-A7C3B63D73C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Spring 2010</a:t>
            </a:r>
            <a:endParaRPr lang="en-US"/>
          </a:p>
        </p:txBody>
      </p:sp>
      <p:sp>
        <p:nvSpPr>
          <p:cNvPr id="5" name="Footer Placeholder 4"/>
          <p:cNvSpPr>
            <a:spLocks noGrp="1"/>
          </p:cNvSpPr>
          <p:nvPr>
            <p:ph type="ftr" sz="quarter" idx="11"/>
          </p:nvPr>
        </p:nvSpPr>
        <p:spPr/>
        <p:txBody>
          <a:bodyPr/>
          <a:lstStyle>
            <a:lvl1pPr>
              <a:defRPr/>
            </a:lvl1pPr>
          </a:lstStyle>
          <a:p>
            <a:r>
              <a:rPr lang="en-US" smtClean="0"/>
              <a:t>CSE332: Data Abstractions</a:t>
            </a:r>
            <a:endParaRPr lang="en-US"/>
          </a:p>
        </p:txBody>
      </p:sp>
      <p:sp>
        <p:nvSpPr>
          <p:cNvPr id="6" name="Slide Number Placeholder 5"/>
          <p:cNvSpPr>
            <a:spLocks noGrp="1"/>
          </p:cNvSpPr>
          <p:nvPr>
            <p:ph type="sldNum" sz="quarter" idx="12"/>
          </p:nvPr>
        </p:nvSpPr>
        <p:spPr/>
        <p:txBody>
          <a:bodyPr/>
          <a:lstStyle>
            <a:lvl1pPr>
              <a:defRPr/>
            </a:lvl1pPr>
          </a:lstStyle>
          <a:p>
            <a:fld id="{47E115C0-909B-4E1C-9E6E-04B3E9103591}"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Spring 2010</a:t>
            </a:r>
            <a:endParaRPr lang="en-US"/>
          </a:p>
        </p:txBody>
      </p:sp>
      <p:sp>
        <p:nvSpPr>
          <p:cNvPr id="5" name="Footer Placeholder 4"/>
          <p:cNvSpPr>
            <a:spLocks noGrp="1"/>
          </p:cNvSpPr>
          <p:nvPr>
            <p:ph type="ftr" sz="quarter" idx="11"/>
          </p:nvPr>
        </p:nvSpPr>
        <p:spPr/>
        <p:txBody>
          <a:bodyPr/>
          <a:lstStyle>
            <a:lvl1pPr>
              <a:defRPr/>
            </a:lvl1pPr>
          </a:lstStyle>
          <a:p>
            <a:r>
              <a:rPr lang="en-US" smtClean="0"/>
              <a:t>CSE332: Data Abstractions</a:t>
            </a:r>
            <a:endParaRPr lang="en-US"/>
          </a:p>
        </p:txBody>
      </p:sp>
      <p:sp>
        <p:nvSpPr>
          <p:cNvPr id="6" name="Slide Number Placeholder 5"/>
          <p:cNvSpPr>
            <a:spLocks noGrp="1"/>
          </p:cNvSpPr>
          <p:nvPr>
            <p:ph type="sldNum" sz="quarter" idx="12"/>
          </p:nvPr>
        </p:nvSpPr>
        <p:spPr/>
        <p:txBody>
          <a:bodyPr/>
          <a:lstStyle>
            <a:lvl1pPr>
              <a:defRPr/>
            </a:lvl1pPr>
          </a:lstStyle>
          <a:p>
            <a:fld id="{D082AAE3-B489-4A15-89C7-18993943A37A}"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Spring 2010</a:t>
            </a:r>
            <a:endParaRPr lang="en-US" dirty="0"/>
          </a:p>
        </p:txBody>
      </p:sp>
      <p:sp>
        <p:nvSpPr>
          <p:cNvPr id="8" name="Slide Number Placeholder 7"/>
          <p:cNvSpPr>
            <a:spLocks noGrp="1"/>
          </p:cNvSpPr>
          <p:nvPr>
            <p:ph type="sldNum" sz="quarter" idx="11"/>
          </p:nvPr>
        </p:nvSpPr>
        <p:spPr/>
        <p:txBody>
          <a:bodyPr/>
          <a:lstStyle/>
          <a:p>
            <a:fld id="{3B048AC8-D41E-4C7B-8EE3-A52489AA1F05}"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Spring 2010</a:t>
            </a:r>
            <a:endParaRPr lang="en-US"/>
          </a:p>
        </p:txBody>
      </p:sp>
      <p:sp>
        <p:nvSpPr>
          <p:cNvPr id="5" name="Footer Placeholder 4"/>
          <p:cNvSpPr>
            <a:spLocks noGrp="1"/>
          </p:cNvSpPr>
          <p:nvPr>
            <p:ph type="ftr" sz="quarter" idx="11"/>
          </p:nvPr>
        </p:nvSpPr>
        <p:spPr/>
        <p:txBody>
          <a:bodyPr/>
          <a:lstStyle>
            <a:lvl1pPr>
              <a:defRPr/>
            </a:lvl1pPr>
          </a:lstStyle>
          <a:p>
            <a:r>
              <a:rPr lang="en-US" smtClean="0"/>
              <a:t>CSE332: Data Abstractions</a:t>
            </a:r>
            <a:endParaRPr lang="en-US"/>
          </a:p>
        </p:txBody>
      </p:sp>
      <p:sp>
        <p:nvSpPr>
          <p:cNvPr id="6" name="Slide Number Placeholder 5"/>
          <p:cNvSpPr>
            <a:spLocks noGrp="1"/>
          </p:cNvSpPr>
          <p:nvPr>
            <p:ph type="sldNum" sz="quarter" idx="12"/>
          </p:nvPr>
        </p:nvSpPr>
        <p:spPr/>
        <p:txBody>
          <a:bodyPr/>
          <a:lstStyle>
            <a:lvl1pPr>
              <a:defRPr/>
            </a:lvl1pPr>
          </a:lstStyle>
          <a:p>
            <a:fld id="{53883048-0376-4A94-A445-C2F5CD3FC350}"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Spring 2010</a:t>
            </a:r>
            <a:endParaRPr lang="en-US"/>
          </a:p>
        </p:txBody>
      </p:sp>
      <p:sp>
        <p:nvSpPr>
          <p:cNvPr id="6" name="Footer Placeholder 5"/>
          <p:cNvSpPr>
            <a:spLocks noGrp="1"/>
          </p:cNvSpPr>
          <p:nvPr>
            <p:ph type="ftr" sz="quarter" idx="11"/>
          </p:nvPr>
        </p:nvSpPr>
        <p:spPr/>
        <p:txBody>
          <a:bodyPr/>
          <a:lstStyle>
            <a:lvl1pPr>
              <a:defRPr/>
            </a:lvl1pPr>
          </a:lstStyle>
          <a:p>
            <a:r>
              <a:rPr lang="en-US" smtClean="0"/>
              <a:t>CSE332: Data Abstractions</a:t>
            </a:r>
            <a:endParaRPr lang="en-US"/>
          </a:p>
        </p:txBody>
      </p:sp>
      <p:sp>
        <p:nvSpPr>
          <p:cNvPr id="7" name="Slide Number Placeholder 6"/>
          <p:cNvSpPr>
            <a:spLocks noGrp="1"/>
          </p:cNvSpPr>
          <p:nvPr>
            <p:ph type="sldNum" sz="quarter" idx="12"/>
          </p:nvPr>
        </p:nvSpPr>
        <p:spPr/>
        <p:txBody>
          <a:bodyPr/>
          <a:lstStyle>
            <a:lvl1pPr>
              <a:defRPr/>
            </a:lvl1pPr>
          </a:lstStyle>
          <a:p>
            <a:fld id="{B5EA12F5-03B5-4BEE-BF40-7EC1D15EBEE1}"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Spring 2010</a:t>
            </a:r>
            <a:endParaRPr lang="en-US"/>
          </a:p>
        </p:txBody>
      </p:sp>
      <p:sp>
        <p:nvSpPr>
          <p:cNvPr id="8" name="Footer Placeholder 7"/>
          <p:cNvSpPr>
            <a:spLocks noGrp="1"/>
          </p:cNvSpPr>
          <p:nvPr>
            <p:ph type="ftr" sz="quarter" idx="11"/>
          </p:nvPr>
        </p:nvSpPr>
        <p:spPr/>
        <p:txBody>
          <a:bodyPr/>
          <a:lstStyle>
            <a:lvl1pPr>
              <a:defRPr/>
            </a:lvl1pPr>
          </a:lstStyle>
          <a:p>
            <a:r>
              <a:rPr lang="en-US" smtClean="0"/>
              <a:t>CSE332: Data Abstractions</a:t>
            </a:r>
            <a:endParaRPr lang="en-US"/>
          </a:p>
        </p:txBody>
      </p:sp>
      <p:sp>
        <p:nvSpPr>
          <p:cNvPr id="9" name="Slide Number Placeholder 8"/>
          <p:cNvSpPr>
            <a:spLocks noGrp="1"/>
          </p:cNvSpPr>
          <p:nvPr>
            <p:ph type="sldNum" sz="quarter" idx="12"/>
          </p:nvPr>
        </p:nvSpPr>
        <p:spPr/>
        <p:txBody>
          <a:bodyPr/>
          <a:lstStyle>
            <a:lvl1pPr>
              <a:defRPr/>
            </a:lvl1pPr>
          </a:lstStyle>
          <a:p>
            <a:fld id="{957FCB40-9664-45B5-BAA8-170CAD353393}"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Spring 2010</a:t>
            </a:r>
            <a:endParaRPr lang="en-US"/>
          </a:p>
        </p:txBody>
      </p:sp>
      <p:sp>
        <p:nvSpPr>
          <p:cNvPr id="4" name="Footer Placeholder 3"/>
          <p:cNvSpPr>
            <a:spLocks noGrp="1"/>
          </p:cNvSpPr>
          <p:nvPr>
            <p:ph type="ftr" sz="quarter" idx="11"/>
          </p:nvPr>
        </p:nvSpPr>
        <p:spPr/>
        <p:txBody>
          <a:bodyPr/>
          <a:lstStyle>
            <a:lvl1pPr>
              <a:defRPr/>
            </a:lvl1pPr>
          </a:lstStyle>
          <a:p>
            <a:r>
              <a:rPr lang="en-US" smtClean="0"/>
              <a:t>CSE332: Data Abstractions</a:t>
            </a:r>
            <a:endParaRPr lang="en-US"/>
          </a:p>
        </p:txBody>
      </p:sp>
      <p:sp>
        <p:nvSpPr>
          <p:cNvPr id="5" name="Slide Number Placeholder 4"/>
          <p:cNvSpPr>
            <a:spLocks noGrp="1"/>
          </p:cNvSpPr>
          <p:nvPr>
            <p:ph type="sldNum" sz="quarter" idx="12"/>
          </p:nvPr>
        </p:nvSpPr>
        <p:spPr/>
        <p:txBody>
          <a:bodyPr/>
          <a:lstStyle>
            <a:lvl1pPr>
              <a:defRPr/>
            </a:lvl1pPr>
          </a:lstStyle>
          <a:p>
            <a:fld id="{A04D69B1-7287-44D7-BAC9-82A718B3128A}"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Spring 2010</a:t>
            </a:r>
            <a:endParaRPr lang="en-US"/>
          </a:p>
        </p:txBody>
      </p:sp>
      <p:sp>
        <p:nvSpPr>
          <p:cNvPr id="3" name="Footer Placeholder 2"/>
          <p:cNvSpPr>
            <a:spLocks noGrp="1"/>
          </p:cNvSpPr>
          <p:nvPr>
            <p:ph type="ftr" sz="quarter" idx="11"/>
          </p:nvPr>
        </p:nvSpPr>
        <p:spPr/>
        <p:txBody>
          <a:bodyPr/>
          <a:lstStyle>
            <a:lvl1pPr>
              <a:defRPr/>
            </a:lvl1pPr>
          </a:lstStyle>
          <a:p>
            <a:r>
              <a:rPr lang="en-US" smtClean="0"/>
              <a:t>CSE332: Data Abstractions</a:t>
            </a:r>
            <a:endParaRPr lang="en-US"/>
          </a:p>
        </p:txBody>
      </p:sp>
      <p:sp>
        <p:nvSpPr>
          <p:cNvPr id="4" name="Slide Number Placeholder 3"/>
          <p:cNvSpPr>
            <a:spLocks noGrp="1"/>
          </p:cNvSpPr>
          <p:nvPr>
            <p:ph type="sldNum" sz="quarter" idx="12"/>
          </p:nvPr>
        </p:nvSpPr>
        <p:spPr/>
        <p:txBody>
          <a:bodyPr/>
          <a:lstStyle>
            <a:lvl1pPr>
              <a:defRPr/>
            </a:lvl1pPr>
          </a:lstStyle>
          <a:p>
            <a:fld id="{B53CE0B5-4587-46C9-88FF-288BD15E3202}"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Spring 2010</a:t>
            </a:r>
            <a:endParaRPr lang="en-US"/>
          </a:p>
        </p:txBody>
      </p:sp>
      <p:sp>
        <p:nvSpPr>
          <p:cNvPr id="6" name="Footer Placeholder 5"/>
          <p:cNvSpPr>
            <a:spLocks noGrp="1"/>
          </p:cNvSpPr>
          <p:nvPr>
            <p:ph type="ftr" sz="quarter" idx="11"/>
          </p:nvPr>
        </p:nvSpPr>
        <p:spPr/>
        <p:txBody>
          <a:bodyPr/>
          <a:lstStyle>
            <a:lvl1pPr>
              <a:defRPr/>
            </a:lvl1pPr>
          </a:lstStyle>
          <a:p>
            <a:r>
              <a:rPr lang="en-US" smtClean="0"/>
              <a:t>CSE332: Data Abstractions</a:t>
            </a:r>
            <a:endParaRPr lang="en-US"/>
          </a:p>
        </p:txBody>
      </p:sp>
      <p:sp>
        <p:nvSpPr>
          <p:cNvPr id="7" name="Slide Number Placeholder 6"/>
          <p:cNvSpPr>
            <a:spLocks noGrp="1"/>
          </p:cNvSpPr>
          <p:nvPr>
            <p:ph type="sldNum" sz="quarter" idx="12"/>
          </p:nvPr>
        </p:nvSpPr>
        <p:spPr/>
        <p:txBody>
          <a:bodyPr/>
          <a:lstStyle>
            <a:lvl1pPr>
              <a:defRPr/>
            </a:lvl1pPr>
          </a:lstStyle>
          <a:p>
            <a:fld id="{EDD7DB5F-D2ED-41DB-B30F-B019AB82D775}"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Spring 2010</a:t>
            </a:r>
            <a:endParaRPr lang="en-US"/>
          </a:p>
        </p:txBody>
      </p:sp>
      <p:sp>
        <p:nvSpPr>
          <p:cNvPr id="6" name="Footer Placeholder 5"/>
          <p:cNvSpPr>
            <a:spLocks noGrp="1"/>
          </p:cNvSpPr>
          <p:nvPr>
            <p:ph type="ftr" sz="quarter" idx="11"/>
          </p:nvPr>
        </p:nvSpPr>
        <p:spPr/>
        <p:txBody>
          <a:bodyPr/>
          <a:lstStyle>
            <a:lvl1pPr>
              <a:defRPr/>
            </a:lvl1pPr>
          </a:lstStyle>
          <a:p>
            <a:r>
              <a:rPr lang="en-US" smtClean="0"/>
              <a:t>CSE332: Data Abstractions</a:t>
            </a:r>
            <a:endParaRPr lang="en-US"/>
          </a:p>
        </p:txBody>
      </p:sp>
      <p:sp>
        <p:nvSpPr>
          <p:cNvPr id="7" name="Slide Number Placeholder 6"/>
          <p:cNvSpPr>
            <a:spLocks noGrp="1"/>
          </p:cNvSpPr>
          <p:nvPr>
            <p:ph type="sldNum" sz="quarter" idx="12"/>
          </p:nvPr>
        </p:nvSpPr>
        <p:spPr/>
        <p:txBody>
          <a:bodyPr/>
          <a:lstStyle>
            <a:lvl1pPr>
              <a:defRPr/>
            </a:lvl1pPr>
          </a:lstStyle>
          <a:p>
            <a:fld id="{892279E5-AC96-4A1A-8381-1C3686D4000A}"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r>
              <a:rPr lang="en-US" smtClean="0"/>
              <a:t>Spring 2010</a:t>
            </a:r>
            <a:endParaRPr lang="en-US"/>
          </a:p>
        </p:txBody>
      </p:sp>
      <p:sp>
        <p:nvSpPr>
          <p:cNvPr id="614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r>
              <a:rPr lang="en-US" smtClean="0"/>
              <a:t>CSE332: Data Abstractions</a:t>
            </a:r>
            <a:endParaRPr lang="en-US"/>
          </a:p>
        </p:txBody>
      </p:sp>
      <p:sp>
        <p:nvSpPr>
          <p:cNvPr id="615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B048AC8-D41E-4C7B-8EE3-A52489AA1F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hf hdr="0"/>
  <p:txStyles>
    <p:titleStyle>
      <a:lvl1pPr algn="l" rtl="0" fontAlgn="base">
        <a:spcBef>
          <a:spcPct val="0"/>
        </a:spcBef>
        <a:spcAft>
          <a:spcPct val="0"/>
        </a:spcAft>
        <a:defRPr sz="3600" i="1">
          <a:solidFill>
            <a:schemeClr val="tx1"/>
          </a:solidFill>
          <a:latin typeface="+mj-lt"/>
          <a:ea typeface="+mj-ea"/>
          <a:cs typeface="+mj-cs"/>
        </a:defRPr>
      </a:lvl1pPr>
      <a:lvl2pPr algn="l" rtl="0" fontAlgn="base">
        <a:spcBef>
          <a:spcPct val="0"/>
        </a:spcBef>
        <a:spcAft>
          <a:spcPct val="0"/>
        </a:spcAft>
        <a:defRPr sz="3600" i="1">
          <a:solidFill>
            <a:schemeClr val="tx1"/>
          </a:solidFill>
          <a:latin typeface="Arial" pitchFamily="34" charset="0"/>
        </a:defRPr>
      </a:lvl2pPr>
      <a:lvl3pPr algn="l" rtl="0" fontAlgn="base">
        <a:spcBef>
          <a:spcPct val="0"/>
        </a:spcBef>
        <a:spcAft>
          <a:spcPct val="0"/>
        </a:spcAft>
        <a:defRPr sz="3600" i="1">
          <a:solidFill>
            <a:schemeClr val="tx1"/>
          </a:solidFill>
          <a:latin typeface="Arial" pitchFamily="34" charset="0"/>
        </a:defRPr>
      </a:lvl3pPr>
      <a:lvl4pPr algn="l" rtl="0" fontAlgn="base">
        <a:spcBef>
          <a:spcPct val="0"/>
        </a:spcBef>
        <a:spcAft>
          <a:spcPct val="0"/>
        </a:spcAft>
        <a:defRPr sz="3600" i="1">
          <a:solidFill>
            <a:schemeClr val="tx1"/>
          </a:solidFill>
          <a:latin typeface="Arial" pitchFamily="34" charset="0"/>
        </a:defRPr>
      </a:lvl4pPr>
      <a:lvl5pPr algn="l" rtl="0" fontAlgn="base">
        <a:spcBef>
          <a:spcPct val="0"/>
        </a:spcBef>
        <a:spcAft>
          <a:spcPct val="0"/>
        </a:spcAft>
        <a:defRPr sz="3600" i="1">
          <a:solidFill>
            <a:schemeClr val="tx1"/>
          </a:solidFill>
          <a:latin typeface="Arial" pitchFamily="34" charset="0"/>
        </a:defRPr>
      </a:lvl5pPr>
      <a:lvl6pPr marL="457200" algn="l" rtl="0" fontAlgn="base">
        <a:spcBef>
          <a:spcPct val="0"/>
        </a:spcBef>
        <a:spcAft>
          <a:spcPct val="0"/>
        </a:spcAft>
        <a:defRPr sz="3600" i="1">
          <a:solidFill>
            <a:schemeClr val="tx1"/>
          </a:solidFill>
          <a:latin typeface="Arial" pitchFamily="34" charset="0"/>
        </a:defRPr>
      </a:lvl6pPr>
      <a:lvl7pPr marL="914400" algn="l" rtl="0" fontAlgn="base">
        <a:spcBef>
          <a:spcPct val="0"/>
        </a:spcBef>
        <a:spcAft>
          <a:spcPct val="0"/>
        </a:spcAft>
        <a:defRPr sz="3600" i="1">
          <a:solidFill>
            <a:schemeClr val="tx1"/>
          </a:solidFill>
          <a:latin typeface="Arial" pitchFamily="34" charset="0"/>
        </a:defRPr>
      </a:lvl7pPr>
      <a:lvl8pPr marL="1371600" algn="l" rtl="0" fontAlgn="base">
        <a:spcBef>
          <a:spcPct val="0"/>
        </a:spcBef>
        <a:spcAft>
          <a:spcPct val="0"/>
        </a:spcAft>
        <a:defRPr sz="3600" i="1">
          <a:solidFill>
            <a:schemeClr val="tx1"/>
          </a:solidFill>
          <a:latin typeface="Arial" pitchFamily="34" charset="0"/>
        </a:defRPr>
      </a:lvl8pPr>
      <a:lvl9pPr marL="1828800" algn="l" rtl="0" fontAlgn="base">
        <a:spcBef>
          <a:spcPct val="0"/>
        </a:spcBef>
        <a:spcAft>
          <a:spcPct val="0"/>
        </a:spcAft>
        <a:defRPr sz="3600" i="1">
          <a:solidFill>
            <a:schemeClr val="tx1"/>
          </a:solidFill>
          <a:latin typeface="Arial"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tags" Target="../tags/tag64.xml"/><Relationship Id="rId3" Type="http://schemas.openxmlformats.org/officeDocument/2006/relationships/tags" Target="../tags/tag59.xml"/><Relationship Id="rId7" Type="http://schemas.openxmlformats.org/officeDocument/2006/relationships/tags" Target="../tags/tag63.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tags" Target="../tags/tag62.xml"/><Relationship Id="rId11" Type="http://schemas.openxmlformats.org/officeDocument/2006/relationships/notesSlide" Target="../notesSlides/notesSlide10.xml"/><Relationship Id="rId5" Type="http://schemas.openxmlformats.org/officeDocument/2006/relationships/tags" Target="../tags/tag61.xml"/><Relationship Id="rId10" Type="http://schemas.openxmlformats.org/officeDocument/2006/relationships/slideLayout" Target="../slideLayouts/slideLayout2.xml"/><Relationship Id="rId4" Type="http://schemas.openxmlformats.org/officeDocument/2006/relationships/tags" Target="../tags/tag60.xml"/><Relationship Id="rId9" Type="http://schemas.openxmlformats.org/officeDocument/2006/relationships/tags" Target="../tags/tag65.xml"/></Relationships>
</file>

<file path=ppt/slides/_rels/slide11.xml.rels><?xml version="1.0" encoding="UTF-8" standalone="yes"?>
<Relationships xmlns="http://schemas.openxmlformats.org/package/2006/relationships"><Relationship Id="rId8" Type="http://schemas.openxmlformats.org/officeDocument/2006/relationships/tags" Target="../tags/tag73.xml"/><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notesSlide" Target="../notesSlides/notesSlide11.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slideLayout" Target="../slideLayouts/slideLayout2.xml"/><Relationship Id="rId5" Type="http://schemas.openxmlformats.org/officeDocument/2006/relationships/tags" Target="../tags/tag70.xml"/><Relationship Id="rId10" Type="http://schemas.openxmlformats.org/officeDocument/2006/relationships/tags" Target="../tags/tag75.xml"/><Relationship Id="rId4" Type="http://schemas.openxmlformats.org/officeDocument/2006/relationships/tags" Target="../tags/tag69.xml"/><Relationship Id="rId9" Type="http://schemas.openxmlformats.org/officeDocument/2006/relationships/tags" Target="../tags/tag7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notesSlide" Target="../notesSlides/notesSlide5.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slideLayout" Target="../slideLayouts/slideLayout2.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9"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10" Type="http://schemas.openxmlformats.org/officeDocument/2006/relationships/notesSlide" Target="../notesSlides/notesSlide8.xml"/><Relationship Id="rId4" Type="http://schemas.openxmlformats.org/officeDocument/2006/relationships/tags" Target="../tags/tag43.xml"/><Relationship Id="rId9"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55.xml"/><Relationship Id="rId3" Type="http://schemas.openxmlformats.org/officeDocument/2006/relationships/tags" Target="../tags/tag50.xml"/><Relationship Id="rId7" Type="http://schemas.openxmlformats.org/officeDocument/2006/relationships/tags" Target="../tags/tag54.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notesSlide" Target="../notesSlides/notesSlide9.xml"/><Relationship Id="rId5" Type="http://schemas.openxmlformats.org/officeDocument/2006/relationships/tags" Target="../tags/tag52.xml"/><Relationship Id="rId10" Type="http://schemas.openxmlformats.org/officeDocument/2006/relationships/slideLayout" Target="../slideLayouts/slideLayout2.xml"/><Relationship Id="rId4" Type="http://schemas.openxmlformats.org/officeDocument/2006/relationships/tags" Target="../tags/tag51.xml"/><Relationship Id="rId9" Type="http://schemas.openxmlformats.org/officeDocument/2006/relationships/tags" Target="../tags/tag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447800"/>
          </a:xfrm>
        </p:spPr>
        <p:txBody>
          <a:bodyPr/>
          <a:lstStyle/>
          <a:p>
            <a:pPr algn="ctr"/>
            <a:r>
              <a:rPr lang="en-US" sz="3200" i="0" dirty="0" smtClean="0"/>
              <a:t>CSE332: Data Abstractions</a:t>
            </a:r>
            <a:br>
              <a:rPr lang="en-US" sz="3200" i="0" dirty="0" smtClean="0"/>
            </a:br>
            <a:r>
              <a:rPr lang="en-US" sz="1400" i="0" dirty="0" smtClean="0"/>
              <a:t/>
            </a:r>
            <a:br>
              <a:rPr lang="en-US" sz="1400" i="0" dirty="0" smtClean="0"/>
            </a:br>
            <a:r>
              <a:rPr lang="en-US" sz="3200" i="0" dirty="0" smtClean="0"/>
              <a:t>Lecture 21: Amortized Analysis</a:t>
            </a:r>
            <a:endParaRPr lang="en-US" sz="3200" i="0" dirty="0"/>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Dan Grossman</a:t>
            </a:r>
          </a:p>
          <a:p>
            <a:r>
              <a:rPr lang="en-US" sz="2400" dirty="0" smtClean="0"/>
              <a:t>Spring 2010</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10</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38965"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twice</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84215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11</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dirty="0" smtClean="0">
                <a:latin typeface="Courier New" pitchFamily="49" charset="0"/>
              </a:rPr>
              <a:t>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9"/>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10"/>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82247"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again</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1092222"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D 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2" name="Text Box 16"/>
          <p:cNvSpPr txBox="1">
            <a:spLocks noChangeArrowheads="1"/>
          </p:cNvSpPr>
          <p:nvPr>
            <p:custDataLst>
              <p:tags r:id="rId6"/>
            </p:custDataLst>
          </p:nvPr>
        </p:nvSpPr>
        <p:spPr bwMode="auto">
          <a:xfrm>
            <a:off x="7401786" y="4010561"/>
            <a:ext cx="356188"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endParaRPr lang="en-US" sz="2000" dirty="0">
              <a:solidFill>
                <a:schemeClr val="accent2"/>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Correctness and usefulness</a:t>
            </a:r>
            <a:endParaRPr lang="en-US" dirty="0"/>
          </a:p>
        </p:txBody>
      </p:sp>
      <p:sp>
        <p:nvSpPr>
          <p:cNvPr id="3" name="Content Placeholder 2"/>
          <p:cNvSpPr>
            <a:spLocks noGrp="1"/>
          </p:cNvSpPr>
          <p:nvPr>
            <p:ph idx="1"/>
          </p:nvPr>
        </p:nvSpPr>
        <p:spPr/>
        <p:txBody>
          <a:bodyPr/>
          <a:lstStyle/>
          <a:p>
            <a:r>
              <a:rPr lang="en-US" dirty="0" smtClean="0"/>
              <a:t>If </a:t>
            </a:r>
            <a:r>
              <a:rPr lang="en-US" b="1" dirty="0" smtClean="0">
                <a:latin typeface="Courier New" pitchFamily="49" charset="0"/>
                <a:cs typeface="Courier New" pitchFamily="49" charset="0"/>
              </a:rPr>
              <a:t>x</a:t>
            </a:r>
            <a:r>
              <a:rPr lang="en-US" dirty="0" smtClean="0"/>
              <a:t> is </a:t>
            </a:r>
            <a:r>
              <a:rPr lang="en-US" dirty="0" err="1" smtClean="0"/>
              <a:t>enqueued</a:t>
            </a:r>
            <a:r>
              <a:rPr lang="en-US" dirty="0" smtClean="0"/>
              <a:t> before </a:t>
            </a:r>
            <a:r>
              <a:rPr lang="en-US" b="1" dirty="0" smtClean="0">
                <a:latin typeface="Courier New" pitchFamily="49" charset="0"/>
                <a:cs typeface="Courier New" pitchFamily="49" charset="0"/>
              </a:rPr>
              <a:t>y</a:t>
            </a:r>
            <a:r>
              <a:rPr lang="en-US" dirty="0" smtClean="0"/>
              <a:t>, then </a:t>
            </a:r>
            <a:r>
              <a:rPr lang="en-US" b="1" dirty="0" smtClean="0">
                <a:latin typeface="Courier New" pitchFamily="49" charset="0"/>
                <a:cs typeface="Courier New" pitchFamily="49" charset="0"/>
              </a:rPr>
              <a:t>x</a:t>
            </a:r>
            <a:r>
              <a:rPr lang="en-US" dirty="0" smtClean="0"/>
              <a:t> will be popped from </a:t>
            </a:r>
            <a:r>
              <a:rPr lang="en-US" b="1" dirty="0" smtClean="0"/>
              <a:t>in</a:t>
            </a:r>
            <a:r>
              <a:rPr lang="en-US" dirty="0" smtClean="0"/>
              <a:t> later than </a:t>
            </a:r>
            <a:r>
              <a:rPr lang="en-US" b="1" dirty="0" smtClean="0">
                <a:latin typeface="Courier New" pitchFamily="49" charset="0"/>
                <a:cs typeface="Courier New" pitchFamily="49" charset="0"/>
              </a:rPr>
              <a:t>y</a:t>
            </a:r>
            <a:r>
              <a:rPr lang="en-US" dirty="0" smtClean="0"/>
              <a:t> and therefore popped from </a:t>
            </a:r>
            <a:r>
              <a:rPr lang="en-US" b="1" dirty="0" smtClean="0"/>
              <a:t>out</a:t>
            </a:r>
            <a:r>
              <a:rPr lang="en-US" dirty="0" smtClean="0"/>
              <a:t> sooner than </a:t>
            </a:r>
            <a:r>
              <a:rPr lang="en-US" b="1" dirty="0" smtClean="0">
                <a:latin typeface="Courier New" pitchFamily="49" charset="0"/>
                <a:cs typeface="Courier New" pitchFamily="49" charset="0"/>
              </a:rPr>
              <a:t>y</a:t>
            </a:r>
          </a:p>
          <a:p>
            <a:pPr lvl="1"/>
            <a:r>
              <a:rPr lang="en-US" dirty="0" smtClean="0"/>
              <a:t>So it’s a queue</a:t>
            </a:r>
          </a:p>
          <a:p>
            <a:pPr lvl="1"/>
            <a:endParaRPr lang="en-US" dirty="0" smtClean="0"/>
          </a:p>
          <a:p>
            <a:r>
              <a:rPr lang="en-US" dirty="0" smtClean="0"/>
              <a:t>Example: </a:t>
            </a:r>
          </a:p>
          <a:p>
            <a:pPr lvl="1"/>
            <a:r>
              <a:rPr lang="en-US" dirty="0" smtClean="0"/>
              <a:t>Wouldn’t it be nice to have a queue of t-shirts to wear instead of a stack (like in your dresser)?</a:t>
            </a:r>
          </a:p>
          <a:p>
            <a:pPr lvl="1"/>
            <a:r>
              <a:rPr lang="en-US" dirty="0" smtClean="0"/>
              <a:t>So have two stacks</a:t>
            </a:r>
          </a:p>
          <a:p>
            <a:pPr lvl="2"/>
            <a:r>
              <a:rPr lang="en-US" i="1" dirty="0" smtClean="0"/>
              <a:t>in</a:t>
            </a:r>
            <a:r>
              <a:rPr lang="en-US" dirty="0" smtClean="0"/>
              <a:t>: stack of t-shirts go after you wash them</a:t>
            </a:r>
          </a:p>
          <a:p>
            <a:pPr lvl="2"/>
            <a:r>
              <a:rPr lang="en-US" i="1" dirty="0" smtClean="0"/>
              <a:t>out</a:t>
            </a:r>
            <a:r>
              <a:rPr lang="en-US" dirty="0" smtClean="0"/>
              <a:t>: stack of t-shirts to wear</a:t>
            </a:r>
          </a:p>
          <a:p>
            <a:pPr lvl="2"/>
            <a:r>
              <a:rPr lang="en-US" dirty="0" smtClean="0"/>
              <a:t>if </a:t>
            </a:r>
            <a:r>
              <a:rPr lang="en-US" i="1" dirty="0" smtClean="0"/>
              <a:t>out</a:t>
            </a:r>
            <a:r>
              <a:rPr lang="en-US" dirty="0" smtClean="0"/>
              <a:t> is empty, reverse </a:t>
            </a:r>
            <a:r>
              <a:rPr lang="en-US" i="1" dirty="0" smtClean="0"/>
              <a:t>in</a:t>
            </a:r>
            <a:r>
              <a:rPr lang="en-US" dirty="0" smtClean="0"/>
              <a:t> into </a:t>
            </a:r>
            <a:r>
              <a:rPr lang="en-US" i="1" dirty="0" smtClean="0"/>
              <a:t>out</a:t>
            </a:r>
            <a:endParaRPr lang="en-US" i="1" dirty="0"/>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12</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b="1" dirty="0" err="1" smtClean="0">
                <a:latin typeface="Courier New" pitchFamily="49" charset="0"/>
                <a:cs typeface="Courier New" pitchFamily="49" charset="0"/>
              </a:rPr>
              <a:t>dequeue</a:t>
            </a:r>
            <a:r>
              <a:rPr lang="en-US" dirty="0" smtClean="0"/>
              <a:t> is not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worst-case because </a:t>
            </a:r>
            <a:r>
              <a:rPr lang="en-US" b="1" dirty="0" smtClean="0"/>
              <a:t>out</a:t>
            </a:r>
            <a:r>
              <a:rPr lang="en-US" dirty="0" smtClean="0"/>
              <a:t> might be empty and </a:t>
            </a:r>
            <a:r>
              <a:rPr lang="en-US" b="1" dirty="0" smtClean="0"/>
              <a:t>in</a:t>
            </a:r>
            <a:r>
              <a:rPr lang="en-US" dirty="0" smtClean="0"/>
              <a:t> may have lots of items</a:t>
            </a:r>
          </a:p>
          <a:p>
            <a:endParaRPr lang="en-US" dirty="0" smtClean="0"/>
          </a:p>
          <a:p>
            <a:r>
              <a:rPr lang="en-US" dirty="0" smtClean="0"/>
              <a:t>But if the stack operations are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then any sequence of queue operations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endParaRPr lang="en-US" dirty="0" smtClean="0"/>
          </a:p>
          <a:p>
            <a:pPr lvl="1"/>
            <a:r>
              <a:rPr lang="en-US" dirty="0" smtClean="0"/>
              <a:t>The total amount of work done per element is 1 </a:t>
            </a:r>
            <a:r>
              <a:rPr lang="en-US" b="1" dirty="0" smtClean="0">
                <a:latin typeface="Courier New" pitchFamily="49" charset="0"/>
                <a:cs typeface="Courier New" pitchFamily="49" charset="0"/>
              </a:rPr>
              <a:t>push</a:t>
            </a:r>
            <a:r>
              <a:rPr lang="en-US" dirty="0" smtClean="0"/>
              <a:t> onto </a:t>
            </a:r>
            <a:r>
              <a:rPr lang="en-US" b="1" dirty="0" smtClean="0"/>
              <a:t>in</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in</a:t>
            </a:r>
            <a:r>
              <a:rPr lang="en-US" dirty="0" smtClean="0"/>
              <a:t>, 1 </a:t>
            </a:r>
            <a:r>
              <a:rPr lang="en-US" b="1" dirty="0" smtClean="0">
                <a:latin typeface="Courier New" pitchFamily="49" charset="0"/>
                <a:cs typeface="Courier New" pitchFamily="49" charset="0"/>
              </a:rPr>
              <a:t>push</a:t>
            </a:r>
            <a:r>
              <a:rPr lang="en-US" dirty="0" smtClean="0"/>
              <a:t> onto </a:t>
            </a:r>
            <a:r>
              <a:rPr lang="en-US" b="1" dirty="0" smtClean="0"/>
              <a:t>out</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out</a:t>
            </a:r>
          </a:p>
          <a:p>
            <a:pPr lvl="1"/>
            <a:endParaRPr lang="en-US" b="1" dirty="0" smtClean="0"/>
          </a:p>
          <a:p>
            <a:pPr lvl="1"/>
            <a:r>
              <a:rPr lang="en-US" dirty="0" smtClean="0"/>
              <a:t>When you reverse </a:t>
            </a:r>
            <a:r>
              <a:rPr lang="en-US" b="1" dirty="0" smtClean="0">
                <a:latin typeface="Courier New" pitchFamily="49" charset="0"/>
                <a:cs typeface="Courier New" pitchFamily="49" charset="0"/>
              </a:rPr>
              <a:t>n</a:t>
            </a:r>
            <a:r>
              <a:rPr lang="en-US" dirty="0" smtClean="0"/>
              <a:t> elements, there were </a:t>
            </a:r>
            <a:r>
              <a:rPr lang="en-US" b="1" dirty="0" smtClean="0">
                <a:latin typeface="Courier New" pitchFamily="49" charset="0"/>
                <a:cs typeface="Courier New" pitchFamily="49" charset="0"/>
              </a:rPr>
              <a:t>n</a:t>
            </a:r>
            <a:r>
              <a:rPr lang="en-US" dirty="0" smtClean="0"/>
              <a:t> earlier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b="1" dirty="0" err="1" smtClean="0">
                <a:latin typeface="Courier New" pitchFamily="49" charset="0"/>
                <a:cs typeface="Courier New" pitchFamily="49" charset="0"/>
              </a:rPr>
              <a:t>enqueue</a:t>
            </a:r>
            <a:r>
              <a:rPr lang="en-US" dirty="0" smtClean="0"/>
              <a:t> operations to average with</a:t>
            </a:r>
            <a:endParaRPr lang="en-US" dirty="0"/>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13</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useful?</a:t>
            </a:r>
            <a:endParaRPr lang="en-US" dirty="0"/>
          </a:p>
        </p:txBody>
      </p:sp>
      <p:sp>
        <p:nvSpPr>
          <p:cNvPr id="3" name="Content Placeholder 2"/>
          <p:cNvSpPr>
            <a:spLocks noGrp="1"/>
          </p:cNvSpPr>
          <p:nvPr>
            <p:ph idx="1"/>
          </p:nvPr>
        </p:nvSpPr>
        <p:spPr/>
        <p:txBody>
          <a:bodyPr/>
          <a:lstStyle/>
          <a:p>
            <a:r>
              <a:rPr lang="en-US" dirty="0" smtClean="0"/>
              <a:t>When the average per operation is all we care about (i.e., sum over all operations), amortized is perfectly fine</a:t>
            </a:r>
          </a:p>
          <a:p>
            <a:pPr lvl="1"/>
            <a:r>
              <a:rPr lang="en-US" dirty="0" smtClean="0"/>
              <a:t>This is the usual situation</a:t>
            </a:r>
          </a:p>
          <a:p>
            <a:endParaRPr lang="en-US" dirty="0" smtClean="0"/>
          </a:p>
          <a:p>
            <a:r>
              <a:rPr lang="en-US" dirty="0" smtClean="0"/>
              <a:t>If we need every operation to finish quickly (e.g., in a concurrent setting), amortized bounds are too weak</a:t>
            </a:r>
          </a:p>
          <a:p>
            <a:endParaRPr lang="en-US" dirty="0" smtClean="0"/>
          </a:p>
          <a:p>
            <a:r>
              <a:rPr lang="en-US" dirty="0" smtClean="0"/>
              <a:t>While amortized analysis is about averages, we are averaging cost-per-operation on worst-case input</a:t>
            </a:r>
          </a:p>
          <a:p>
            <a:pPr lvl="1"/>
            <a:r>
              <a:rPr lang="en-US" dirty="0" smtClean="0"/>
              <a:t>Contrast: Average-case analysis is about averages across possible inputs.  Example: if all initial permutations of an array are equally likely, then </a:t>
            </a:r>
            <a:r>
              <a:rPr lang="en-US" dirty="0" err="1" smtClean="0"/>
              <a:t>quicksort</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n</a:t>
            </a:r>
            <a:r>
              <a:rPr lang="en-US" sz="800" b="1" dirty="0" smtClean="0">
                <a:latin typeface="Courier New" pitchFamily="49" charset="0"/>
                <a:cs typeface="Courier New" pitchFamily="49" charset="0"/>
              </a:rPr>
              <a:t> </a:t>
            </a:r>
            <a:r>
              <a:rPr lang="en-US" b="1" dirty="0" smtClean="0">
                <a:latin typeface="Courier New" pitchFamily="49" charset="0"/>
                <a:cs typeface="Courier New" pitchFamily="49" charset="0"/>
              </a:rPr>
              <a:t>log n</a:t>
            </a:r>
            <a:r>
              <a:rPr lang="en-US" dirty="0" smtClean="0"/>
              <a:t>) on average even though on some inputs it is </a:t>
            </a:r>
            <a:r>
              <a:rPr lang="en-US" i="1" dirty="0" smtClean="0"/>
              <a:t>O</a:t>
            </a:r>
            <a:r>
              <a:rPr lang="en-US" dirty="0" smtClean="0"/>
              <a:t>(</a:t>
            </a:r>
            <a:r>
              <a:rPr lang="en-US" b="1" dirty="0" smtClean="0">
                <a:latin typeface="Courier New" pitchFamily="49" charset="0"/>
                <a:cs typeface="Courier New" pitchFamily="49" charset="0"/>
              </a:rPr>
              <a:t>n</a:t>
            </a:r>
            <a:r>
              <a:rPr lang="en-US" sz="2400" b="1" baseline="30000" dirty="0" smtClean="0">
                <a:latin typeface="Courier New" pitchFamily="49" charset="0"/>
                <a:cs typeface="Courier New" pitchFamily="49" charset="0"/>
              </a:rPr>
              <a:t>2</a:t>
            </a:r>
            <a:r>
              <a:rPr lang="en-US" dirty="0" smtClean="0"/>
              <a:t>))</a:t>
            </a:r>
            <a:endParaRPr lang="en-US" dirty="0"/>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14</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always so simple</a:t>
            </a:r>
            <a:endParaRPr lang="en-US" dirty="0"/>
          </a:p>
        </p:txBody>
      </p:sp>
      <p:sp>
        <p:nvSpPr>
          <p:cNvPr id="3" name="Content Placeholder 2"/>
          <p:cNvSpPr>
            <a:spLocks noGrp="1"/>
          </p:cNvSpPr>
          <p:nvPr>
            <p:ph idx="1"/>
          </p:nvPr>
        </p:nvSpPr>
        <p:spPr>
          <a:xfrm>
            <a:off x="685800" y="1600200"/>
            <a:ext cx="7772400" cy="4648200"/>
          </a:xfrm>
        </p:spPr>
        <p:txBody>
          <a:bodyPr/>
          <a:lstStyle/>
          <a:p>
            <a:r>
              <a:rPr lang="en-US" dirty="0" smtClean="0"/>
              <a:t>Proofs for amortized bounds can be much more complicated</a:t>
            </a:r>
          </a:p>
          <a:p>
            <a:pPr lvl="1"/>
            <a:endParaRPr lang="en-US" sz="1000" dirty="0" smtClean="0"/>
          </a:p>
          <a:p>
            <a:r>
              <a:rPr lang="en-US" dirty="0" smtClean="0"/>
              <a:t>Example: Splay trees are dictionaries with amortized </a:t>
            </a:r>
            <a:r>
              <a:rPr lang="en-US" i="1" dirty="0" smtClean="0"/>
              <a:t>O</a:t>
            </a:r>
            <a:r>
              <a:rPr lang="en-US" dirty="0" smtClean="0"/>
              <a:t>(</a:t>
            </a:r>
            <a:r>
              <a:rPr lang="en-US" b="1" dirty="0" smtClean="0">
                <a:latin typeface="Courier New" pitchFamily="49" charset="0"/>
                <a:cs typeface="Courier New" pitchFamily="49" charset="0"/>
              </a:rPr>
              <a:t>log n</a:t>
            </a:r>
            <a:r>
              <a:rPr lang="en-US" dirty="0" smtClean="0"/>
              <a:t>) operations</a:t>
            </a:r>
          </a:p>
          <a:p>
            <a:pPr lvl="1"/>
            <a:r>
              <a:rPr lang="en-US" dirty="0" smtClean="0"/>
              <a:t>No extra height field like AVL trees</a:t>
            </a:r>
          </a:p>
          <a:p>
            <a:pPr lvl="1"/>
            <a:r>
              <a:rPr lang="en-US" dirty="0" smtClean="0"/>
              <a:t>See Chapter 4.5</a:t>
            </a:r>
          </a:p>
          <a:p>
            <a:endParaRPr lang="en-US" sz="1000" dirty="0" smtClean="0"/>
          </a:p>
          <a:p>
            <a:r>
              <a:rPr lang="en-US" dirty="0" smtClean="0"/>
              <a:t>For more complicated examples, the proofs need much more sophisticated invariants and “potential functions” to describe how earlier cheap operations build up “energy” or “money” to “pay for” later expensive operations</a:t>
            </a:r>
          </a:p>
          <a:p>
            <a:pPr lvl="1"/>
            <a:r>
              <a:rPr lang="en-US" dirty="0" smtClean="0"/>
              <a:t>See Chapter 11</a:t>
            </a:r>
          </a:p>
          <a:p>
            <a:pPr lvl="1"/>
            <a:endParaRPr lang="en-US" sz="1000" dirty="0" smtClean="0"/>
          </a:p>
          <a:p>
            <a:r>
              <a:rPr lang="en-US" dirty="0" smtClean="0"/>
              <a:t>But complicated </a:t>
            </a:r>
            <a:r>
              <a:rPr lang="en-US" i="1" dirty="0" smtClean="0"/>
              <a:t>proofs</a:t>
            </a:r>
            <a:r>
              <a:rPr lang="en-US" dirty="0" smtClean="0"/>
              <a:t> have nothing to do with the code!</a:t>
            </a:r>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15</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t>
            </a:r>
            <a:endParaRPr lang="en-US" dirty="0"/>
          </a:p>
        </p:txBody>
      </p:sp>
      <p:sp>
        <p:nvSpPr>
          <p:cNvPr id="3" name="Content Placeholder 2"/>
          <p:cNvSpPr>
            <a:spLocks noGrp="1"/>
          </p:cNvSpPr>
          <p:nvPr>
            <p:ph idx="1"/>
          </p:nvPr>
        </p:nvSpPr>
        <p:spPr>
          <a:xfrm>
            <a:off x="685800" y="1600200"/>
            <a:ext cx="8077200" cy="4495800"/>
          </a:xfrm>
        </p:spPr>
        <p:txBody>
          <a:bodyPr/>
          <a:lstStyle/>
          <a:p>
            <a:r>
              <a:rPr lang="en-US" dirty="0" smtClean="0"/>
              <a:t>Recall our plain-old stack implemented as an array that doubles its size if it runs out of room</a:t>
            </a:r>
          </a:p>
          <a:p>
            <a:pPr lvl="1"/>
            <a:r>
              <a:rPr lang="en-US" dirty="0" smtClean="0"/>
              <a:t>How can we claim </a:t>
            </a:r>
            <a:r>
              <a:rPr lang="en-US" b="1" dirty="0" smtClean="0">
                <a:latin typeface="Courier New" pitchFamily="49" charset="0"/>
                <a:cs typeface="Courier New" pitchFamily="49" charset="0"/>
              </a:rPr>
              <a:t>push</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time if resizing is </a:t>
            </a:r>
            <a:r>
              <a:rPr lang="en-US" i="1" dirty="0" smtClean="0"/>
              <a:t>O</a:t>
            </a:r>
            <a:r>
              <a:rPr lang="en-US" dirty="0" smtClean="0"/>
              <a:t>(</a:t>
            </a:r>
            <a:r>
              <a:rPr lang="en-US" b="1" dirty="0" smtClean="0">
                <a:latin typeface="Courier New" pitchFamily="49" charset="0"/>
                <a:cs typeface="Courier New" pitchFamily="49" charset="0"/>
              </a:rPr>
              <a:t>n</a:t>
            </a:r>
            <a:r>
              <a:rPr lang="en-US" dirty="0" smtClean="0"/>
              <a:t>) time?</a:t>
            </a:r>
          </a:p>
          <a:p>
            <a:pPr lvl="1"/>
            <a:r>
              <a:rPr lang="en-US" dirty="0" smtClean="0"/>
              <a:t>We </a:t>
            </a:r>
            <a:r>
              <a:rPr lang="en-US" i="1" dirty="0" smtClean="0"/>
              <a:t>can’t</a:t>
            </a:r>
            <a:r>
              <a:rPr lang="en-US" dirty="0" smtClean="0"/>
              <a:t>, but we </a:t>
            </a:r>
            <a:r>
              <a:rPr lang="en-US" i="1" dirty="0" smtClean="0"/>
              <a:t>can</a:t>
            </a:r>
            <a:r>
              <a:rPr lang="en-US" dirty="0" smtClean="0"/>
              <a:t> claim it’s an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dirty="0" smtClean="0">
                <a:solidFill>
                  <a:schemeClr val="accent2"/>
                </a:solidFill>
              </a:rPr>
              <a:t>amortized operation</a:t>
            </a:r>
          </a:p>
          <a:p>
            <a:pPr lvl="1"/>
            <a:endParaRPr lang="en-US" sz="1000" dirty="0" smtClean="0"/>
          </a:p>
          <a:p>
            <a:r>
              <a:rPr lang="en-US" dirty="0" smtClean="0"/>
              <a:t>What does amortized mean?</a:t>
            </a:r>
          </a:p>
          <a:p>
            <a:r>
              <a:rPr lang="en-US" dirty="0" smtClean="0"/>
              <a:t>When are amortized bounds good enough?</a:t>
            </a:r>
          </a:p>
          <a:p>
            <a:r>
              <a:rPr lang="en-US" dirty="0" smtClean="0"/>
              <a:t>How can we prove an amortized bound?</a:t>
            </a:r>
          </a:p>
          <a:p>
            <a:endParaRPr lang="en-US" sz="1000" dirty="0" smtClean="0"/>
          </a:p>
          <a:p>
            <a:endParaRPr lang="en-US" sz="1000" dirty="0" smtClean="0"/>
          </a:p>
          <a:p>
            <a:pPr>
              <a:buNone/>
            </a:pPr>
            <a:r>
              <a:rPr lang="en-US" dirty="0" smtClean="0"/>
              <a:t>Will just do two simple examples </a:t>
            </a:r>
          </a:p>
          <a:p>
            <a:pPr lvl="1"/>
            <a:r>
              <a:rPr lang="en-US" dirty="0" smtClean="0"/>
              <a:t>The text has more complicated examples and proof techniques</a:t>
            </a:r>
          </a:p>
          <a:p>
            <a:pPr lvl="1"/>
            <a:r>
              <a:rPr lang="en-US" dirty="0" smtClean="0"/>
              <a:t>The </a:t>
            </a:r>
            <a:r>
              <a:rPr lang="en-US" i="1" dirty="0" smtClean="0"/>
              <a:t>idea</a:t>
            </a:r>
            <a:r>
              <a:rPr lang="en-US" dirty="0" smtClean="0"/>
              <a:t> of how amortized describes average cost is essential</a:t>
            </a:r>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Complexity</a:t>
            </a:r>
            <a:endParaRPr lang="en-US" dirty="0"/>
          </a:p>
        </p:txBody>
      </p:sp>
      <p:sp>
        <p:nvSpPr>
          <p:cNvPr id="3" name="Content Placeholder 2"/>
          <p:cNvSpPr>
            <a:spLocks noGrp="1"/>
          </p:cNvSpPr>
          <p:nvPr>
            <p:ph idx="1"/>
          </p:nvPr>
        </p:nvSpPr>
        <p:spPr>
          <a:xfrm>
            <a:off x="685800" y="1600200"/>
            <a:ext cx="8153400" cy="4495800"/>
          </a:xfrm>
        </p:spPr>
        <p:txBody>
          <a:bodyPr/>
          <a:lstStyle/>
          <a:p>
            <a:pPr algn="ctr">
              <a:buNone/>
            </a:pPr>
            <a:r>
              <a:rPr lang="en-US" dirty="0" smtClean="0">
                <a:solidFill>
                  <a:schemeClr val="accent2"/>
                </a:solidFill>
              </a:rPr>
              <a:t>If a sequence of </a:t>
            </a:r>
            <a:r>
              <a:rPr lang="en-US" b="1" dirty="0" smtClean="0">
                <a:solidFill>
                  <a:schemeClr val="accent2"/>
                </a:solidFill>
                <a:latin typeface="Courier New" pitchFamily="49" charset="0"/>
                <a:cs typeface="Courier New" pitchFamily="49" charset="0"/>
              </a:rPr>
              <a:t>M</a:t>
            </a:r>
            <a:r>
              <a:rPr lang="en-US" dirty="0" smtClean="0">
                <a:solidFill>
                  <a:schemeClr val="accent2"/>
                </a:solidFill>
              </a:rPr>
              <a:t> operations takes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M</a:t>
            </a:r>
            <a:r>
              <a:rPr lang="en-US" sz="800" b="1" dirty="0" smtClean="0">
                <a:solidFill>
                  <a:schemeClr val="accent2"/>
                </a:solidFill>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 time, </a:t>
            </a:r>
          </a:p>
          <a:p>
            <a:pPr algn="ctr">
              <a:buNone/>
            </a:pPr>
            <a:r>
              <a:rPr lang="en-US" dirty="0" smtClean="0">
                <a:solidFill>
                  <a:schemeClr val="accent2"/>
                </a:solidFill>
              </a:rPr>
              <a:t>we say the amortized runtime is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a:t>
            </a:r>
          </a:p>
          <a:p>
            <a:pPr algn="ctr">
              <a:buNone/>
            </a:pPr>
            <a:endParaRPr lang="en-US" sz="1000" dirty="0" smtClean="0"/>
          </a:p>
          <a:p>
            <a:r>
              <a:rPr lang="en-US" dirty="0" smtClean="0"/>
              <a:t>The worst case time per operation can be larger than </a:t>
            </a:r>
            <a:r>
              <a:rPr lang="en-US" b="1" dirty="0" smtClean="0">
                <a:latin typeface="Courier New" pitchFamily="49" charset="0"/>
                <a:cs typeface="Courier New" pitchFamily="49" charset="0"/>
              </a:rPr>
              <a:t>f(n)</a:t>
            </a:r>
          </a:p>
          <a:p>
            <a:pPr lvl="1"/>
            <a:r>
              <a:rPr lang="en-US" dirty="0" smtClean="0"/>
              <a:t>For example, maybe </a:t>
            </a:r>
            <a:r>
              <a:rPr lang="en-US" b="1" dirty="0" smtClean="0">
                <a:latin typeface="Courier New" pitchFamily="49" charset="0"/>
                <a:cs typeface="Courier New" pitchFamily="49" charset="0"/>
              </a:rPr>
              <a:t>f(n)=1</a:t>
            </a:r>
            <a:r>
              <a:rPr lang="en-US" dirty="0" smtClean="0"/>
              <a:t>, but the worst-case is </a:t>
            </a:r>
            <a:r>
              <a:rPr lang="en-US" b="1" dirty="0" smtClean="0">
                <a:latin typeface="Courier New" pitchFamily="49" charset="0"/>
                <a:cs typeface="Courier New" pitchFamily="49" charset="0"/>
              </a:rPr>
              <a:t>n</a:t>
            </a:r>
          </a:p>
          <a:p>
            <a:pPr lvl="1"/>
            <a:endParaRPr lang="en-US" sz="1000" dirty="0" smtClean="0"/>
          </a:p>
          <a:p>
            <a:r>
              <a:rPr lang="en-US" dirty="0" smtClean="0"/>
              <a:t>But the worst-case for </a:t>
            </a:r>
            <a:r>
              <a:rPr lang="en-US" i="1" dirty="0" smtClean="0"/>
              <a:t>any</a:t>
            </a:r>
            <a:r>
              <a:rPr lang="en-US" dirty="0" smtClean="0"/>
              <a:t> sequence of </a:t>
            </a:r>
            <a:r>
              <a:rPr lang="en-US" b="1" dirty="0" smtClean="0">
                <a:latin typeface="Courier New" pitchFamily="49" charset="0"/>
                <a:cs typeface="Courier New" pitchFamily="49" charset="0"/>
              </a:rPr>
              <a:t>M</a:t>
            </a:r>
            <a:r>
              <a:rPr lang="en-US" dirty="0" smtClean="0"/>
              <a:t> operations is </a:t>
            </a:r>
            <a:r>
              <a:rPr lang="en-US" i="1" dirty="0" smtClean="0"/>
              <a:t>O</a:t>
            </a:r>
            <a:r>
              <a:rPr lang="en-US" dirty="0" smtClean="0"/>
              <a:t>(</a:t>
            </a:r>
            <a:r>
              <a:rPr lang="en-US" b="1" dirty="0" smtClean="0">
                <a:latin typeface="Courier New" pitchFamily="49" charset="0"/>
                <a:cs typeface="Courier New" pitchFamily="49" charset="0"/>
              </a:rPr>
              <a:t>M</a:t>
            </a:r>
            <a:r>
              <a:rPr lang="en-US" sz="800" b="1" dirty="0" smtClean="0">
                <a:latin typeface="Courier New" pitchFamily="49" charset="0"/>
                <a:cs typeface="Courier New" pitchFamily="49" charset="0"/>
              </a:rPr>
              <a:t>  </a:t>
            </a:r>
            <a:r>
              <a:rPr lang="en-US" b="1" dirty="0" smtClean="0">
                <a:latin typeface="Courier New" pitchFamily="49" charset="0"/>
                <a:cs typeface="Courier New" pitchFamily="49" charset="0"/>
              </a:rPr>
              <a:t>f(n)</a:t>
            </a:r>
            <a:r>
              <a:rPr lang="en-US" dirty="0" smtClean="0"/>
              <a:t>)</a:t>
            </a:r>
          </a:p>
          <a:p>
            <a:endParaRPr lang="en-US" sz="1000" dirty="0" smtClean="0"/>
          </a:p>
          <a:p>
            <a:pPr>
              <a:buNone/>
            </a:pPr>
            <a:r>
              <a:rPr lang="en-US" dirty="0" smtClean="0"/>
              <a:t>Amortized guarantee ensures the average time per operation for any sequence is </a:t>
            </a:r>
            <a:r>
              <a:rPr lang="en-US" i="1" dirty="0" smtClean="0"/>
              <a:t>O</a:t>
            </a:r>
            <a:r>
              <a:rPr lang="en-US" dirty="0" smtClean="0"/>
              <a:t>(</a:t>
            </a:r>
            <a:r>
              <a:rPr lang="en-US" b="1" dirty="0" smtClean="0">
                <a:latin typeface="Courier New" pitchFamily="49" charset="0"/>
                <a:cs typeface="Courier New" pitchFamily="49" charset="0"/>
              </a:rPr>
              <a:t>f(n)</a:t>
            </a:r>
            <a:r>
              <a:rPr lang="en-US" dirty="0" smtClean="0"/>
              <a:t>)</a:t>
            </a:r>
          </a:p>
          <a:p>
            <a:pPr>
              <a:buNone/>
            </a:pPr>
            <a:endParaRPr lang="en-US" sz="1000" dirty="0" smtClean="0"/>
          </a:p>
          <a:p>
            <a:pPr>
              <a:buNone/>
            </a:pPr>
            <a:r>
              <a:rPr lang="en-US" dirty="0" smtClean="0"/>
              <a:t>Amortized bound: worst-case guarantee over sequences of operations</a:t>
            </a:r>
          </a:p>
          <a:p>
            <a:pPr lvl="1"/>
            <a:r>
              <a:rPr lang="en-US" dirty="0" smtClean="0"/>
              <a:t>Example: If any </a:t>
            </a:r>
            <a:r>
              <a:rPr lang="en-US" b="1" dirty="0" smtClean="0">
                <a:latin typeface="Courier New" pitchFamily="49" charset="0"/>
                <a:cs typeface="Courier New" pitchFamily="49" charset="0"/>
              </a:rPr>
              <a:t>n</a:t>
            </a:r>
            <a:r>
              <a:rPr lang="en-US" dirty="0" smtClean="0"/>
              <a:t> operations take </a:t>
            </a:r>
            <a:r>
              <a:rPr lang="en-US" i="1" dirty="0" smtClean="0"/>
              <a:t>O</a:t>
            </a:r>
            <a:r>
              <a:rPr lang="en-US" dirty="0" smtClean="0"/>
              <a:t>(</a:t>
            </a:r>
            <a:r>
              <a:rPr lang="en-US" b="1" dirty="0" smtClean="0">
                <a:latin typeface="Courier New" pitchFamily="49" charset="0"/>
                <a:cs typeface="Courier New" pitchFamily="49" charset="0"/>
              </a:rPr>
              <a:t>n</a:t>
            </a:r>
            <a:r>
              <a:rPr lang="en-US" dirty="0" smtClean="0"/>
              <a:t>), then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Example: If any </a:t>
            </a:r>
            <a:r>
              <a:rPr lang="en-US" b="1" dirty="0" smtClean="0">
                <a:latin typeface="Courier New" pitchFamily="49" charset="0"/>
                <a:cs typeface="Courier New" pitchFamily="49" charset="0"/>
              </a:rPr>
              <a:t>n</a:t>
            </a:r>
            <a:r>
              <a:rPr lang="en-US" dirty="0" smtClean="0"/>
              <a:t> operations take </a:t>
            </a:r>
            <a:r>
              <a:rPr lang="en-US" i="1" dirty="0" smtClean="0"/>
              <a:t>O</a:t>
            </a:r>
            <a:r>
              <a:rPr lang="en-US" dirty="0" smtClean="0"/>
              <a:t>(</a:t>
            </a:r>
            <a:r>
              <a:rPr lang="en-US" b="1" dirty="0" smtClean="0">
                <a:latin typeface="Courier New" pitchFamily="49" charset="0"/>
                <a:cs typeface="Courier New" pitchFamily="49" charset="0"/>
              </a:rPr>
              <a:t>n</a:t>
            </a:r>
            <a:r>
              <a:rPr lang="en-US" sz="2400" b="1" baseline="30000" dirty="0" smtClean="0">
                <a:latin typeface="Courier New" pitchFamily="49" charset="0"/>
                <a:cs typeface="Courier New" pitchFamily="49" charset="0"/>
              </a:rPr>
              <a:t>3</a:t>
            </a:r>
            <a:r>
              <a:rPr lang="en-US" dirty="0" smtClean="0"/>
              <a:t>), then amortized </a:t>
            </a:r>
            <a:r>
              <a:rPr lang="en-US" i="1" dirty="0" smtClean="0"/>
              <a:t>O</a:t>
            </a:r>
            <a:r>
              <a:rPr lang="en-US" dirty="0" smtClean="0"/>
              <a:t>(</a:t>
            </a:r>
            <a:r>
              <a:rPr lang="en-US" b="1" dirty="0" smtClean="0">
                <a:latin typeface="Courier New" pitchFamily="49" charset="0"/>
                <a:cs typeface="Courier New" pitchFamily="49" charset="0"/>
              </a:rPr>
              <a:t>n</a:t>
            </a:r>
            <a:r>
              <a:rPr lang="en-US" sz="2400" b="1" baseline="30000" dirty="0" smtClean="0">
                <a:latin typeface="Courier New" pitchFamily="49" charset="0"/>
                <a:cs typeface="Courier New" pitchFamily="49" charset="0"/>
              </a:rPr>
              <a:t>2</a:t>
            </a:r>
            <a:r>
              <a:rPr lang="en-US" dirty="0" smtClean="0"/>
              <a:t>)</a:t>
            </a: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Resizing stack</a:t>
            </a:r>
            <a:endParaRPr lang="en-US" dirty="0"/>
          </a:p>
        </p:txBody>
      </p:sp>
      <p:sp>
        <p:nvSpPr>
          <p:cNvPr id="3" name="Content Placeholder 2"/>
          <p:cNvSpPr>
            <a:spLocks noGrp="1"/>
          </p:cNvSpPr>
          <p:nvPr>
            <p:ph idx="1"/>
          </p:nvPr>
        </p:nvSpPr>
        <p:spPr>
          <a:xfrm>
            <a:off x="685800" y="1600200"/>
            <a:ext cx="8153400" cy="4495800"/>
          </a:xfrm>
        </p:spPr>
        <p:txBody>
          <a:bodyPr/>
          <a:lstStyle/>
          <a:p>
            <a:pPr>
              <a:buNone/>
            </a:pPr>
            <a:r>
              <a:rPr lang="en-US" dirty="0" smtClean="0"/>
              <a:t>From lecture 1: A stack implemented with an array where we double the size of the array if it becomes full</a:t>
            </a:r>
          </a:p>
          <a:p>
            <a:endParaRPr lang="en-US" dirty="0" smtClean="0"/>
          </a:p>
          <a:p>
            <a:pPr>
              <a:buNone/>
            </a:pPr>
            <a:r>
              <a:rPr lang="en-US" dirty="0" smtClean="0"/>
              <a:t>Claim: Any sequence of </a:t>
            </a:r>
            <a:r>
              <a:rPr lang="en-US" b="1" dirty="0" smtClean="0">
                <a:latin typeface="Courier New" pitchFamily="49" charset="0"/>
                <a:cs typeface="Courier New" pitchFamily="49" charset="0"/>
              </a:rPr>
              <a:t>push</a:t>
            </a:r>
            <a:r>
              <a:rPr lang="en-US" dirty="0" smtClean="0"/>
              <a:t>/</a:t>
            </a:r>
            <a:r>
              <a:rPr lang="en-US" b="1" dirty="0" smtClean="0">
                <a:latin typeface="Courier New" pitchFamily="49" charset="0"/>
                <a:cs typeface="Courier New" pitchFamily="49" charset="0"/>
              </a:rPr>
              <a:t>pop</a:t>
            </a:r>
            <a:r>
              <a:rPr lang="en-US" dirty="0" smtClean="0"/>
              <a:t>/</a:t>
            </a:r>
            <a:r>
              <a:rPr lang="en-US" b="1" dirty="0" err="1" smtClean="0">
                <a:latin typeface="Courier New" pitchFamily="49" charset="0"/>
                <a:cs typeface="Courier New" pitchFamily="49" charset="0"/>
              </a:rPr>
              <a:t>isEmpty</a:t>
            </a:r>
            <a:r>
              <a:rPr lang="en-US" dirty="0" smtClean="0"/>
              <a:t>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a:buNone/>
            </a:pPr>
            <a:endParaRPr lang="en-US" dirty="0" smtClean="0"/>
          </a:p>
          <a:p>
            <a:pPr>
              <a:buNone/>
            </a:pPr>
            <a:r>
              <a:rPr lang="en-US" dirty="0" smtClean="0"/>
              <a:t>Need to show any sequence of </a:t>
            </a:r>
            <a:r>
              <a:rPr lang="en-US" b="1" dirty="0" smtClean="0">
                <a:latin typeface="Courier New" pitchFamily="49" charset="0"/>
                <a:cs typeface="Courier New" pitchFamily="49" charset="0"/>
              </a:rPr>
              <a:t>M</a:t>
            </a:r>
            <a:r>
              <a:rPr lang="en-US" dirty="0" smtClean="0"/>
              <a:t> operations takes time </a:t>
            </a:r>
            <a:r>
              <a:rPr lang="en-US" i="1" dirty="0" smtClean="0"/>
              <a:t>O</a:t>
            </a:r>
            <a:r>
              <a:rPr lang="en-US" dirty="0" smtClean="0"/>
              <a:t>(</a:t>
            </a:r>
            <a:r>
              <a:rPr lang="en-US" b="1" dirty="0" smtClean="0">
                <a:latin typeface="Courier New" pitchFamily="49" charset="0"/>
                <a:cs typeface="Courier New" pitchFamily="49" charset="0"/>
              </a:rPr>
              <a:t>M</a:t>
            </a:r>
            <a:r>
              <a:rPr lang="en-US" dirty="0" smtClean="0"/>
              <a:t>)</a:t>
            </a:r>
          </a:p>
          <a:p>
            <a:pPr lvl="1"/>
            <a:r>
              <a:rPr lang="en-US" dirty="0" smtClean="0"/>
              <a:t>Recall the non-resizing work is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(i.e., </a:t>
            </a:r>
            <a:r>
              <a:rPr lang="en-US" b="1" dirty="0" smtClean="0">
                <a:latin typeface="Courier New" pitchFamily="49" charset="0"/>
                <a:cs typeface="Courier New" pitchFamily="49" charset="0"/>
              </a:rPr>
              <a:t>M*</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The resizing work is proportional to the total number of element copies we do for the resizing</a:t>
            </a:r>
          </a:p>
          <a:p>
            <a:pPr lvl="1"/>
            <a:r>
              <a:rPr lang="en-US" dirty="0" smtClean="0"/>
              <a:t>So it suffices to show that:</a:t>
            </a:r>
          </a:p>
          <a:p>
            <a:pPr lvl="1" algn="ctr">
              <a:buNone/>
            </a:pPr>
            <a:r>
              <a:rPr lang="en-US" dirty="0" smtClean="0"/>
              <a:t>	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lvl="1">
              <a:buNone/>
            </a:pPr>
            <a:r>
              <a:rPr lang="en-US" dirty="0" smtClean="0"/>
              <a:t>    (So number of copies per operation is bounded by a constant)</a:t>
            </a:r>
            <a:endParaRPr lang="en-US" dirty="0"/>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Amount of copying</a:t>
            </a:r>
            <a:endParaRPr lang="en-US" dirty="0"/>
          </a:p>
        </p:txBody>
      </p:sp>
      <p:sp>
        <p:nvSpPr>
          <p:cNvPr id="3" name="Content Placeholder 2"/>
          <p:cNvSpPr>
            <a:spLocks noGrp="1"/>
          </p:cNvSpPr>
          <p:nvPr>
            <p:ph idx="1"/>
          </p:nvPr>
        </p:nvSpPr>
        <p:spPr>
          <a:xfrm>
            <a:off x="685800" y="2209800"/>
            <a:ext cx="7772400" cy="3886200"/>
          </a:xfrm>
        </p:spPr>
        <p:txBody>
          <a:bodyPr/>
          <a:lstStyle/>
          <a:p>
            <a:pPr>
              <a:buNone/>
            </a:pPr>
            <a:r>
              <a:rPr lang="en-US" dirty="0" smtClean="0"/>
              <a:t>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a:buNone/>
            </a:pPr>
            <a:endParaRPr lang="en-US" sz="1000" dirty="0" smtClean="0"/>
          </a:p>
          <a:p>
            <a:pPr>
              <a:buNone/>
            </a:pPr>
            <a:r>
              <a:rPr lang="en-US" dirty="0" smtClean="0"/>
              <a:t>Let </a:t>
            </a:r>
            <a:r>
              <a:rPr lang="en-US" b="1" dirty="0" smtClean="0">
                <a:latin typeface="Courier New" pitchFamily="49" charset="0"/>
                <a:cs typeface="Courier New" pitchFamily="49" charset="0"/>
              </a:rPr>
              <a:t>n</a:t>
            </a:r>
            <a:r>
              <a:rPr lang="en-US" dirty="0" smtClean="0"/>
              <a:t> be the size of the array after </a:t>
            </a:r>
            <a:r>
              <a:rPr lang="en-US" b="1" dirty="0" smtClean="0">
                <a:latin typeface="Courier New" pitchFamily="49" charset="0"/>
                <a:cs typeface="Courier New" pitchFamily="49" charset="0"/>
              </a:rPr>
              <a:t>M</a:t>
            </a:r>
            <a:r>
              <a:rPr lang="en-US" dirty="0" smtClean="0"/>
              <a:t> operations</a:t>
            </a:r>
          </a:p>
          <a:p>
            <a:pPr lvl="1"/>
            <a:r>
              <a:rPr lang="en-US" dirty="0" smtClean="0"/>
              <a:t>Then we’ve done a total of:</a:t>
            </a:r>
          </a:p>
          <a:p>
            <a:pPr lvl="1" algn="ctr">
              <a:buNone/>
            </a:pPr>
            <a:r>
              <a:rPr lang="en-US" dirty="0" smtClean="0"/>
              <a:t> </a:t>
            </a:r>
            <a:r>
              <a:rPr lang="en-US" b="1" dirty="0" smtClean="0">
                <a:latin typeface="Courier New" pitchFamily="49" charset="0"/>
                <a:cs typeface="Courier New" pitchFamily="49" charset="0"/>
              </a:rPr>
              <a:t>n/2 + n/4 + n/8 + … INITIAL_SIZE &lt; n</a:t>
            </a:r>
          </a:p>
          <a:p>
            <a:pPr lvl="1">
              <a:buNone/>
            </a:pPr>
            <a:r>
              <a:rPr lang="en-US" dirty="0" smtClean="0"/>
              <a:t>	element copies</a:t>
            </a:r>
          </a:p>
          <a:p>
            <a:pPr lvl="1"/>
            <a:r>
              <a:rPr lang="en-US" dirty="0" smtClean="0"/>
              <a:t>Since we must have done at least enough </a:t>
            </a:r>
            <a:r>
              <a:rPr lang="en-US" b="1" dirty="0" smtClean="0">
                <a:latin typeface="Courier New" pitchFamily="49" charset="0"/>
                <a:cs typeface="Courier New" pitchFamily="49" charset="0"/>
              </a:rPr>
              <a:t>push</a:t>
            </a:r>
            <a:r>
              <a:rPr lang="en-US" dirty="0" smtClean="0"/>
              <a:t> operations to cause resizing up to size </a:t>
            </a:r>
            <a:r>
              <a:rPr lang="en-US" b="1" dirty="0" smtClean="0">
                <a:latin typeface="Courier New" pitchFamily="49" charset="0"/>
                <a:cs typeface="Courier New" pitchFamily="49" charset="0"/>
              </a:rPr>
              <a:t>n</a:t>
            </a:r>
            <a:r>
              <a:rPr lang="en-US" dirty="0" smtClean="0"/>
              <a:t>:</a:t>
            </a:r>
          </a:p>
          <a:p>
            <a:pPr lvl="1" algn="ctr">
              <a:buNone/>
            </a:pPr>
            <a:r>
              <a:rPr lang="en-US" dirty="0" smtClean="0"/>
              <a:t>	</a:t>
            </a:r>
            <a:r>
              <a:rPr lang="en-US" b="1" dirty="0" smtClean="0">
                <a:latin typeface="Courier New" pitchFamily="49" charset="0"/>
                <a:cs typeface="Courier New" pitchFamily="49" charset="0"/>
              </a:rPr>
              <a:t>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n/2</a:t>
            </a:r>
          </a:p>
          <a:p>
            <a:pPr lvl="1"/>
            <a:r>
              <a:rPr lang="en-US" dirty="0" smtClean="0"/>
              <a:t>So</a:t>
            </a:r>
          </a:p>
          <a:p>
            <a:pPr lvl="1" algn="ctr">
              <a:buNone/>
            </a:pPr>
            <a:r>
              <a:rPr lang="en-US" b="1" dirty="0" smtClean="0">
                <a:latin typeface="Courier New" pitchFamily="49" charset="0"/>
                <a:cs typeface="Courier New" pitchFamily="49" charset="0"/>
              </a:rPr>
              <a:t>2M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 &gt;</a:t>
            </a:r>
            <a:r>
              <a:rPr lang="en-US" dirty="0" smtClean="0"/>
              <a:t> </a:t>
            </a:r>
            <a:r>
              <a:rPr lang="en-US" i="1" dirty="0" smtClean="0"/>
              <a:t>number of element copies</a:t>
            </a:r>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5</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
        <p:nvSpPr>
          <p:cNvPr id="7" name="Rectangle 5"/>
          <p:cNvSpPr>
            <a:spLocks noChangeArrowheads="1"/>
          </p:cNvSpPr>
          <p:nvPr>
            <p:custDataLst>
              <p:tags r:id="rId1"/>
            </p:custDataLst>
          </p:nvPr>
        </p:nvSpPr>
        <p:spPr bwMode="auto">
          <a:xfrm>
            <a:off x="838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5" name="Rectangle 5"/>
          <p:cNvSpPr>
            <a:spLocks noChangeArrowheads="1"/>
          </p:cNvSpPr>
          <p:nvPr>
            <p:custDataLst>
              <p:tags r:id="rId2"/>
            </p:custDataLst>
          </p:nvPr>
        </p:nvSpPr>
        <p:spPr bwMode="auto">
          <a:xfrm>
            <a:off x="1066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6" name="Rectangle 5"/>
          <p:cNvSpPr>
            <a:spLocks noChangeArrowheads="1"/>
          </p:cNvSpPr>
          <p:nvPr>
            <p:custDataLst>
              <p:tags r:id="rId3"/>
            </p:custDataLst>
          </p:nvPr>
        </p:nvSpPr>
        <p:spPr bwMode="auto">
          <a:xfrm>
            <a:off x="1295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7" name="Rectangle 5"/>
          <p:cNvSpPr>
            <a:spLocks noChangeArrowheads="1"/>
          </p:cNvSpPr>
          <p:nvPr>
            <p:custDataLst>
              <p:tags r:id="rId4"/>
            </p:custDataLst>
          </p:nvPr>
        </p:nvSpPr>
        <p:spPr bwMode="auto">
          <a:xfrm>
            <a:off x="1524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8" name="Rectangle 5"/>
          <p:cNvSpPr>
            <a:spLocks noChangeArrowheads="1"/>
          </p:cNvSpPr>
          <p:nvPr>
            <p:custDataLst>
              <p:tags r:id="rId5"/>
            </p:custDataLst>
          </p:nvPr>
        </p:nvSpPr>
        <p:spPr bwMode="auto">
          <a:xfrm>
            <a:off x="1752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9" name="Rectangle 5"/>
          <p:cNvSpPr>
            <a:spLocks noChangeArrowheads="1"/>
          </p:cNvSpPr>
          <p:nvPr>
            <p:custDataLst>
              <p:tags r:id="rId6"/>
            </p:custDataLst>
          </p:nvPr>
        </p:nvSpPr>
        <p:spPr bwMode="auto">
          <a:xfrm>
            <a:off x="1981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0" name="Rectangle 5"/>
          <p:cNvSpPr>
            <a:spLocks noChangeArrowheads="1"/>
          </p:cNvSpPr>
          <p:nvPr>
            <p:custDataLst>
              <p:tags r:id="rId7"/>
            </p:custDataLst>
          </p:nvPr>
        </p:nvSpPr>
        <p:spPr bwMode="auto">
          <a:xfrm>
            <a:off x="2209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1" name="Rectangle 5"/>
          <p:cNvSpPr>
            <a:spLocks noChangeArrowheads="1"/>
          </p:cNvSpPr>
          <p:nvPr>
            <p:custDataLst>
              <p:tags r:id="rId8"/>
            </p:custDataLst>
          </p:nvPr>
        </p:nvSpPr>
        <p:spPr bwMode="auto">
          <a:xfrm>
            <a:off x="2438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2" name="Rectangle 5"/>
          <p:cNvSpPr>
            <a:spLocks noChangeArrowheads="1"/>
          </p:cNvSpPr>
          <p:nvPr>
            <p:custDataLst>
              <p:tags r:id="rId9"/>
            </p:custDataLst>
          </p:nvPr>
        </p:nvSpPr>
        <p:spPr bwMode="auto">
          <a:xfrm>
            <a:off x="2667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3" name="Rectangle 5"/>
          <p:cNvSpPr>
            <a:spLocks noChangeArrowheads="1"/>
          </p:cNvSpPr>
          <p:nvPr>
            <p:custDataLst>
              <p:tags r:id="rId10"/>
            </p:custDataLst>
          </p:nvPr>
        </p:nvSpPr>
        <p:spPr bwMode="auto">
          <a:xfrm>
            <a:off x="2895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4" name="Rectangle 5"/>
          <p:cNvSpPr>
            <a:spLocks noChangeArrowheads="1"/>
          </p:cNvSpPr>
          <p:nvPr>
            <p:custDataLst>
              <p:tags r:id="rId11"/>
            </p:custDataLst>
          </p:nvPr>
        </p:nvSpPr>
        <p:spPr bwMode="auto">
          <a:xfrm>
            <a:off x="3124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5" name="Rectangle 5"/>
          <p:cNvSpPr>
            <a:spLocks noChangeArrowheads="1"/>
          </p:cNvSpPr>
          <p:nvPr>
            <p:custDataLst>
              <p:tags r:id="rId12"/>
            </p:custDataLst>
          </p:nvPr>
        </p:nvSpPr>
        <p:spPr bwMode="auto">
          <a:xfrm>
            <a:off x="3352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6" name="Rectangle 5"/>
          <p:cNvSpPr>
            <a:spLocks noChangeArrowheads="1"/>
          </p:cNvSpPr>
          <p:nvPr>
            <p:custDataLst>
              <p:tags r:id="rId13"/>
            </p:custDataLst>
          </p:nvPr>
        </p:nvSpPr>
        <p:spPr bwMode="auto">
          <a:xfrm>
            <a:off x="3581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7" name="Rectangle 5"/>
          <p:cNvSpPr>
            <a:spLocks noChangeArrowheads="1"/>
          </p:cNvSpPr>
          <p:nvPr>
            <p:custDataLst>
              <p:tags r:id="rId14"/>
            </p:custDataLst>
          </p:nvPr>
        </p:nvSpPr>
        <p:spPr bwMode="auto">
          <a:xfrm>
            <a:off x="3810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8" name="Rectangle 5"/>
          <p:cNvSpPr>
            <a:spLocks noChangeArrowheads="1"/>
          </p:cNvSpPr>
          <p:nvPr>
            <p:custDataLst>
              <p:tags r:id="rId15"/>
            </p:custDataLst>
          </p:nvPr>
        </p:nvSpPr>
        <p:spPr bwMode="auto">
          <a:xfrm>
            <a:off x="4038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9" name="Rectangle 5"/>
          <p:cNvSpPr>
            <a:spLocks noChangeArrowheads="1"/>
          </p:cNvSpPr>
          <p:nvPr>
            <p:custDataLst>
              <p:tags r:id="rId16"/>
            </p:custDataLst>
          </p:nvPr>
        </p:nvSpPr>
        <p:spPr bwMode="auto">
          <a:xfrm>
            <a:off x="4267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0" name="Rectangle 5"/>
          <p:cNvSpPr>
            <a:spLocks noChangeArrowheads="1"/>
          </p:cNvSpPr>
          <p:nvPr>
            <p:custDataLst>
              <p:tags r:id="rId17"/>
            </p:custDataLst>
          </p:nvPr>
        </p:nvSpPr>
        <p:spPr bwMode="auto">
          <a:xfrm>
            <a:off x="4495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1" name="Rectangle 5"/>
          <p:cNvSpPr>
            <a:spLocks noChangeArrowheads="1"/>
          </p:cNvSpPr>
          <p:nvPr>
            <p:custDataLst>
              <p:tags r:id="rId18"/>
            </p:custDataLst>
          </p:nvPr>
        </p:nvSpPr>
        <p:spPr bwMode="auto">
          <a:xfrm>
            <a:off x="4724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2" name="Rectangle 5"/>
          <p:cNvSpPr>
            <a:spLocks noChangeArrowheads="1"/>
          </p:cNvSpPr>
          <p:nvPr>
            <p:custDataLst>
              <p:tags r:id="rId19"/>
            </p:custDataLst>
          </p:nvPr>
        </p:nvSpPr>
        <p:spPr bwMode="auto">
          <a:xfrm>
            <a:off x="4953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3" name="Rectangle 5"/>
          <p:cNvSpPr>
            <a:spLocks noChangeArrowheads="1"/>
          </p:cNvSpPr>
          <p:nvPr>
            <p:custDataLst>
              <p:tags r:id="rId20"/>
            </p:custDataLst>
          </p:nvPr>
        </p:nvSpPr>
        <p:spPr bwMode="auto">
          <a:xfrm>
            <a:off x="5181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4" name="Rectangle 5"/>
          <p:cNvSpPr>
            <a:spLocks noChangeArrowheads="1"/>
          </p:cNvSpPr>
          <p:nvPr>
            <p:custDataLst>
              <p:tags r:id="rId21"/>
            </p:custDataLst>
          </p:nvPr>
        </p:nvSpPr>
        <p:spPr bwMode="auto">
          <a:xfrm>
            <a:off x="5410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5" name="Rectangle 5"/>
          <p:cNvSpPr>
            <a:spLocks noChangeArrowheads="1"/>
          </p:cNvSpPr>
          <p:nvPr>
            <p:custDataLst>
              <p:tags r:id="rId22"/>
            </p:custDataLst>
          </p:nvPr>
        </p:nvSpPr>
        <p:spPr bwMode="auto">
          <a:xfrm>
            <a:off x="5638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6" name="Rectangle 5"/>
          <p:cNvSpPr>
            <a:spLocks noChangeArrowheads="1"/>
          </p:cNvSpPr>
          <p:nvPr>
            <p:custDataLst>
              <p:tags r:id="rId23"/>
            </p:custDataLst>
          </p:nvPr>
        </p:nvSpPr>
        <p:spPr bwMode="auto">
          <a:xfrm>
            <a:off x="5867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7" name="Rectangle 5"/>
          <p:cNvSpPr>
            <a:spLocks noChangeArrowheads="1"/>
          </p:cNvSpPr>
          <p:nvPr>
            <p:custDataLst>
              <p:tags r:id="rId24"/>
            </p:custDataLst>
          </p:nvPr>
        </p:nvSpPr>
        <p:spPr bwMode="auto">
          <a:xfrm>
            <a:off x="6096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8" name="Rectangle 5"/>
          <p:cNvSpPr>
            <a:spLocks noChangeArrowheads="1"/>
          </p:cNvSpPr>
          <p:nvPr>
            <p:custDataLst>
              <p:tags r:id="rId25"/>
            </p:custDataLst>
          </p:nvPr>
        </p:nvSpPr>
        <p:spPr bwMode="auto">
          <a:xfrm>
            <a:off x="6324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9" name="Rectangle 5"/>
          <p:cNvSpPr>
            <a:spLocks noChangeArrowheads="1"/>
          </p:cNvSpPr>
          <p:nvPr>
            <p:custDataLst>
              <p:tags r:id="rId26"/>
            </p:custDataLst>
          </p:nvPr>
        </p:nvSpPr>
        <p:spPr bwMode="auto">
          <a:xfrm>
            <a:off x="6553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0" name="Rectangle 5"/>
          <p:cNvSpPr>
            <a:spLocks noChangeArrowheads="1"/>
          </p:cNvSpPr>
          <p:nvPr>
            <p:custDataLst>
              <p:tags r:id="rId27"/>
            </p:custDataLst>
          </p:nvPr>
        </p:nvSpPr>
        <p:spPr bwMode="auto">
          <a:xfrm>
            <a:off x="6781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1" name="Rectangle 5"/>
          <p:cNvSpPr>
            <a:spLocks noChangeArrowheads="1"/>
          </p:cNvSpPr>
          <p:nvPr>
            <p:custDataLst>
              <p:tags r:id="rId28"/>
            </p:custDataLst>
          </p:nvPr>
        </p:nvSpPr>
        <p:spPr bwMode="auto">
          <a:xfrm>
            <a:off x="7010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2" name="Rectangle 5"/>
          <p:cNvSpPr>
            <a:spLocks noChangeArrowheads="1"/>
          </p:cNvSpPr>
          <p:nvPr>
            <p:custDataLst>
              <p:tags r:id="rId29"/>
            </p:custDataLst>
          </p:nvPr>
        </p:nvSpPr>
        <p:spPr bwMode="auto">
          <a:xfrm>
            <a:off x="7239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3" name="Rectangle 5"/>
          <p:cNvSpPr>
            <a:spLocks noChangeArrowheads="1"/>
          </p:cNvSpPr>
          <p:nvPr>
            <p:custDataLst>
              <p:tags r:id="rId30"/>
            </p:custDataLst>
          </p:nvPr>
        </p:nvSpPr>
        <p:spPr bwMode="auto">
          <a:xfrm>
            <a:off x="7467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4" name="Rectangle 5"/>
          <p:cNvSpPr>
            <a:spLocks noChangeArrowheads="1"/>
          </p:cNvSpPr>
          <p:nvPr>
            <p:custDataLst>
              <p:tags r:id="rId31"/>
            </p:custDataLst>
          </p:nvPr>
        </p:nvSpPr>
        <p:spPr bwMode="auto">
          <a:xfrm>
            <a:off x="7696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5" name="Rectangle 5"/>
          <p:cNvSpPr>
            <a:spLocks noChangeArrowheads="1"/>
          </p:cNvSpPr>
          <p:nvPr>
            <p:custDataLst>
              <p:tags r:id="rId32"/>
            </p:custDataLst>
          </p:nvPr>
        </p:nvSpPr>
        <p:spPr bwMode="auto">
          <a:xfrm>
            <a:off x="7924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6" name="Left Brace 45"/>
          <p:cNvSpPr/>
          <p:nvPr/>
        </p:nvSpPr>
        <p:spPr bwMode="auto">
          <a:xfrm rot="16200000">
            <a:off x="2476500" y="190500"/>
            <a:ext cx="304800" cy="3581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Left Brace 46"/>
          <p:cNvSpPr/>
          <p:nvPr/>
        </p:nvSpPr>
        <p:spPr bwMode="auto">
          <a:xfrm rot="16200000">
            <a:off x="1562101" y="1028700"/>
            <a:ext cx="304800" cy="17526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Left Brace 47"/>
          <p:cNvSpPr/>
          <p:nvPr/>
        </p:nvSpPr>
        <p:spPr bwMode="auto">
          <a:xfrm rot="16200000">
            <a:off x="1104900" y="1409700"/>
            <a:ext cx="304800" cy="8382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approaches</a:t>
            </a:r>
            <a:endParaRPr lang="en-US" dirty="0"/>
          </a:p>
        </p:txBody>
      </p:sp>
      <p:sp>
        <p:nvSpPr>
          <p:cNvPr id="3" name="Content Placeholder 2"/>
          <p:cNvSpPr>
            <a:spLocks noGrp="1"/>
          </p:cNvSpPr>
          <p:nvPr>
            <p:ph idx="1"/>
          </p:nvPr>
        </p:nvSpPr>
        <p:spPr>
          <a:xfrm>
            <a:off x="685800" y="1447800"/>
            <a:ext cx="8077200" cy="4648200"/>
          </a:xfrm>
        </p:spPr>
        <p:txBody>
          <a:bodyPr/>
          <a:lstStyle/>
          <a:p>
            <a:r>
              <a:rPr lang="en-US" dirty="0" smtClean="0"/>
              <a:t>If array grows by a constant amount (say 1000),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After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operations, you may have done </a:t>
            </a:r>
            <a:r>
              <a:rPr lang="en-US" dirty="0" smtClean="0">
                <a:sym typeface="Symbol"/>
              </a:rPr>
              <a:t></a:t>
            </a:r>
            <a:r>
              <a:rPr lang="en-US" dirty="0" smtClean="0"/>
              <a:t>(</a:t>
            </a:r>
            <a:r>
              <a:rPr lang="en-US" b="1" dirty="0" smtClean="0">
                <a:latin typeface="Courier New" pitchFamily="49" charset="0"/>
                <a:cs typeface="Courier New" pitchFamily="49" charset="0"/>
              </a:rPr>
              <a:t>M</a:t>
            </a:r>
            <a:r>
              <a:rPr lang="en-US" sz="2400" b="1" baseline="30000" dirty="0" smtClean="0">
                <a:latin typeface="Courier New" pitchFamily="49" charset="0"/>
                <a:cs typeface="Courier New" pitchFamily="49" charset="0"/>
              </a:rPr>
              <a:t>2</a:t>
            </a:r>
            <a:r>
              <a:rPr lang="en-US" dirty="0" smtClean="0"/>
              <a:t>) copies</a:t>
            </a:r>
          </a:p>
          <a:p>
            <a:pPr lvl="1"/>
            <a:endParaRPr lang="en-US" dirty="0" smtClean="0"/>
          </a:p>
          <a:p>
            <a:r>
              <a:rPr lang="en-US" dirty="0" smtClean="0"/>
              <a:t>If array shrinks when 1/2 empty,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Terrible case: </a:t>
            </a:r>
            <a:r>
              <a:rPr lang="en-US" b="1" dirty="0" smtClean="0">
                <a:latin typeface="Courier New" pitchFamily="49" charset="0"/>
                <a:cs typeface="Courier New" pitchFamily="49" charset="0"/>
              </a:rPr>
              <a:t>pop</a:t>
            </a:r>
            <a:r>
              <a:rPr lang="en-US" dirty="0" smtClean="0"/>
              <a:t> once and shrink, </a:t>
            </a:r>
            <a:r>
              <a:rPr lang="en-US" b="1" dirty="0" smtClean="0">
                <a:latin typeface="Courier New" pitchFamily="49" charset="0"/>
                <a:cs typeface="Courier New" pitchFamily="49" charset="0"/>
              </a:rPr>
              <a:t>push</a:t>
            </a:r>
            <a:r>
              <a:rPr lang="en-US" dirty="0" smtClean="0"/>
              <a:t> once and grow, </a:t>
            </a:r>
            <a:r>
              <a:rPr lang="en-US" b="1" dirty="0" smtClean="0">
                <a:latin typeface="Courier New" pitchFamily="49" charset="0"/>
                <a:cs typeface="Courier New" pitchFamily="49" charset="0"/>
              </a:rPr>
              <a:t>pop</a:t>
            </a:r>
            <a:r>
              <a:rPr lang="en-US" dirty="0" smtClean="0"/>
              <a:t> once and shrink, …</a:t>
            </a:r>
          </a:p>
          <a:p>
            <a:pPr lvl="1"/>
            <a:endParaRPr lang="en-US" dirty="0" smtClean="0"/>
          </a:p>
          <a:p>
            <a:r>
              <a:rPr lang="en-US" dirty="0" smtClean="0"/>
              <a:t>If array shrinks when 3/4 empty, </a:t>
            </a:r>
          </a:p>
          <a:p>
            <a:pPr>
              <a:buNone/>
            </a:pPr>
            <a:r>
              <a:rPr lang="en-US" dirty="0" smtClean="0"/>
              <a:t>	it </a:t>
            </a:r>
            <a:r>
              <a:rPr lang="en-US" dirty="0" smtClean="0">
                <a:solidFill>
                  <a:schemeClr val="accent2"/>
                </a:solidFill>
              </a:rPr>
              <a:t>is</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Proof is more complicated, but basic idea remains: by the time an expensive operation occurs, many cheap ones occurred</a:t>
            </a:r>
          </a:p>
          <a:p>
            <a:pPr lvl="1"/>
            <a:endParaRPr lang="en-US" dirty="0"/>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6</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7</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24"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30"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4"/>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5"/>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3" name="Text Box 16"/>
          <p:cNvSpPr txBox="1">
            <a:spLocks noChangeArrowheads="1"/>
          </p:cNvSpPr>
          <p:nvPr>
            <p:custDataLst>
              <p:tags r:id="rId3"/>
            </p:custDataLst>
          </p:nvPr>
        </p:nvSpPr>
        <p:spPr bwMode="auto">
          <a:xfrm>
            <a:off x="6477000" y="391525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r>
              <a:rPr lang="en-US" sz="2000" dirty="0" smtClean="0">
                <a:solidFill>
                  <a:schemeClr val="accent2"/>
                </a:solidFill>
              </a:rPr>
              <a:t>C</a:t>
            </a:r>
            <a:endParaRPr lang="en-US" sz="2000" dirty="0">
              <a:solidFill>
                <a:schemeClr val="accent2"/>
              </a:solidFill>
            </a:endParaRPr>
          </a:p>
          <a:p>
            <a:pPr>
              <a:lnSpc>
                <a:spcPct val="100000"/>
              </a:lnSpc>
              <a:spcBef>
                <a:spcPct val="0"/>
              </a:spcBef>
            </a:pPr>
            <a:r>
              <a:rPr lang="en-US" sz="2000" dirty="0" smtClean="0">
                <a:solidFill>
                  <a:schemeClr val="accent2"/>
                </a:solidFill>
              </a:rPr>
              <a:t>B</a:t>
            </a:r>
            <a:endParaRPr lang="en-US" sz="2000" dirty="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2121350"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A, B, C</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8</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5"/>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6"/>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183337" cy="400110"/>
          </a:xfrm>
          <a:prstGeom prst="rect">
            <a:avLst/>
          </a:prstGeom>
          <a:noFill/>
        </p:spPr>
        <p:txBody>
          <a:bodyPr wrap="none" rtlCol="0">
            <a:spAutoFit/>
          </a:bodyPr>
          <a:lstStyle/>
          <a:p>
            <a:r>
              <a:rPr lang="en-US" sz="2000" b="0" dirty="0" err="1" smtClean="0">
                <a:latin typeface="+mn-lt"/>
              </a:rPr>
              <a:t>dequeue</a:t>
            </a:r>
            <a:endParaRPr lang="en-US" sz="2000" b="0" dirty="0" smtClean="0">
              <a:latin typeface="+mn-lt"/>
            </a:endParaRP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2010</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9</a:t>
            </a:fld>
            <a:endParaRPr lang="en-US"/>
          </a:p>
        </p:txBody>
      </p:sp>
      <p:sp>
        <p:nvSpPr>
          <p:cNvPr id="6" name="Footer Placeholder 5"/>
          <p:cNvSpPr>
            <a:spLocks noGrp="1"/>
          </p:cNvSpPr>
          <p:nvPr>
            <p:ph type="ftr" sz="quarter" idx="12"/>
          </p:nvPr>
        </p:nvSpPr>
        <p:spPr/>
        <p:txBody>
          <a:bodyPr/>
          <a:lstStyle/>
          <a:p>
            <a:r>
              <a:rPr lang="en-US" smtClean="0"/>
              <a:t>CSE332: Data Abstractions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752403"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D, E</a:t>
            </a: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an_design_template">
  <a:themeElements>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sz="2000" b="0" dirty="0" err="1" smtClean="0">
            <a:latin typeface="+mn-lt"/>
          </a:defRPr>
        </a:defPPr>
      </a:lstStyle>
    </a:tx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26261</TotalTime>
  <Words>1247</Words>
  <Application>Microsoft Office PowerPoint</Application>
  <PresentationFormat>On-screen Show (4:3)</PresentationFormat>
  <Paragraphs>291</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dan_design_template</vt:lpstr>
      <vt:lpstr>CSE332: Data Abstractions  Lecture 21: Amortized Analysis</vt:lpstr>
      <vt:lpstr>Amortized </vt:lpstr>
      <vt:lpstr>Amortized Complexity</vt:lpstr>
      <vt:lpstr>Example #1: Resizing stack</vt:lpstr>
      <vt:lpstr>Amount of copying</vt:lpstr>
      <vt:lpstr>Other approaches</vt:lpstr>
      <vt:lpstr>Example #2: Queue with two stacks</vt:lpstr>
      <vt:lpstr>Example #2: Queue with two stacks</vt:lpstr>
      <vt:lpstr>Example #2: Queue with two stacks</vt:lpstr>
      <vt:lpstr>Example #2: Queue with two stacks</vt:lpstr>
      <vt:lpstr>Example #2: Queue with two stacks</vt:lpstr>
      <vt:lpstr>Correctness and usefulness</vt:lpstr>
      <vt:lpstr>Analysis</vt:lpstr>
      <vt:lpstr>Amortized useful?</vt:lpstr>
      <vt:lpstr>Not always so simple</vt:lpstr>
    </vt:vector>
  </TitlesOfParts>
  <Company>UW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&amp;  Software Engineering</dc:title>
  <dc:creator>Dan Grossman</dc:creator>
  <cp:lastModifiedBy>Dan Grossman</cp:lastModifiedBy>
  <cp:revision>1281</cp:revision>
  <dcterms:created xsi:type="dcterms:W3CDTF">2009-03-13T20:43:19Z</dcterms:created>
  <dcterms:modified xsi:type="dcterms:W3CDTF">2010-05-27T15:33:30Z</dcterms:modified>
</cp:coreProperties>
</file>