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7" r:id="rId21"/>
    <p:sldId id="341" r:id="rId22"/>
    <p:sldId id="342" r:id="rId23"/>
    <p:sldId id="345" r:id="rId24"/>
    <p:sldId id="344" r:id="rId25"/>
    <p:sldId id="346" r:id="rId26"/>
    <p:sldId id="343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75" d="100"/>
          <a:sy n="75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notesSlide" Target="../notesSlides/notesSlide14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8" Type="http://schemas.openxmlformats.org/officeDocument/2006/relationships/tags" Target="../tags/tag46.xml"/><Relationship Id="rId5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Analysis of Fork-Join Parallel Programs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Can you parallelize maps or reduces over linked lists?</a:t>
            </a:r>
          </a:p>
          <a:p>
            <a:pPr lvl="1"/>
            <a:r>
              <a:rPr lang="en-US" dirty="0" smtClean="0"/>
              <a:t>Example: Increment all elements of a linked list</a:t>
            </a:r>
          </a:p>
          <a:p>
            <a:pPr lvl="1"/>
            <a:r>
              <a:rPr lang="en-US" dirty="0" smtClean="0"/>
              <a:t>Example: Sum all elements of a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2895600"/>
            <a:ext cx="533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2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57400" y="3124200"/>
            <a:ext cx="4800600" cy="977900"/>
            <a:chOff x="1200" y="1190"/>
            <a:chExt cx="3024" cy="616"/>
          </a:xfrm>
        </p:grpSpPr>
        <p:sp>
          <p:nvSpPr>
            <p:cNvPr id="10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9"/>
            <p:cNvCxnSpPr>
              <a:cxnSpLocks noChangeShapeType="1"/>
              <a:stCxn id="12" idx="3"/>
              <a:endCxn id="13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3"/>
            <p:cNvCxnSpPr>
              <a:cxnSpLocks noChangeShapeType="1"/>
              <a:stCxn id="15" idx="3"/>
              <a:endCxn id="17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17"/>
            <p:cNvCxnSpPr>
              <a:cxnSpLocks noChangeShapeType="1"/>
              <a:stCxn id="19" idx="3"/>
              <a:endCxn id="21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1"/>
            <p:cNvCxnSpPr>
              <a:cxnSpLocks noChangeShapeType="1"/>
              <a:stCxn id="23" idx="3"/>
              <a:endCxn id="25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554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front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96" y="1554"/>
              <a:ext cx="4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back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30" idx="0"/>
              <a:endCxn id="10" idx="2"/>
            </p:cNvCxnSpPr>
            <p:nvPr>
              <p:custDataLst>
                <p:tags r:id="rId24"/>
              </p:custDataLst>
            </p:nvPr>
          </p:nvCxnSpPr>
          <p:spPr bwMode="auto">
            <a:xfrm rot="5400000" flipH="1" flipV="1">
              <a:off x="1344" y="1458"/>
              <a:ext cx="172" cy="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26"/>
            <p:cNvCxnSpPr>
              <a:cxnSpLocks noChangeShapeType="1"/>
              <a:stCxn id="31" idx="0"/>
              <a:endCxn id="25" idx="2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3844" y="1462"/>
              <a:ext cx="172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again, data structures matter!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parallelism,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balanced trees generally better than lists so that we can get to all the data exponentially faster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vs.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Trees have the same flexibility as lists compared to arrays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Parallel algorithms still need to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Still 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The key “magic” of the </a:t>
            </a:r>
            <a:r>
              <a:rPr lang="en-US" dirty="0" err="1" smtClean="0"/>
              <a:t>ForkJoin</a:t>
            </a:r>
            <a:r>
              <a:rPr lang="en-US" dirty="0" smtClean="0"/>
              <a:t> Framework is getting expected run-time performance asymptotically optimal for the available number of processors</a:t>
            </a:r>
          </a:p>
          <a:p>
            <a:pPr lvl="2"/>
            <a:r>
              <a:rPr lang="en-US" dirty="0" smtClean="0"/>
              <a:t>Lets us just analyze our algorithms given this “guarantee”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 for a fork-join computation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all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/>
              <a:t>T</a:t>
            </a:r>
            <a:r>
              <a:rPr lang="en-US" sz="2800" b="1" baseline="-25000" dirty="0" smtClean="0">
                <a:sym typeface="Symbol"/>
              </a:rPr>
              <a:t></a:t>
            </a:r>
            <a:endParaRPr lang="en-US" sz="2800" b="1" baseline="-25000" dirty="0" smtClean="0"/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since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  <a:p>
            <a:pPr lvl="1"/>
            <a:r>
              <a:rPr lang="en-US" dirty="0" smtClean="0"/>
              <a:t>Also called “critical path length” or “computational depth”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1752600"/>
          </a:xfrm>
        </p:spPr>
        <p:txBody>
          <a:bodyPr/>
          <a:lstStyle/>
          <a:p>
            <a:r>
              <a:rPr lang="en-US" dirty="0" smtClean="0"/>
              <a:t>A program execution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can be seen as a DAG</a:t>
            </a:r>
          </a:p>
          <a:p>
            <a:pPr lvl="1"/>
            <a:r>
              <a:rPr lang="en-US" dirty="0" smtClean="0"/>
              <a:t>I </a:t>
            </a:r>
            <a:r>
              <a:rPr lang="en-US" i="1" dirty="0" smtClean="0"/>
              <a:t>told</a:t>
            </a:r>
            <a:r>
              <a:rPr lang="en-US" dirty="0" smtClean="0"/>
              <a:t> you graphs were useful!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Nodes: Pieces of work </a:t>
            </a:r>
          </a:p>
          <a:p>
            <a:r>
              <a:rPr lang="en-US" dirty="0" smtClean="0">
                <a:sym typeface="Wingdings" pitchFamily="2" charset="2"/>
              </a:rPr>
              <a:t>Edges: Source must finish before destination starts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5400000">
            <a:off x="659607" y="4060497"/>
            <a:ext cx="2566986" cy="1600200"/>
            <a:chOff x="2995614" y="2590801"/>
            <a:chExt cx="2566986" cy="1600200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6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429000" y="32766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two outgoing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baseline="0" dirty="0" smtClean="0">
                <a:latin typeface="+mn-lt"/>
              </a:rPr>
              <a:t>Continuation</a:t>
            </a:r>
            <a:r>
              <a:rPr lang="en-US" sz="2000" b="0" kern="0" dirty="0" smtClean="0">
                <a:latin typeface="+mn-lt"/>
              </a:rPr>
              <a:t>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join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 smtClean="0">
                <a:latin typeface="+mn-lt"/>
              </a:rPr>
              <a:t>Node just ended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of thread joined 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are very flexible, but our divide-and-conquer maps and reduces so far use them in a very basic way:</a:t>
            </a:r>
          </a:p>
          <a:p>
            <a:pPr lvl="1"/>
            <a:r>
              <a:rPr lang="en-US" dirty="0" smtClean="0"/>
              <a:t>A tree on top of an upside-down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423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30180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30136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826454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804432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469908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477480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700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462855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562600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69297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60048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965621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929063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42872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41960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590799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32004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952999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410200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</a:t>
            </a:r>
            <a:r>
              <a:rPr lang="en-US" dirty="0" smtClean="0"/>
              <a:t>DAGs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DAGs are not always this simple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Suppose combining two results might be expensive enough that we want to parallelize each one</a:t>
            </a:r>
          </a:p>
          <a:p>
            <a:pPr lvl="1"/>
            <a:r>
              <a:rPr lang="en-US" dirty="0" smtClean="0"/>
              <a:t>Then each node in the inverted tree on the previous slide would itself expand into another set of nodes for that parallel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has to do all the work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endParaRPr lang="en-US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couple more terms: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speed-up is </a:t>
            </a:r>
            <a:r>
              <a:rPr lang="en-US" b="1" dirty="0" smtClean="0"/>
              <a:t>P</a:t>
            </a:r>
            <a:r>
              <a:rPr lang="en-US" dirty="0" smtClean="0"/>
              <a:t> as we vary </a:t>
            </a:r>
            <a:r>
              <a:rPr lang="en-US" b="1" dirty="0" smtClean="0"/>
              <a:t>P</a:t>
            </a:r>
            <a:r>
              <a:rPr lang="en-US" dirty="0" smtClean="0"/>
              <a:t>, we call it </a:t>
            </a:r>
            <a:r>
              <a:rPr lang="en-US" dirty="0" smtClean="0">
                <a:solidFill>
                  <a:schemeClr val="accent2"/>
                </a:solidFill>
              </a:rPr>
              <a:t>perfect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linear speed-up</a:t>
            </a:r>
          </a:p>
          <a:p>
            <a:pPr lvl="1"/>
            <a:r>
              <a:rPr lang="en-US" dirty="0" smtClean="0"/>
              <a:t>Perfect linear speed-up means doubling </a:t>
            </a:r>
            <a:r>
              <a:rPr lang="en-US" b="1" dirty="0" smtClean="0"/>
              <a:t>P</a:t>
            </a:r>
            <a:r>
              <a:rPr lang="en-US" dirty="0" smtClean="0"/>
              <a:t> halves running time</a:t>
            </a:r>
          </a:p>
          <a:p>
            <a:pPr lvl="1"/>
            <a:r>
              <a:rPr lang="en-US" dirty="0" smtClean="0"/>
              <a:t>Usually our goal; hard to get in practice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job as </a:t>
            </a:r>
            <a:r>
              <a:rPr lang="en-US" dirty="0" err="1" smtClean="0"/>
              <a:t>ForkJoin</a:t>
            </a:r>
            <a:r>
              <a:rPr lang="en-US" dirty="0" smtClean="0"/>
              <a:t> Framework users:</a:t>
            </a:r>
          </a:p>
          <a:p>
            <a:pPr lvl="1"/>
            <a:r>
              <a:rPr lang="en-US" dirty="0" smtClean="0"/>
              <a:t>Pick a good algorithm</a:t>
            </a:r>
          </a:p>
          <a:p>
            <a:pPr lvl="1"/>
            <a:r>
              <a:rPr lang="en-US" dirty="0" smtClean="0"/>
              <a:t>Write a program.  When run it creates a DAG of things to </a:t>
            </a:r>
            <a:r>
              <a:rPr lang="en-US" dirty="0" smtClean="0"/>
              <a:t>do</a:t>
            </a:r>
            <a:endParaRPr lang="en-US" dirty="0" smtClean="0"/>
          </a:p>
          <a:p>
            <a:pPr lvl="1"/>
            <a:r>
              <a:rPr lang="en-US" dirty="0" smtClean="0"/>
              <a:t>Make all the nodes a small-</a:t>
            </a:r>
            <a:r>
              <a:rPr lang="en-US" dirty="0" err="1" smtClean="0"/>
              <a:t>ish</a:t>
            </a:r>
            <a:r>
              <a:rPr lang="en-US" dirty="0" smtClean="0"/>
              <a:t> and approximately equal amount of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framework-writer’s job (won’t study how to do it):</a:t>
            </a:r>
          </a:p>
          <a:p>
            <a:pPr lvl="1"/>
            <a:r>
              <a:rPr lang="en-US" dirty="0" smtClean="0"/>
              <a:t>Assign work to available processors to avoid </a:t>
            </a:r>
            <a:r>
              <a:rPr lang="en-US" dirty="0" smtClean="0">
                <a:solidFill>
                  <a:schemeClr val="accent2"/>
                </a:solidFill>
              </a:rPr>
              <a:t>idling</a:t>
            </a:r>
          </a:p>
          <a:p>
            <a:pPr lvl="1"/>
            <a:r>
              <a:rPr lang="en-US" dirty="0" smtClean="0"/>
              <a:t>Keep constant factors low</a:t>
            </a:r>
          </a:p>
          <a:p>
            <a:pPr lvl="1"/>
            <a:r>
              <a:rPr lang="en-US" dirty="0" smtClean="0"/>
              <a:t>Give an </a:t>
            </a:r>
            <a:r>
              <a:rPr lang="en-US" dirty="0" smtClean="0">
                <a:solidFill>
                  <a:schemeClr val="accent2"/>
                </a:solidFill>
              </a:rPr>
              <a:t>expected-time guarantee</a:t>
            </a:r>
            <a:r>
              <a:rPr lang="en-US" dirty="0" smtClean="0"/>
              <a:t> (like </a:t>
            </a:r>
            <a:r>
              <a:rPr lang="en-US" dirty="0" err="1" smtClean="0"/>
              <a:t>quicksort</a:t>
            </a:r>
            <a:r>
              <a:rPr lang="en-US" dirty="0" smtClean="0"/>
              <a:t>) assuming framework-user did his/her job</a:t>
            </a:r>
          </a:p>
          <a:p>
            <a:pPr lvl="1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that means (mostly good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fork-join framework guarantee</a:t>
            </a:r>
          </a:p>
          <a:p>
            <a:pPr marL="342900" lvl="1" indent="-342900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r>
              <a:rPr lang="en-US" dirty="0" smtClean="0"/>
              <a:t>No implementation of your algorithm can beat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by more than a constant factor</a:t>
            </a:r>
          </a:p>
          <a:p>
            <a:pPr marL="342900" lvl="1" indent="-342900"/>
            <a:r>
              <a:rPr lang="en-US" dirty="0" smtClean="0"/>
              <a:t>No implementation of your algorithm on </a:t>
            </a:r>
            <a:r>
              <a:rPr lang="en-US" b="1" dirty="0" smtClean="0"/>
              <a:t>P</a:t>
            </a:r>
            <a:r>
              <a:rPr lang="en-US" dirty="0" smtClean="0"/>
              <a:t> processors can beat 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</a:t>
            </a:r>
            <a:r>
              <a:rPr lang="en-US" dirty="0" smtClean="0"/>
              <a:t>(ignoring memory-hierarchy issues)</a:t>
            </a:r>
          </a:p>
          <a:p>
            <a:pPr marL="342900" lvl="1" indent="-342900"/>
            <a:r>
              <a:rPr lang="en-US" dirty="0" smtClean="0"/>
              <a:t>So </a:t>
            </a:r>
            <a:r>
              <a:rPr lang="en-US" dirty="0" smtClean="0"/>
              <a:t>the </a:t>
            </a:r>
            <a:r>
              <a:rPr lang="en-US" dirty="0" smtClean="0"/>
              <a:t>framework on average gets within a constant factor of the best you can do, </a:t>
            </a:r>
            <a:r>
              <a:rPr lang="en-US" dirty="0" smtClean="0"/>
              <a:t>assuming the user did his/her job</a:t>
            </a:r>
            <a:endParaRPr lang="en-US" dirty="0" smtClean="0"/>
          </a:p>
          <a:p>
            <a:pPr marL="342900" lvl="1" indent="-342900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So: You can focus on your algorithm, data structures, and cut-offs rather than number of processors and scheduling</a:t>
            </a:r>
          </a:p>
          <a:p>
            <a:pPr marL="742950" lvl="2" indent="-342900"/>
            <a:r>
              <a:rPr lang="en-US" dirty="0" smtClean="0"/>
              <a:t>Analyze running time given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,</a:t>
            </a:r>
            <a:r>
              <a:rPr lang="en-US" b="1" baseline="-25000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>
                <a:sym typeface="Symbol"/>
              </a:rPr>
              <a:t>,</a:t>
            </a:r>
            <a:r>
              <a:rPr lang="en-US" sz="2800" b="1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b="1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to write a parallel algorithm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r>
              <a:rPr lang="en-US" dirty="0" smtClean="0"/>
              <a:t>Some Java and </a:t>
            </a:r>
            <a:r>
              <a:rPr lang="en-US" dirty="0" err="1" smtClean="0"/>
              <a:t>ForkJoin</a:t>
            </a:r>
            <a:r>
              <a:rPr lang="en-US" dirty="0" smtClean="0"/>
              <a:t> Framework specifics</a:t>
            </a:r>
          </a:p>
          <a:p>
            <a:pPr lvl="1"/>
            <a:r>
              <a:rPr lang="en-US" dirty="0" smtClean="0"/>
              <a:t>More pragmatics in section and posted notes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</a:t>
            </a:r>
          </a:p>
          <a:p>
            <a:r>
              <a:rPr lang="en-US" dirty="0" smtClean="0"/>
              <a:t>Arrays &amp; balanced trees support parallelism, linked lists don’t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In the algorithms seen so </a:t>
            </a:r>
            <a:r>
              <a:rPr lang="en-US" dirty="0" smtClean="0"/>
              <a:t>far (e.g., sum an array):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</a:t>
            </a:r>
            <a:r>
              <a:rPr lang="en-US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/P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</a:t>
            </a:r>
            <a:r>
              <a:rPr lang="en-US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 +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talked about a parallel program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it’s common that there are parts of your program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maps/reduces over arrays and trees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or just doing computations where each needs the previous step</a:t>
            </a:r>
          </a:p>
          <a:p>
            <a:pPr lvl="1"/>
            <a:r>
              <a:rPr lang="en-US" dirty="0" smtClean="0"/>
              <a:t>“Nine women can’t make a baby in one month”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we get perfect linear speedup </a:t>
            </a:r>
            <a:r>
              <a:rPr lang="en-US" i="1" dirty="0" smtClean="0">
                <a:cs typeface="Latha" pitchFamily="2"/>
              </a:rPr>
              <a:t>on the parallel portion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program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dirty="0" smtClean="0"/>
              <a:t>.0061  (i.e., 99.4% perfectly parallelizable)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you </a:t>
            </a:r>
            <a:r>
              <a:rPr lang="en-US" dirty="0" err="1" smtClean="0"/>
              <a:t>gotta</a:t>
            </a:r>
            <a:r>
              <a:rPr lang="en-US" dirty="0" smtClean="0"/>
              <a:t>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256 processors</a:t>
            </a:r>
          </a:p>
          <a:p>
            <a:pPr marL="857250" lvl="1" indent="-457200"/>
            <a:r>
              <a:rPr lang="en-US" dirty="0" smtClean="0"/>
              <a:t>x-axis: sequential portion </a:t>
            </a:r>
            <a:r>
              <a:rPr lang="en-US" b="1" dirty="0" smtClean="0"/>
              <a:t>S</a:t>
            </a:r>
            <a:r>
              <a:rPr lang="en-US" dirty="0" smtClean="0"/>
              <a:t>, ranging from .01 to .25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down as </a:t>
            </a:r>
            <a:r>
              <a:rPr lang="en-US" b="1" dirty="0" smtClean="0"/>
              <a:t>S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</a:t>
            </a:r>
            <a:r>
              <a:rPr lang="en-US" b="1" dirty="0" smtClean="0"/>
              <a:t>S</a:t>
            </a:r>
            <a:r>
              <a:rPr lang="en-US" dirty="0" smtClean="0"/>
              <a:t> = .01 or .1 or .25 (three separate lines)</a:t>
            </a:r>
          </a:p>
          <a:p>
            <a:pPr marL="857250" lvl="1" indent="-457200"/>
            <a:r>
              <a:rPr lang="en-US" dirty="0" smtClean="0"/>
              <a:t>x-axis: number of processors </a:t>
            </a:r>
            <a:r>
              <a:rPr lang="en-US" b="1" dirty="0" smtClean="0"/>
              <a:t>P</a:t>
            </a:r>
            <a:r>
              <a:rPr lang="en-US" dirty="0" smtClean="0"/>
              <a:t>, ranging from 2 to 32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up as </a:t>
            </a:r>
            <a:r>
              <a:rPr lang="en-US" b="1" dirty="0" smtClean="0"/>
              <a:t>P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Too important for me just to show you: </a:t>
            </a:r>
            <a:r>
              <a:rPr lang="en-US" i="1" dirty="0" smtClean="0">
                <a:solidFill>
                  <a:schemeClr val="accent2"/>
                </a:solidFill>
              </a:rPr>
              <a:t>Homework problem!</a:t>
            </a:r>
          </a:p>
          <a:p>
            <a:pPr marL="857250" lvl="1" indent="-457200"/>
            <a:r>
              <a:rPr lang="en-US" dirty="0" smtClean="0"/>
              <a:t>Chance to use a spreadsheet or other graphing program  </a:t>
            </a:r>
          </a:p>
          <a:p>
            <a:pPr marL="857250" lvl="1" indent="-457200"/>
            <a:r>
              <a:rPr lang="en-US" dirty="0" smtClean="0"/>
              <a:t>Compare against your intuition</a:t>
            </a:r>
          </a:p>
          <a:p>
            <a:pPr marL="857250" lvl="1" indent="-457200"/>
            <a:r>
              <a:rPr lang="en-US" dirty="0" smtClean="0"/>
              <a:t>A picture is worth 1000 words, especially if you made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</a:t>
            </a:r>
            <a:r>
              <a:rPr lang="en-US" dirty="0" smtClean="0"/>
              <a:t>bummer!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clearly sequential turn out to be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we’re solving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 monsters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Implies 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 exponential speed-up in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In project 3: corners of a rectangle containing all points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chemeClr val="accent2"/>
                </a:solidFill>
              </a:rPr>
              <a:t>reduces</a:t>
            </a:r>
            <a:r>
              <a:rPr lang="en-US" dirty="0" smtClean="0"/>
              <a:t>?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They take a set of data items and produce a single result</a:t>
            </a:r>
          </a:p>
          <a:p>
            <a:endParaRPr lang="en-US" sz="1000" dirty="0" smtClean="0"/>
          </a:p>
          <a:p>
            <a:r>
              <a:rPr lang="en-US" dirty="0" smtClean="0"/>
              <a:t>Note: Recursive results don’t have to be single numbers or strings.  They can be arrays or objects with multiple fields.</a:t>
            </a:r>
          </a:p>
          <a:p>
            <a:pPr lvl="1"/>
            <a:r>
              <a:rPr lang="en-US" dirty="0" smtClean="0"/>
              <a:t>Example: Histogram of test results</a:t>
            </a:r>
          </a:p>
          <a:p>
            <a:pPr lvl="1"/>
            <a:r>
              <a:rPr lang="en-US" dirty="0" smtClean="0"/>
              <a:t>Example on project 3: Kind of like a 2-D histogram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While many can be parallelized due to nice properties like </a:t>
            </a:r>
            <a:r>
              <a:rPr lang="en-US" dirty="0" err="1" smtClean="0"/>
              <a:t>associativity</a:t>
            </a:r>
            <a:r>
              <a:rPr lang="en-US" dirty="0" smtClean="0"/>
              <a:t> of addition,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easier: Data Parallel (Maps)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While reductions are a simple pattern of parallel programming, </a:t>
            </a:r>
            <a:r>
              <a:rPr lang="en-US" dirty="0" smtClean="0">
                <a:solidFill>
                  <a:schemeClr val="accent2"/>
                </a:solidFill>
              </a:rPr>
              <a:t>maps</a:t>
            </a:r>
            <a:r>
              <a:rPr lang="en-US" dirty="0" smtClean="0"/>
              <a:t> are even simpler</a:t>
            </a:r>
          </a:p>
          <a:p>
            <a:pPr lvl="1"/>
            <a:r>
              <a:rPr lang="en-US" dirty="0" smtClean="0"/>
              <a:t>Operate on set of elements to produce a new set of elements (no combining results)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962400"/>
            <a:ext cx="6477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noProof="0" dirty="0" err="1" smtClean="0">
                <a:latin typeface="Courier New" pitchFamily="49" charset="0"/>
              </a:rPr>
              <a:t>arr.length</a:t>
            </a:r>
            <a:r>
              <a:rPr lang="en-US" sz="2000" kern="0" noProof="0" dirty="0" smtClean="0">
                <a:latin typeface="Courier New" pitchFamily="49" charset="0"/>
              </a:rPr>
              <a:t>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Maps in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on maps and reduces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 and 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Old idea in higher-order programming (see 341) transferred to large-scale distributed computing</a:t>
            </a:r>
          </a:p>
          <a:p>
            <a:pPr lvl="1"/>
            <a:r>
              <a:rPr lang="en-US" dirty="0" smtClean="0"/>
              <a:t>Complementary approach to declarative queries (see 344)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Our basic patterns so far – maps and reduces – work just fine on balanced trees</a:t>
            </a:r>
          </a:p>
          <a:p>
            <a:pPr lvl="1"/>
            <a:r>
              <a:rPr lang="en-US" dirty="0" smtClean="0"/>
              <a:t>Divide-and-conquer each child rather than array </a:t>
            </a:r>
            <a:r>
              <a:rPr lang="en-US" dirty="0" err="1" smtClean="0"/>
              <a:t>subranges</a:t>
            </a:r>
            <a:endParaRPr lang="en-US" dirty="0" smtClean="0"/>
          </a:p>
          <a:p>
            <a:pPr lvl="1"/>
            <a:r>
              <a:rPr lang="en-US" dirty="0" smtClean="0"/>
              <a:t>Correct for unbalanced trees, but won’t get much speed-up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minimum element in an unsorted but balanced binary tree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given enough processors</a:t>
            </a:r>
          </a:p>
          <a:p>
            <a:endParaRPr lang="en-US" dirty="0" smtClean="0"/>
          </a:p>
          <a:p>
            <a:r>
              <a:rPr lang="en-US" dirty="0" smtClean="0"/>
              <a:t>How to do the sequential cut-off?</a:t>
            </a:r>
          </a:p>
          <a:p>
            <a:pPr lvl="1"/>
            <a:r>
              <a:rPr lang="en-US" dirty="0" smtClean="0"/>
              <a:t>Store number-of-descendants at each node (easy to maintain)</a:t>
            </a:r>
          </a:p>
          <a:p>
            <a:pPr lvl="1"/>
            <a:r>
              <a:rPr lang="en-US" dirty="0" smtClean="0"/>
              <a:t>Or I guess you could approximate it with, e.g., AVL height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36168</TotalTime>
  <Words>2116</Words>
  <Application>Microsoft Office PowerPoint</Application>
  <PresentationFormat>On-screen Show (4:3)</PresentationFormat>
  <Paragraphs>413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CSE332: Data Abstractions  Lecture 19: Analysis of Fork-Join Parallel Programs</vt:lpstr>
      <vt:lpstr>Where are we</vt:lpstr>
      <vt:lpstr>What else looks like this?</vt:lpstr>
      <vt:lpstr>Examples</vt:lpstr>
      <vt:lpstr>Reductions</vt:lpstr>
      <vt:lpstr>Even easier: Data Parallel (Maps)</vt:lpstr>
      <vt:lpstr>Maps in ForkJoin Framework</vt:lpstr>
      <vt:lpstr>Digression on maps and reduces</vt:lpstr>
      <vt:lpstr>Trees</vt:lpstr>
      <vt:lpstr>Linked lists</vt:lpstr>
      <vt:lpstr>Analyzing algorithms</vt:lpstr>
      <vt:lpstr>Work and Span</vt:lpstr>
      <vt:lpstr>The DAG</vt:lpstr>
      <vt:lpstr>Our simple examples</vt:lpstr>
      <vt:lpstr>More interesting DAGs?</vt:lpstr>
      <vt:lpstr>Connecting to performance</vt:lpstr>
      <vt:lpstr>Definitions</vt:lpstr>
      <vt:lpstr>Division of responsibility</vt:lpstr>
      <vt:lpstr>What that means (mostly good news)</vt:lpstr>
      <vt:lpstr>Examples</vt:lpstr>
      <vt:lpstr>Amdahl’s Law (mostly bad news)</vt:lpstr>
      <vt:lpstr>Amdahl’s Law (mostly bad news)</vt:lpstr>
      <vt:lpstr>Why such bad news</vt:lpstr>
      <vt:lpstr>Plots you gotta see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1385</cp:revision>
  <dcterms:created xsi:type="dcterms:W3CDTF">2009-03-13T20:43:19Z</dcterms:created>
  <dcterms:modified xsi:type="dcterms:W3CDTF">2010-05-18T21:28:41Z</dcterms:modified>
</cp:coreProperties>
</file>