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notesSlides/notesSlide30.xml" ContentType="application/vnd.openxmlformats-officedocument.presentationml.notesSlide+xml"/>
  <Override PartName="/ppt/tags/tag156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tags/tag68.xml" ContentType="application/vnd.openxmlformats-officedocument.presentationml.tags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slides/slide38.xml" ContentType="application/vnd.openxmlformats-officedocument.presentationml.slide+xml"/>
  <Override PartName="/ppt/tags/tag131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158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notesSlides/notesSlide21.xml" ContentType="application/vnd.openxmlformats-officedocument.presentationml.notesSlide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notesSlides/notesSlide50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notesSlides/notesSlide11.xml" ContentType="application/vnd.openxmlformats-officedocument.presentationml.notesSlide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notesSlides/notesSlide45.xml" ContentType="application/vnd.openxmlformats-officedocument.presentationml.notesSlide+xml"/>
  <Override PartName="/ppt/slides/slide32.xml" ContentType="application/vnd.openxmlformats-officedocument.presentationml.slide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slides/slide48.xml" ContentType="application/vnd.openxmlformats-officedocument.presentationml.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141.xml" ContentType="application/vnd.openxmlformats-officedocument.presentationml.tag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notesSlides/notesSlide4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256" r:id="rId2"/>
    <p:sldId id="303" r:id="rId3"/>
    <p:sldId id="317" r:id="rId4"/>
    <p:sldId id="318" r:id="rId5"/>
    <p:sldId id="324" r:id="rId6"/>
    <p:sldId id="323" r:id="rId7"/>
    <p:sldId id="319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1" r:id="rId22"/>
    <p:sldId id="340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3" r:id="rId54"/>
    <p:sldId id="372" r:id="rId5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133" d="100"/>
          <a:sy n="133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tags" Target="../tags/tag84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tags" Target="../tags/tag83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28" Type="http://schemas.openxmlformats.org/officeDocument/2006/relationships/notesSlide" Target="../notesSlides/notesSlide10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notesSlide" Target="../notesSlides/notesSlide12.xml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31" Type="http://schemas.openxmlformats.org/officeDocument/2006/relationships/tags" Target="../tags/tag115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4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4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notesSlide" Target="../notesSlides/notesSlide8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11: 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114800" y="12954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All keys that map to the same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insert 10, 22, 107, 12, 42 with mod hashing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 time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linear</a:t>
            </a:r>
          </a:p>
          <a:p>
            <a:pPr lvl="1"/>
            <a:r>
              <a:rPr lang="en-US" dirty="0" smtClean="0"/>
              <a:t>But only with really bad luck or bad hash function</a:t>
            </a:r>
          </a:p>
          <a:p>
            <a:pPr lvl="1"/>
            <a:r>
              <a:rPr lang="en-US" dirty="0" smtClean="0"/>
              <a:t>So not worth avoiding (e.g., with balanced trees at each bucket)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asymptotic complexity, some “data-structure engineering” may be warranted</a:t>
            </a:r>
          </a:p>
          <a:p>
            <a:pPr lvl="1"/>
            <a:r>
              <a:rPr lang="en-US" dirty="0" smtClean="0"/>
              <a:t>Linked list vs. array vs. chunked list (lists should be short!)</a:t>
            </a:r>
          </a:p>
          <a:p>
            <a:pPr lvl="1"/>
            <a:r>
              <a:rPr lang="en-US" dirty="0" smtClean="0"/>
              <a:t>Move-to-front (cf. Project 2)</a:t>
            </a:r>
          </a:p>
          <a:p>
            <a:pPr lvl="1"/>
            <a:r>
              <a:rPr lang="en-US" dirty="0" smtClean="0"/>
              <a:t>Better idea: Leave room for 1 element (or 2?) in the table itself, to optimize constant factors for the common case</a:t>
            </a:r>
          </a:p>
          <a:p>
            <a:pPr lvl="2"/>
            <a:r>
              <a:rPr lang="en-US" dirty="0" smtClean="0"/>
              <a:t>A time-space trade-off…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/>
              <a:t>Time vs. space (constant factors only here)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27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/>
                <a:gridCol w="624348"/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743200" y="2171700"/>
          <a:ext cx="1882775" cy="800100"/>
        </p:xfrm>
        <a:graphic>
          <a:graphicData uri="http://schemas.openxmlformats.org/presentationml/2006/ole">
            <p:oleObj spid="_x0000_s2050" name="Equation" r:id="rId5" imgW="927000" imgH="39348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743200" y="2171700"/>
          <a:ext cx="1882775" cy="800100"/>
        </p:xfrm>
        <a:graphic>
          <a:graphicData uri="http://schemas.openxmlformats.org/presentationml/2006/ole">
            <p:oleObj spid="_x0000_s3074" name="Equation" r:id="rId5" imgW="927000" imgH="39348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/ 2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simple idea: 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</a:t>
            </a:r>
            <a:r>
              <a:rPr lang="en-US" dirty="0" smtClean="0"/>
              <a:t>Tables: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</a:t>
            </a:r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growable</a:t>
            </a:r>
            <a:r>
              <a:rPr lang="en-US" dirty="0" smtClean="0"/>
              <a:t> as we’ll see</a:t>
            </a:r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one example</a:t>
            </a:r>
            <a:r>
              <a:rPr lang="en-US" dirty="0" smtClean="0"/>
              <a:t> of open addressing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2"/>
                </a:solidFill>
              </a:rPr>
              <a:t>open addressing</a:t>
            </a:r>
            <a:r>
              <a:rPr lang="en-US" dirty="0" smtClean="0"/>
              <a:t> means resolving collisions by trying a sequence of other positions in the table.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chemeClr val="accent2"/>
                </a:solidFill>
              </a:rPr>
              <a:t>probing</a:t>
            </a:r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This is called </a:t>
            </a:r>
            <a:r>
              <a:rPr lang="en-US" dirty="0" smtClean="0">
                <a:solidFill>
                  <a:schemeClr val="accent2"/>
                </a:solidFill>
              </a:rPr>
              <a:t>linear probing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chemeClr val="accent2"/>
                </a:solidFill>
              </a:rPr>
              <a:t>probe function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and the book use the terms</a:t>
            </a:r>
          </a:p>
          <a:p>
            <a:pPr lvl="1"/>
            <a:r>
              <a:rPr lang="en-US" dirty="0" smtClean="0"/>
              <a:t>“chaining” or “separate chaining”</a:t>
            </a:r>
          </a:p>
          <a:p>
            <a:pPr lvl="1"/>
            <a:r>
              <a:rPr lang="en-US" dirty="0" smtClean="0"/>
              <a:t>“open addressing”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Very confusingly,</a:t>
            </a:r>
          </a:p>
          <a:p>
            <a:pPr lvl="1"/>
            <a:r>
              <a:rPr lang="en-US" dirty="0" smtClean="0"/>
              <a:t>“open hashing” is a synonym for “chaining”</a:t>
            </a:r>
          </a:p>
          <a:p>
            <a:pPr lvl="1"/>
            <a:r>
              <a:rPr lang="en-US" dirty="0" smtClean="0"/>
              <a:t>“closed hashing” is a synonym for “open addressing”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(If it makes you feel any better, </a:t>
            </a:r>
          </a:p>
          <a:p>
            <a:pPr>
              <a:buNone/>
            </a:pPr>
            <a:r>
              <a:rPr lang="en-US" dirty="0" smtClean="0"/>
              <a:t>most trees in CS grow upside-down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Okay,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and find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1"/>
            <a:r>
              <a:rPr lang="en-US" dirty="0" smtClean="0"/>
              <a:t>But here just means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(Primary)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(a good thing)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2667000"/>
            <a:ext cx="281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produce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lead to long probing 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Trivial fact: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performance (see chart)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038600" y="3505200"/>
          <a:ext cx="1752600" cy="873125"/>
        </p:xfrm>
        <a:graphic>
          <a:graphicData uri="http://schemas.openxmlformats.org/presentationml/2006/ole">
            <p:oleObj spid="_x0000_s4099" name="Equation" r:id="rId4" imgW="965160" imgH="4824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038600" y="4521200"/>
          <a:ext cx="1752600" cy="889000"/>
        </p:xfrm>
        <a:graphic>
          <a:graphicData uri="http://schemas.openxmlformats.org/presentationml/2006/ole">
            <p:oleObj spid="_x0000_s4101" name="Equation" r:id="rId5" imgW="90144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32512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 but point remains)</a:t>
            </a:r>
          </a:p>
          <a:p>
            <a:r>
              <a:rPr lang="en-US" dirty="0" smtClean="0"/>
              <a:t>By 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4200" y="32512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We can avoid primary clustering by changing the probe function</a:t>
            </a:r>
          </a:p>
          <a:p>
            <a:endParaRPr lang="en-US" dirty="0" smtClean="0"/>
          </a:p>
          <a:p>
            <a:r>
              <a:rPr lang="en-US" dirty="0" smtClean="0"/>
              <a:t>A common technique is quadratic probing: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A Different ADT?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few collisions)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/>
              <a:t>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2"/>
            <a:r>
              <a:rPr lang="en-US" dirty="0" smtClean="0"/>
              <a:t>Not so important to argue over the definitions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1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Uh-oh: For all </a:t>
            </a:r>
            <a:r>
              <a:rPr lang="en-US" sz="2000" b="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Excel shows </a:t>
            </a:r>
            <a:r>
              <a:rPr lang="en-US" sz="2000" b="0" dirty="0" smtClean="0">
                <a:latin typeface="+mn-lt"/>
              </a:rPr>
              <a:t>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Proof uses induction and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 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chemeClr val="accent2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bad news to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The bad news is: After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quadratic probes, we will just cycle through the same indices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The good news: </a:t>
            </a:r>
          </a:p>
          <a:p>
            <a:pPr lvl="1"/>
            <a:r>
              <a:rPr lang="en-US" dirty="0" smtClean="0"/>
              <a:t>Assertion #1: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</a:t>
            </a:r>
            <a:r>
              <a:rPr lang="en-US" i="1" dirty="0" smtClean="0"/>
              <a:t>prime</a:t>
            </a:r>
            <a:r>
              <a:rPr lang="en-US" dirty="0" smtClean="0"/>
              <a:t> and </a:t>
            </a:r>
            <a:r>
              <a:rPr lang="en-US" dirty="0" smtClean="0">
                <a:sym typeface="Symbol" pitchFamily="18" charset="2"/>
              </a:rPr>
              <a:t> </a:t>
            </a:r>
            <a:r>
              <a:rPr lang="en-US" dirty="0" smtClean="0"/>
              <a:t>&lt; ½, then quadratic probing will find an empty slot in at most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T/2 </a:t>
            </a:r>
            <a:r>
              <a:rPr lang="en-US" dirty="0" smtClean="0"/>
              <a:t>probes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Assertion #2: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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 T/2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h(key)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h(key)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</a:p>
          <a:p>
            <a:pPr lvl="1">
              <a:buNone/>
            </a:pPr>
            <a:endParaRPr lang="en-US" sz="1000" b="1" dirty="0" smtClean="0">
              <a:latin typeface="Courier New" pitchFamily="49" charset="0"/>
              <a:sym typeface="Symbol" pitchFamily="18" charset="2"/>
            </a:endParaRPr>
          </a:p>
          <a:p>
            <a:pPr lvl="1"/>
            <a:r>
              <a:rPr lang="en-US" dirty="0" smtClean="0">
                <a:latin typeface="+mj-lt"/>
                <a:sym typeface="Symbol" pitchFamily="18" charset="2"/>
              </a:rPr>
              <a:t>Assertion #3: Assertion #2 is the “key fact” for proving Assertion #1</a:t>
            </a: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So: If you keep </a:t>
            </a:r>
            <a:r>
              <a:rPr lang="en-US" dirty="0" smtClean="0">
                <a:sym typeface="Symbol" pitchFamily="18" charset="2"/>
              </a:rPr>
              <a:t> </a:t>
            </a:r>
            <a:r>
              <a:rPr lang="en-US" dirty="0" smtClean="0"/>
              <a:t>&lt; ½, </a:t>
            </a:r>
            <a:r>
              <a:rPr lang="en-US" dirty="0" smtClean="0"/>
              <a:t>no need to detect cycles</a:t>
            </a:r>
            <a:endParaRPr lang="en-US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reconsidered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 does not suffer from primary clustering: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chemeClr val="accent2"/>
                </a:solidFill>
              </a:rPr>
              <a:t>double hashing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2*g(key))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3*g(key))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can’t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Double-hashing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Since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double-hashing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</a:t>
            </a:r>
            <a:r>
              <a:rPr lang="en-US" dirty="0" smtClean="0">
                <a:sym typeface="Symbol" pitchFamily="18" charset="2"/>
              </a:rPr>
              <a:t>search (intuitive):</a:t>
            </a:r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</a:t>
            </a:r>
            <a:r>
              <a:rPr lang="en-US" dirty="0" smtClean="0">
                <a:sym typeface="Symbol" pitchFamily="18" charset="2"/>
              </a:rPr>
              <a:t>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486400" y="3429000"/>
          <a:ext cx="798513" cy="914400"/>
        </p:xfrm>
        <a:graphic>
          <a:graphicData uri="http://schemas.openxmlformats.org/presentationml/2006/ole">
            <p:oleObj spid="_x0000_s6147" name="Equation" r:id="rId4" imgW="342720" imgH="39348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486400" y="4572000"/>
          <a:ext cx="1865313" cy="890588"/>
        </p:xfrm>
        <a:graphic>
          <a:graphicData uri="http://schemas.openxmlformats.org/presentationml/2006/ole">
            <p:oleObj spid="_x0000_s6148" name="Equation" r:id="rId5" imgW="901440" imgH="4316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704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Chaining is easy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proportion to load factor on average</a:t>
            </a:r>
          </a:p>
          <a:p>
            <a:endParaRPr lang="en-US" dirty="0" smtClean="0"/>
          </a:p>
          <a:p>
            <a:r>
              <a:rPr lang="en-US" dirty="0" smtClean="0"/>
              <a:t>Open addressing uses probe functions, has clustering issues as table gets full</a:t>
            </a:r>
          </a:p>
          <a:p>
            <a:pPr lvl="1"/>
            <a:r>
              <a:rPr lang="en-US" dirty="0" smtClean="0"/>
              <a:t>Why use it:</a:t>
            </a:r>
          </a:p>
          <a:p>
            <a:pPr lvl="2"/>
            <a:r>
              <a:rPr lang="en-US" dirty="0" smtClean="0"/>
              <a:t>Less memory allocation? </a:t>
            </a:r>
          </a:p>
          <a:p>
            <a:pPr lvl="2"/>
            <a:r>
              <a:rPr lang="en-US" dirty="0" smtClean="0"/>
              <a:t>Easier data representation?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Growing the table when it gets too full</a:t>
            </a:r>
          </a:p>
          <a:p>
            <a:pPr lvl="1"/>
            <a:r>
              <a:rPr lang="en-US" dirty="0" smtClean="0"/>
              <a:t>Relation between hashing/comparing and connection to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dirty="0" smtClean="0"/>
              <a:t>Like with array-based stacks/queues/lists, if table gets too full, create a bigger table and copy everything over</a:t>
            </a:r>
          </a:p>
          <a:p>
            <a:endParaRPr lang="en-US" sz="1000" dirty="0" smtClean="0"/>
          </a:p>
          <a:p>
            <a:r>
              <a:rPr lang="en-US" dirty="0" smtClean="0"/>
              <a:t>Especially 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pPr lvl="1"/>
            <a:r>
              <a:rPr lang="en-US" dirty="0" smtClean="0"/>
              <a:t>For open addressing, half-full is a good rule of thumb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except, </a:t>
            </a:r>
            <a:r>
              <a:rPr lang="en-US" dirty="0" err="1" smtClean="0"/>
              <a:t>uhm</a:t>
            </a:r>
            <a:r>
              <a:rPr lang="en-US" dirty="0" smtClean="0"/>
              <a:t>,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double the size (rather than “add 1000”) to get good amortized guarantees (still promising to prove that later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But one resize is an </a:t>
            </a:r>
            <a:r>
              <a:rPr lang="en-US" i="1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 operation, involving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calls to the hash function (1 for each insert in the new table)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Space/time tradeoff: Could store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h(key)</a:t>
            </a:r>
            <a:r>
              <a:rPr lang="en-US" dirty="0" smtClean="0">
                <a:sym typeface="Wingdings" pitchFamily="2" charset="2"/>
              </a:rPr>
              <a:t> with each data item, but since rehashing is rare, this is probably a poor use of space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And growing the table is still </a:t>
            </a:r>
            <a:r>
              <a:rPr lang="en-US" i="1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and comparing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00400"/>
          </a:xfrm>
        </p:spPr>
        <p:txBody>
          <a:bodyPr/>
          <a:lstStyle/>
          <a:p>
            <a:r>
              <a:rPr lang="en-US" dirty="0" smtClean="0"/>
              <a:t>Haven’t emphasized enough for a find or a delete of an item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</a:t>
            </a:r>
            <a:r>
              <a:rPr lang="en-US" i="1" dirty="0" smtClean="0"/>
              <a:t>hash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but then as we go through the chain or keep probing, we have to </a:t>
            </a:r>
            <a:r>
              <a:rPr lang="en-US" i="1" dirty="0" smtClean="0"/>
              <a:t>compare</a:t>
            </a:r>
            <a:r>
              <a:rPr lang="en-US" dirty="0" smtClean="0"/>
              <a:t> each item we see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So a hash table needs a hash function and a comparator</a:t>
            </a:r>
          </a:p>
          <a:p>
            <a:pPr lvl="1"/>
            <a:r>
              <a:rPr lang="en-US" dirty="0" smtClean="0"/>
              <a:t>In Project 2, you’ll use two function objects</a:t>
            </a:r>
          </a:p>
          <a:p>
            <a:pPr lvl="1"/>
            <a:r>
              <a:rPr lang="en-US" dirty="0" smtClean="0"/>
              <a:t>The Java standard library uses a more OO approach where each object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method and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dirty="0" smtClean="0"/>
              <a:t> method: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4724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o)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All keys that map to the same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insert 10, 22, 107, 12, 42 with mod hashing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objects must hash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(and your project hash table) make a very important assumption that clients must satisfy…</a:t>
            </a:r>
          </a:p>
          <a:p>
            <a:endParaRPr lang="en-US" sz="1000" dirty="0" smtClean="0"/>
          </a:p>
          <a:p>
            <a:r>
              <a:rPr lang="en-US" dirty="0" smtClean="0"/>
              <a:t>OO way of saying it: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2"/>
                </a:solidFill>
              </a:rPr>
              <a:t>, then we must require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Function object way of saying </a:t>
            </a:r>
            <a:r>
              <a:rPr lang="en-US" dirty="0" err="1" smtClean="0">
                <a:latin typeface="+mj-lt"/>
                <a:cs typeface="Courier New" pitchFamily="49" charset="0"/>
              </a:rPr>
              <a:t>i</a:t>
            </a:r>
            <a:r>
              <a:rPr lang="en-US" dirty="0" smtClean="0">
                <a:latin typeface="+mj-lt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     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c.compare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== 0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, then we must require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         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(a) ==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895600"/>
          </a:xfrm>
        </p:spPr>
        <p:txBody>
          <a:bodyPr/>
          <a:lstStyle/>
          <a:p>
            <a:r>
              <a:rPr lang="en-US" dirty="0" smtClean="0"/>
              <a:t>Lots of Java libraries use hash tables, perhaps without your knowledge</a:t>
            </a:r>
          </a:p>
          <a:p>
            <a:endParaRPr lang="en-US" sz="1000" dirty="0" smtClean="0"/>
          </a:p>
          <a:p>
            <a:r>
              <a:rPr lang="en-US" dirty="0" smtClean="0"/>
              <a:t>So: If you ever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, you need to override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dirty="0" smtClean="0"/>
              <a:t> also in a consistent way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CoreJava</a:t>
            </a:r>
            <a:r>
              <a:rPr lang="en-US" dirty="0" smtClean="0"/>
              <a:t> book, Chapter 5 for other “</a:t>
            </a:r>
            <a:r>
              <a:rPr lang="en-US" dirty="0" err="1" smtClean="0"/>
              <a:t>gotchas</a:t>
            </a:r>
            <a:r>
              <a:rPr lang="en-US" dirty="0" smtClean="0"/>
              <a:t>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752600"/>
            <a:ext cx="8077200" cy="464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double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 </a:t>
            </a:r>
            <a:r>
              <a:rPr lang="en-US" sz="2000" kern="0" dirty="0" smtClean="0">
                <a:latin typeface="Courier New" pitchFamily="49" charset="0"/>
              </a:rPr>
              <a:t>= 0.0;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double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theta </a:t>
            </a:r>
            <a:r>
              <a:rPr lang="en-US" sz="2000" kern="0" dirty="0" smtClean="0">
                <a:latin typeface="Courier New" pitchFamily="49" charset="0"/>
              </a:rPr>
              <a:t>= 0.0;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addToAngle</a:t>
            </a:r>
            <a:r>
              <a:rPr lang="en-US" sz="2000" kern="0" dirty="0" smtClean="0">
                <a:latin typeface="Courier New" pitchFamily="49" charset="0"/>
              </a:rPr>
              <a:t>(double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theta2</a:t>
            </a:r>
            <a:r>
              <a:rPr lang="en-US" sz="2000" kern="0" dirty="0" smtClean="0">
                <a:latin typeface="Courier New" pitchFamily="49" charset="0"/>
              </a:rPr>
              <a:t>) { theta+=theta2;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PolarPoint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PolarPoint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</a:t>
            </a:r>
            <a:r>
              <a:rPr lang="en-US" sz="2000" kern="0" dirty="0" smtClean="0">
                <a:latin typeface="Courier New" pitchFamily="49" charset="0"/>
              </a:rPr>
              <a:t>  double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angleDiff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(theta – </a:t>
            </a:r>
            <a:r>
              <a:rPr lang="en-US" sz="2000" kern="0" dirty="0" err="1" smtClean="0">
                <a:latin typeface="Courier New" pitchFamily="49" charset="0"/>
              </a:rPr>
              <a:t>other.theta</a:t>
            </a:r>
            <a:r>
              <a:rPr lang="en-US" sz="2000" kern="0" dirty="0" smtClean="0">
                <a:latin typeface="Courier New" pitchFamily="49" charset="0"/>
              </a:rPr>
              <a:t>) % (2*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double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rDiff</a:t>
            </a:r>
            <a:r>
              <a:rPr lang="en-US" sz="2000" kern="0" dirty="0" smtClean="0">
                <a:latin typeface="Courier New" pitchFamily="49" charset="0"/>
              </a:rPr>
              <a:t> = r – </a:t>
            </a:r>
            <a:r>
              <a:rPr lang="en-US" sz="2000" kern="0" dirty="0" err="1" smtClean="0">
                <a:latin typeface="Courier New" pitchFamily="49" charset="0"/>
              </a:rPr>
              <a:t>other.r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Math.abs(</a:t>
            </a:r>
            <a:r>
              <a:rPr lang="en-US" sz="2000" kern="0" dirty="0" err="1" smtClean="0">
                <a:latin typeface="Courier New" pitchFamily="49" charset="0"/>
              </a:rPr>
              <a:t>angleDiff</a:t>
            </a:r>
            <a:r>
              <a:rPr lang="en-US" sz="2000" kern="0" dirty="0" smtClean="0">
                <a:latin typeface="Courier New" pitchFamily="49" charset="0"/>
              </a:rPr>
              <a:t>) &lt; 0.0001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&amp;&amp;</a:t>
            </a:r>
            <a:r>
              <a:rPr lang="en-US" sz="2000" kern="0" dirty="0" smtClean="0">
                <a:latin typeface="Courier New" pitchFamily="49" charset="0"/>
              </a:rPr>
              <a:t> Math.abs(</a:t>
            </a:r>
            <a:r>
              <a:rPr lang="en-US" sz="2000" kern="0" dirty="0" err="1" smtClean="0">
                <a:latin typeface="Courier New" pitchFamily="49" charset="0"/>
              </a:rPr>
              <a:t>rDiff</a:t>
            </a:r>
            <a:r>
              <a:rPr lang="en-US" sz="2000" kern="0" dirty="0" smtClean="0">
                <a:latin typeface="Courier New" pitchFamily="49" charset="0"/>
              </a:rPr>
              <a:t>) &lt; 0.0001;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// wrong: must override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!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en-US" dirty="0" smtClean="0"/>
              <a:t>Think about using a hash table holding points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way: comparison has rules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didn’t emphasize some important “rules” about comparison functions for:</a:t>
            </a:r>
          </a:p>
          <a:p>
            <a:pPr lvl="1"/>
            <a:r>
              <a:rPr lang="en-US" dirty="0" smtClean="0"/>
              <a:t>all our dictionaries</a:t>
            </a:r>
          </a:p>
          <a:p>
            <a:pPr lvl="1"/>
            <a:r>
              <a:rPr lang="en-US" dirty="0" smtClean="0"/>
              <a:t>sorting (next major topic)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In short, comparison must impose a consistent, total ordering:</a:t>
            </a:r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&gt;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==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,                   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 on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hash table is one of the most important data structures</a:t>
            </a:r>
          </a:p>
          <a:p>
            <a:pPr lvl="1"/>
            <a:r>
              <a:rPr lang="en-US" dirty="0" smtClean="0"/>
              <a:t>Supports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efficiently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Examples: Cryptography, check-sums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All keys that map to the same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insert 10, 22, 107, 12, 42 with mod hashing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114800" y="1371600"/>
            <a:ext cx="480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Chaining: All keys that map to the same table location are kept in a list    (a.k.a. a “chain” or “bucket”)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easy as it sounds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10, 22, 107, 12, 42 with mod hashing and 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All keys that map to the same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insert 10, 22, 107, 12, 42 with mod hashing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All keys that map to the same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insert 10, 22, 107, 12, 42 with mod hashing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41843</TotalTime>
  <Words>3910</Words>
  <Application>Microsoft Office PowerPoint</Application>
  <PresentationFormat>On-screen Show (4:3)</PresentationFormat>
  <Paragraphs>1144</Paragraphs>
  <Slides>54</Slides>
  <Notes>54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dan_design_template</vt:lpstr>
      <vt:lpstr>Equation</vt:lpstr>
      <vt:lpstr>CSE332: Data Abstractions  Lecture 11: Hash Tables</vt:lpstr>
      <vt:lpstr>Hash Tables: Review</vt:lpstr>
      <vt:lpstr>Hash Tables: A Different ADT?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chaining</vt:lpstr>
      <vt:lpstr>Time vs. space (constant factors only here)</vt:lpstr>
      <vt:lpstr>More rigorous chaining analysis</vt:lpstr>
      <vt:lpstr>More rigorous chaining analysis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Open addressing</vt:lpstr>
      <vt:lpstr>Terminology</vt:lpstr>
      <vt:lpstr>Other operations</vt:lpstr>
      <vt:lpstr>(Primary) Clustering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Double hashing</vt:lpstr>
      <vt:lpstr>Double-hashing analysis</vt:lpstr>
      <vt:lpstr>More double-hashing facts</vt:lpstr>
      <vt:lpstr>Charts</vt:lpstr>
      <vt:lpstr>Where are we?</vt:lpstr>
      <vt:lpstr>Rehashing</vt:lpstr>
      <vt:lpstr>More on rehashing</vt:lpstr>
      <vt:lpstr>Hashing and comparing</vt:lpstr>
      <vt:lpstr>Equal objects must hash the same</vt:lpstr>
      <vt:lpstr>Java bottom line</vt:lpstr>
      <vt:lpstr>Bad Example</vt:lpstr>
      <vt:lpstr>By the way: comparison has rules too</vt:lpstr>
      <vt:lpstr>Final word on hashing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1894</cp:revision>
  <dcterms:created xsi:type="dcterms:W3CDTF">2009-03-13T20:43:19Z</dcterms:created>
  <dcterms:modified xsi:type="dcterms:W3CDTF">2010-04-23T17:32:23Z</dcterms:modified>
</cp:coreProperties>
</file>