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312" r:id="rId2"/>
    <p:sldId id="273" r:id="rId3"/>
    <p:sldId id="275" r:id="rId4"/>
    <p:sldId id="276" r:id="rId5"/>
    <p:sldId id="280" r:id="rId6"/>
    <p:sldId id="281" r:id="rId7"/>
    <p:sldId id="283" r:id="rId8"/>
    <p:sldId id="282" r:id="rId9"/>
    <p:sldId id="284" r:id="rId10"/>
    <p:sldId id="285" r:id="rId11"/>
    <p:sldId id="287" r:id="rId12"/>
    <p:sldId id="288" r:id="rId13"/>
    <p:sldId id="289" r:id="rId14"/>
    <p:sldId id="313" r:id="rId15"/>
    <p:sldId id="314" r:id="rId16"/>
    <p:sldId id="290" r:id="rId17"/>
    <p:sldId id="292" r:id="rId18"/>
    <p:sldId id="295" r:id="rId19"/>
    <p:sldId id="293" r:id="rId20"/>
    <p:sldId id="294" r:id="rId21"/>
    <p:sldId id="302" r:id="rId22"/>
    <p:sldId id="304" r:id="rId23"/>
    <p:sldId id="305" r:id="rId24"/>
    <p:sldId id="307" r:id="rId25"/>
    <p:sldId id="309" r:id="rId26"/>
    <p:sldId id="310" r:id="rId27"/>
    <p:sldId id="311" r:id="rId28"/>
    <p:sldId id="315" r:id="rId29"/>
    <p:sldId id="31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3" autoAdjust="0"/>
    <p:restoredTop sz="92507" autoAdjust="0"/>
  </p:normalViewPr>
  <p:slideViewPr>
    <p:cSldViewPr>
      <p:cViewPr>
        <p:scale>
          <a:sx n="62" d="100"/>
          <a:sy n="62" d="100"/>
        </p:scale>
        <p:origin x="1899" y="7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B32B0-EDC9-4A99-BF21-5B507A9A7D14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F2125-BE21-4FCC-BBCD-0C762B853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4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WeakHashMap</a:t>
            </a:r>
            <a:r>
              <a:rPr lang="en-US" dirty="0" smtClean="0"/>
              <a:t> – only intern the most commonly used items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F2125-BE21-4FCC-BBCD-0C762B853F0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72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WeakHashMap</a:t>
            </a:r>
            <a:r>
              <a:rPr lang="en-US" dirty="0" smtClean="0"/>
              <a:t> – only intern the most commonly used items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F2125-BE21-4FCC-BBCD-0C762B853F0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72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Static not final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F2125-BE21-4FCC-BBCD-0C762B853F0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46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F2125-BE21-4FCC-BBCD-0C762B853F0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88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162B12D-41B7-46BA-96C3-1313AC755186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og.thingsdesigner.com/uploads/id/tree_swing_development_requireme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79248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0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ublic class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static class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HttpRequestHolder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public static final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INSTANCE = 			new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 Singleton – Don’t instantiate */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public static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HttpRequestHolder.INSTANCE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8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LengthComparator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implements Comparator&lt;String&gt;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compare(String s1, String s2)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s1.length()-s2.length();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 Singleton – Don’t instantiate */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LengthComparator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static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LengthComparator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comp = null;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public static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LengthComparator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 (comp == null)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comp = new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LengthComparator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comp;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94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Similar to Singleton, except instead of just having one object per class, there’s one object per </a:t>
            </a:r>
            <a:r>
              <a:rPr lang="en-US" b="1" u="sng" dirty="0" smtClean="0"/>
              <a:t>abstract value</a:t>
            </a:r>
            <a:r>
              <a:rPr lang="en-US" dirty="0" smtClean="0"/>
              <a:t> of the class</a:t>
            </a:r>
          </a:p>
          <a:p>
            <a:r>
              <a:rPr lang="en-US" dirty="0" smtClean="0"/>
              <a:t>Saves memory by compacting multiple copies</a:t>
            </a:r>
          </a:p>
        </p:txBody>
      </p:sp>
    </p:spTree>
    <p:extLst>
      <p:ext uri="{BB962C8B-B14F-4D97-AF65-F5344CB8AC3E}">
        <p14:creationId xmlns:p14="http://schemas.microsoft.com/office/powerpoint/2010/main" val="7942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Interning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ublic class Point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 marL="57150" indent="0">
              <a:buNone/>
            </a:pPr>
            <a:endParaRPr lang="en-US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Point(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this.x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x;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y;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 return x; }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 return y; }</a:t>
            </a:r>
          </a:p>
          <a:p>
            <a:pPr marL="57150" indent="0">
              <a:buNone/>
            </a:pP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@Override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“(” + x + “,” + y + “)”;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62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Interning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ublic class Point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static Map&lt;String, Point&gt; instances = 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WeakHashMap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&lt;String, Point&gt;();</a:t>
            </a:r>
          </a:p>
          <a:p>
            <a:pPr marL="57150" indent="0">
              <a:buNone/>
            </a:pP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static Point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String key = x + “,”, + y;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if (!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instances.containsKey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(key))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instances.put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(key, new Point(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instances.get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(key);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final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x, y; // immutable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Point(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y) {…}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hape 197"/>
          <p:cNvSpPr txBox="1"/>
          <p:nvPr/>
        </p:nvSpPr>
        <p:spPr>
          <a:xfrm>
            <a:off x="609600" y="5943600"/>
            <a:ext cx="8763000" cy="68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en-US" dirty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Requires the class being interned to be immutable. Why?</a:t>
            </a:r>
          </a:p>
        </p:txBody>
      </p:sp>
    </p:spTree>
    <p:extLst>
      <p:ext uri="{BB962C8B-B14F-4D97-AF65-F5344CB8AC3E}">
        <p14:creationId xmlns:p14="http://schemas.microsoft.com/office/powerpoint/2010/main" val="343676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Interning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indent="-285750"/>
            <a:r>
              <a:rPr lang="en-US" sz="2800" dirty="0" smtClean="0">
                <a:latin typeface="Century Gothic" panose="020B0502020202020204" pitchFamily="34" charset="0"/>
                <a:cs typeface="Courier New" pitchFamily="49" charset="0"/>
              </a:rPr>
              <a:t>What if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800" dirty="0" smtClean="0">
                <a:latin typeface="Century Gothic" panose="020B0502020202020204" pitchFamily="34" charset="0"/>
                <a:cs typeface="Courier New" pitchFamily="49" charset="0"/>
              </a:rPr>
              <a:t>s were represented in polar coordinates?</a:t>
            </a:r>
          </a:p>
          <a:p>
            <a:pPr indent="-285750"/>
            <a:r>
              <a:rPr lang="en-US" sz="2800" dirty="0" smtClean="0">
                <a:latin typeface="Century Gothic" panose="020B0502020202020204" pitchFamily="34" charset="0"/>
                <a:cs typeface="Courier New" pitchFamily="49" charset="0"/>
              </a:rPr>
              <a:t>What further checks are necessary to make sure these kinds of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800" dirty="0" smtClean="0">
                <a:latin typeface="Century Gothic" panose="020B0502020202020204" pitchFamily="34" charset="0"/>
                <a:cs typeface="Courier New" pitchFamily="49" charset="0"/>
              </a:rPr>
              <a:t>s are interned correctly?</a:t>
            </a:r>
          </a:p>
        </p:txBody>
      </p:sp>
    </p:spTree>
    <p:extLst>
      <p:ext uri="{BB962C8B-B14F-4D97-AF65-F5344CB8AC3E}">
        <p14:creationId xmlns:p14="http://schemas.microsoft.com/office/powerpoint/2010/main" val="388645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Interning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ublic class Point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static Map&lt;String, Point&gt; instances = 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WeakHashMap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&lt;String, Point&gt;();</a:t>
            </a:r>
          </a:p>
          <a:p>
            <a:pPr marL="57150" indent="0">
              <a:buNone/>
            </a:pP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static Point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(double r, double theta)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normalizedTheta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normalize(theta);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String key = r + “,” +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normalizedTheta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if (!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instances.containsKey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(key))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instances.put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(key, 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new Point(r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normalizedTheta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instances.get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(key);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final double r, theta; // immutable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Point(double r, double theta) {...}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hape 197"/>
          <p:cNvSpPr txBox="1"/>
          <p:nvPr/>
        </p:nvSpPr>
        <p:spPr>
          <a:xfrm>
            <a:off x="609600" y="5791200"/>
            <a:ext cx="8763000" cy="99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1800" b="0" i="0" u="none" strike="noStrike" cap="none" baseline="0" dirty="0" smtClean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If </a:t>
            </a:r>
            <a:r>
              <a:rPr lang="en" sz="1800" b="0" i="0" u="none" strike="noStrike" cap="none" baseline="0" dirty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our point was represented with r and theta, we’d need to constrain them for use in the key. </a:t>
            </a:r>
            <a:r>
              <a:rPr lang="en" dirty="0" smtClean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Otherwise, </a:t>
            </a:r>
            <a:r>
              <a:rPr lang="en" sz="1800" b="0" i="0" u="none" strike="noStrike" cap="none" baseline="0" dirty="0" smtClean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we’d </a:t>
            </a:r>
            <a:r>
              <a:rPr lang="en" sz="1800" b="0" i="0" u="none" strike="noStrike" cap="none" baseline="0" dirty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have “5, pi” and “5, 3pi” as different entries in our map even though they are the same abstract </a:t>
            </a:r>
            <a:r>
              <a:rPr lang="en" sz="1800" b="0" i="0" u="none" strike="noStrike" cap="none" baseline="0" dirty="0" smtClean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value.</a:t>
            </a:r>
            <a:endParaRPr lang="en" sz="1800" b="0" i="0" u="none" strike="noStrike" cap="none" baseline="0" dirty="0">
              <a:solidFill>
                <a:srgbClr val="C0000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425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Factories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City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Stereotype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getStereotypicalPerson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City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City();</a:t>
            </a:r>
          </a:p>
          <a:p>
            <a:pPr marL="57150" indent="0"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seattle.getSterotypicalPerson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we want a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SeattleStereotype</a:t>
            </a:r>
            <a:endParaRPr lang="en-US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AutoShape 2" descr="https://encrypted-tbn3.gstatic.com/images?q=tbn:ANd9GcQXd-rkEnD-T0txDT4pXkJ2mJpv23rXgocaqFoQ3ZqETvMKj2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s://encrypted-tbn3.gstatic.com/images?q=tbn:ANd9GcQXd-rkEnD-T0txDT4pXkJ2mJpv23rXgocaqFoQ3ZqETvMKj2M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85435"/>
            <a:ext cx="4812902" cy="246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21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Patterns: Factories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Factories solve the problem that Java constructors cannot return a subtype of the class they belong to</a:t>
            </a:r>
          </a:p>
          <a:p>
            <a:r>
              <a:rPr lang="en-US" dirty="0" smtClean="0"/>
              <a:t>Two options:</a:t>
            </a:r>
          </a:p>
          <a:p>
            <a:pPr lvl="1"/>
            <a:r>
              <a:rPr lang="en-US" sz="2000" dirty="0" smtClean="0"/>
              <a:t>Factory method</a:t>
            </a:r>
          </a:p>
          <a:p>
            <a:pPr lvl="2"/>
            <a:r>
              <a:rPr lang="en-US" sz="2000" dirty="0" smtClean="0"/>
              <a:t>Helper method creates and returns objects</a:t>
            </a:r>
          </a:p>
          <a:p>
            <a:pPr lvl="2"/>
            <a:r>
              <a:rPr lang="en-US" sz="2000" dirty="0" smtClean="0"/>
              <a:t>Method defines the interface for creating an object, but defers instantiation to subclasses </a:t>
            </a:r>
          </a:p>
          <a:p>
            <a:pPr lvl="1"/>
            <a:r>
              <a:rPr lang="en-US" sz="2000" dirty="0" smtClean="0"/>
              <a:t>Factory object</a:t>
            </a:r>
          </a:p>
          <a:p>
            <a:pPr lvl="2"/>
            <a:r>
              <a:rPr lang="en-US" sz="2000" dirty="0" smtClean="0"/>
              <a:t>Abstract superclass defines what can be customized</a:t>
            </a:r>
          </a:p>
          <a:p>
            <a:pPr lvl="2"/>
            <a:r>
              <a:rPr lang="en-US" sz="2000" dirty="0" smtClean="0"/>
              <a:t>Concrete subclass does the customization, returns appropriate subclass</a:t>
            </a:r>
          </a:p>
        </p:txBody>
      </p:sp>
    </p:spTree>
    <p:extLst>
      <p:ext uri="{BB962C8B-B14F-4D97-AF65-F5344CB8AC3E}">
        <p14:creationId xmlns:p14="http://schemas.microsoft.com/office/powerpoint/2010/main" val="364785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Factory Method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City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Stereotype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getStereotypicalPerson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Seattle extends City {</a:t>
            </a:r>
          </a:p>
          <a:p>
            <a:pPr marL="57150" indent="0"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@Override</a:t>
            </a:r>
          </a:p>
          <a:p>
            <a:pPr marL="5715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Stereotype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getStereotypicalPerson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5715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new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SeattleStereotype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Minneapolis extends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City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715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 marL="5715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City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Seattle();</a:t>
            </a:r>
          </a:p>
          <a:p>
            <a:pPr marL="57150" indent="0"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seattle.getSterotypicalPerson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3" name="AutoShape 2" descr="https://encrypted-tbn3.gstatic.com/images?q=tbn:ANd9GcQXd-rkEnD-T0txDT4pXkJ2mJpv23rXgocaqFoQ3ZqETvMKj2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9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600" dirty="0" smtClean="0"/>
              <a:t>Slides by Alex </a:t>
            </a:r>
            <a:r>
              <a:rPr lang="en-US" sz="2600" dirty="0" err="1" smtClean="0"/>
              <a:t>Mariakakis</a:t>
            </a:r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with material </a:t>
            </a:r>
            <a:r>
              <a:rPr lang="en-US" sz="2600" dirty="0"/>
              <a:t>from </a:t>
            </a:r>
            <a:r>
              <a:rPr lang="en-US" sz="2600" dirty="0" smtClean="0"/>
              <a:t>David </a:t>
            </a:r>
            <a:r>
              <a:rPr lang="en-US" sz="2600" dirty="0" err="1" smtClean="0"/>
              <a:t>Mailhot</a:t>
            </a:r>
            <a:r>
              <a:rPr lang="en-US" sz="2600" dirty="0" smtClean="0"/>
              <a:t>, </a:t>
            </a:r>
          </a:p>
          <a:p>
            <a:r>
              <a:rPr lang="en-US" sz="2600" dirty="0" smtClean="0"/>
              <a:t>Hal Perkins, Mike Ernst</a:t>
            </a:r>
            <a:endParaRPr lang="en-US" sz="2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8382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b="1" dirty="0" smtClean="0"/>
              <a:t>Section </a:t>
            </a:r>
            <a:r>
              <a:rPr lang="en-US" sz="6600" b="1" dirty="0"/>
              <a:t>9</a:t>
            </a:r>
            <a:r>
              <a:rPr lang="en-US" sz="6600" b="1" dirty="0" smtClean="0"/>
              <a:t>: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5500" dirty="0" smtClean="0"/>
              <a:t>Design Patterns</a:t>
            </a:r>
          </a:p>
        </p:txBody>
      </p:sp>
    </p:spTree>
    <p:extLst>
      <p:ext uri="{BB962C8B-B14F-4D97-AF65-F5344CB8AC3E}">
        <p14:creationId xmlns:p14="http://schemas.microsoft.com/office/powerpoint/2010/main" val="152103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Factory Object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StereotypeFactory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Stereotype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getStereotype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SeattleStereotypeFactory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StereotypeFactory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public Stereotype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getStereotype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 new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SeattleStereotype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57150" indent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City {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City(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StereotypeFactory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f) {…}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Stereotype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getStereotypicalPerson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f.getStereotype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City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City(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SeattleStereotypeFactory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5715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seattle.getSterotypicalPerson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buNone/>
            </a:pP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AutoShape 2" descr="https://encrypted-tbn3.gstatic.com/images?q=tbn:ANd9GcQXd-rkEnD-T0txDT4pXkJ2mJpv23rXgocaqFoQ3ZqETvMKj2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8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Patterns: 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class has an inner class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Builder</a:t>
            </a:r>
            <a:r>
              <a:rPr lang="en-US" dirty="0" smtClean="0"/>
              <a:t> and is created using the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Builder</a:t>
            </a:r>
            <a:r>
              <a:rPr lang="en-US" dirty="0" smtClean="0"/>
              <a:t> instead of the constructor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Builder</a:t>
            </a:r>
            <a:r>
              <a:rPr lang="en-US" dirty="0" smtClean="0"/>
              <a:t> takes optional parameters via setter methods (e.g.,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setX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cs typeface="Courier New" pitchFamily="49" charset="0"/>
              </a:rPr>
              <a:t>,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setY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cs typeface="Courier New" pitchFamily="49" charset="0"/>
              </a:rPr>
              <a:t>, etc.)</a:t>
            </a:r>
          </a:p>
          <a:p>
            <a:r>
              <a:rPr lang="en-US" dirty="0" smtClean="0">
                <a:cs typeface="Courier New" pitchFamily="49" charset="0"/>
              </a:rPr>
              <a:t>When the client is done supplying parameters, she calls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build()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on the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Builder</a:t>
            </a:r>
            <a:r>
              <a:rPr lang="en-US" dirty="0" smtClean="0"/>
              <a:t>, finalizing the builder and returning an instance of the object desired</a:t>
            </a:r>
          </a:p>
          <a:p>
            <a:r>
              <a:rPr lang="en-US" dirty="0"/>
              <a:t>Useful when you have many constructor parameters</a:t>
            </a:r>
          </a:p>
          <a:p>
            <a:pPr lvl="1"/>
            <a:r>
              <a:rPr lang="en-US" sz="1800" dirty="0"/>
              <a:t>It is hard to remember which order they should all go in</a:t>
            </a:r>
          </a:p>
          <a:p>
            <a:r>
              <a:rPr lang="en-US" dirty="0"/>
              <a:t>Easily allows for optional parameters</a:t>
            </a:r>
          </a:p>
          <a:p>
            <a:pPr lvl="1"/>
            <a:r>
              <a:rPr lang="en-US" sz="1800" dirty="0"/>
              <a:t>If you have n optional parameters, you need 2^n constructors, but only one </a:t>
            </a:r>
            <a:r>
              <a:rPr lang="en-US" sz="1800" dirty="0" smtClean="0"/>
              <a:t>builder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6425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Builder</a:t>
            </a:r>
            <a:endParaRPr lang="en-US" dirty="0"/>
          </a:p>
        </p:txBody>
      </p:sp>
      <p:sp>
        <p:nvSpPr>
          <p:cNvPr id="3" name="AutoShape 2" descr="https://encrypted-tbn3.gstatic.com/images?q=tbn:ANd9GcQXd-rkEnD-T0txDT4pXkJ2mJpv23rXgocaqFoQ3ZqETvMKj2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hape 294"/>
          <p:cNvSpPr txBox="1">
            <a:spLocks/>
          </p:cNvSpPr>
          <p:nvPr/>
        </p:nvSpPr>
        <p:spPr>
          <a:xfrm>
            <a:off x="183824" y="1600200"/>
            <a:ext cx="8731576" cy="4698025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public class NutritionFacts 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// required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private final int servingSize, servings;</a:t>
            </a: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endParaRPr lang="en" sz="1300" dirty="0" smtClean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// optional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private final int calories, fat, sodium;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endParaRPr lang="en" sz="1300" dirty="0" smtClean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public NutritionFacts(int servingSize, int servings) 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this(servingSize, servings, 0);	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}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NutritionFacts(int servingSize, int servings, int calories) {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		this(servingSize, servings, calories, 0);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}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NutritionFacts(int servingSize, int servings, int 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calories, int fat) </a:t>
            </a: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{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		this(servingSize, servings, calories, 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fat, 0</a:t>
            </a: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);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}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…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NutritionFacts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(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int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servingSize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, </a:t>
            </a:r>
            <a:r>
              <a:rPr lang="en-US" sz="1300" dirty="0" err="1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int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servings, </a:t>
            </a:r>
            <a:r>
              <a:rPr lang="en-US" sz="1300" dirty="0" err="1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int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calories, 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int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fat, 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int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sodium)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this.servingSize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</a:t>
            </a:r>
            <a:r>
              <a:rPr lang="en-US" sz="1300" dirty="0" err="1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servingSize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this.servings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servings;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this.calories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calories;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this.fat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    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fat;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this.sodium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 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sodium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}	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}</a:t>
            </a:r>
            <a:endParaRPr lang="en" sz="1300" dirty="0" smtClean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11355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Builder</a:t>
            </a:r>
            <a:endParaRPr lang="en-US" dirty="0"/>
          </a:p>
        </p:txBody>
      </p:sp>
      <p:sp>
        <p:nvSpPr>
          <p:cNvPr id="3" name="AutoShape 2" descr="https://encrypted-tbn3.gstatic.com/images?q=tbn:ANd9GcQXd-rkEnD-T0txDT4pXkJ2mJpv23rXgocaqFoQ3ZqETvMKj2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hape 294"/>
          <p:cNvSpPr txBox="1">
            <a:spLocks/>
          </p:cNvSpPr>
          <p:nvPr/>
        </p:nvSpPr>
        <p:spPr>
          <a:xfrm>
            <a:off x="183824" y="1600200"/>
            <a:ext cx="8731576" cy="4698025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public class NutritionFacts 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private final int servingSize, servings, calories, fat, sodium;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endParaRPr lang="en" sz="1100" dirty="0" smtClean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public static class Builder 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// required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private int servingSize, servings;</a:t>
            </a: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// optional, initialized to default values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private int calories = 0;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private int fat = 0;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private int sodium = 0;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</a:t>
            </a: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Builder(int servingSize, int servings) 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this.servingSize = servingSize;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this.servings = servings;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}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Builder calories(int val) { calories = val; return this; }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public Builder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fat(int </a:t>
            </a: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val) {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fat </a:t>
            </a: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val; return this;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}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public Builder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sodium(int </a:t>
            </a: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val) {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sodium </a:t>
            </a: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val; return this;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}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b="1" dirty="0" smtClean="0">
                <a:solidFill>
                  <a:srgbClr val="FF0000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public NutritionFacts build() { return new NutritionFacts(this); }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}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endParaRPr lang="en" sz="1100" dirty="0" smtClean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NutritionFacts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(Builder builder)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this.servingSize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builder.servingSize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this.servings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builder.servings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this.calories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builder.calories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this.fat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    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builder.fat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this.sodium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 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builder.sodium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	}</a:t>
            </a:r>
            <a:endParaRPr lang="en-US" sz="1100" dirty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}</a:t>
            </a:r>
            <a:endParaRPr lang="en" sz="1100" dirty="0" smtClean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  <a:p>
            <a:pPr>
              <a:spcBef>
                <a:spcPts val="0"/>
              </a:spcBef>
            </a:pPr>
            <a:endParaRPr lang="en" sz="1200" dirty="0">
              <a:solidFill>
                <a:schemeClr val="tx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4915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Sometimes difficult to realize relationships between entities</a:t>
            </a:r>
          </a:p>
          <a:p>
            <a:pPr lvl="1"/>
            <a:r>
              <a:rPr lang="en-US" sz="1800" dirty="0" smtClean="0"/>
              <a:t>Important for code readability</a:t>
            </a:r>
          </a:p>
          <a:p>
            <a:r>
              <a:rPr lang="en-US" dirty="0" smtClean="0"/>
              <a:t>Solution: Structural patterns!</a:t>
            </a:r>
            <a:endParaRPr lang="en-US" dirty="0"/>
          </a:p>
          <a:p>
            <a:pPr lvl="1"/>
            <a:r>
              <a:rPr lang="en-US" sz="1800" dirty="0" smtClean="0"/>
              <a:t>We’re just going to talk about </a:t>
            </a:r>
            <a:r>
              <a:rPr lang="en-US" sz="1800" b="1" dirty="0" smtClean="0"/>
              <a:t>wrappers</a:t>
            </a:r>
            <a:r>
              <a:rPr lang="en-US" sz="1800" dirty="0" smtClean="0"/>
              <a:t>, which translate between incompatible interfaces </a:t>
            </a:r>
            <a:endParaRPr lang="en-US" sz="1800" dirty="0"/>
          </a:p>
        </p:txBody>
      </p:sp>
      <p:graphicFrame>
        <p:nvGraphicFramePr>
          <p:cNvPr id="5" name="Shape 331"/>
          <p:cNvGraphicFramePr/>
          <p:nvPr>
            <p:extLst>
              <p:ext uri="{D42A27DB-BD31-4B8C-83A1-F6EECF244321}">
                <p14:modId xmlns:p14="http://schemas.microsoft.com/office/powerpoint/2010/main" val="4073957615"/>
              </p:ext>
            </p:extLst>
          </p:nvPr>
        </p:nvGraphicFramePr>
        <p:xfrm>
          <a:off x="762000" y="4114800"/>
          <a:ext cx="7772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Pattern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Functionality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Interface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b="1" u="none" strike="noStrike" kern="1200" cap="none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Purpose</a:t>
                      </a:r>
                      <a:endParaRPr lang="en" sz="2000" b="1" u="none" strike="noStrike" kern="1200" cap="none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Adapter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same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different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modify the interface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>
                          <a:sym typeface="Arial"/>
                        </a:rPr>
                        <a:t>Decorator</a:t>
                      </a:r>
                      <a:endParaRPr lang="en" sz="2000" b="1" i="0" u="none" strike="noStrike" cap="none" baseline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different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same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extend behavior</a:t>
                      </a:r>
                      <a:endParaRPr lang="en" sz="2000" b="0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>
                          <a:sym typeface="Arial"/>
                        </a:rPr>
                        <a:t>Proxy</a:t>
                      </a:r>
                      <a:endParaRPr lang="en" sz="2000" b="1" i="0" u="none" strike="noStrike" cap="none" baseline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>
                          <a:sym typeface="Arial"/>
                        </a:rPr>
                        <a:t>same</a:t>
                      </a:r>
                      <a:endParaRPr lang="en" sz="2000" b="1" i="0" u="none" strike="noStrike" cap="none" baseline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same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restrict access</a:t>
                      </a:r>
                      <a:endParaRPr lang="en" sz="2000" b="0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72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Patterns: 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Changes an interface without changing functionality</a:t>
            </a:r>
          </a:p>
          <a:p>
            <a:pPr lvl="1"/>
            <a:r>
              <a:rPr lang="en-US" sz="1800" dirty="0" smtClean="0"/>
              <a:t>Rename a method </a:t>
            </a:r>
          </a:p>
          <a:p>
            <a:pPr lvl="1"/>
            <a:r>
              <a:rPr lang="en-US" sz="1800" dirty="0" smtClean="0"/>
              <a:t>Convert units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1800" dirty="0" smtClean="0"/>
              <a:t>Angles passed in using radians vs. degrees</a:t>
            </a:r>
          </a:p>
          <a:p>
            <a:pPr lvl="1"/>
            <a:r>
              <a:rPr lang="en-US" sz="1800" dirty="0" smtClean="0"/>
              <a:t>Bytes vs. strings</a:t>
            </a:r>
          </a:p>
        </p:txBody>
      </p:sp>
    </p:spTree>
    <p:extLst>
      <p:ext uri="{BB962C8B-B14F-4D97-AF65-F5344CB8AC3E}">
        <p14:creationId xmlns:p14="http://schemas.microsoft.com/office/powerpoint/2010/main" val="242359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Patterns: Decorator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Adds functionality without changing the interface</a:t>
            </a:r>
          </a:p>
          <a:p>
            <a:pPr lvl="1"/>
            <a:r>
              <a:rPr lang="en-US" sz="1800" dirty="0" smtClean="0"/>
              <a:t>Add caching</a:t>
            </a:r>
            <a:endParaRPr lang="en-US" sz="1800" dirty="0"/>
          </a:p>
          <a:p>
            <a:r>
              <a:rPr lang="en-US" dirty="0" smtClean="0"/>
              <a:t>Adds to existing methods to do something additional while still preserving the previous spec</a:t>
            </a:r>
          </a:p>
          <a:p>
            <a:pPr lvl="1"/>
            <a:r>
              <a:rPr lang="en-US" sz="1800" dirty="0" smtClean="0"/>
              <a:t>Add logging</a:t>
            </a:r>
          </a:p>
          <a:p>
            <a:r>
              <a:rPr lang="en-US" dirty="0" smtClean="0"/>
              <a:t>Decorators can remove functionality without changing the interface</a:t>
            </a:r>
          </a:p>
          <a:p>
            <a:pPr lvl="1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UnmodifiableList</a:t>
            </a:r>
            <a:r>
              <a:rPr lang="en-US" sz="1800" dirty="0" smtClean="0"/>
              <a:t> with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add()</a:t>
            </a:r>
            <a:r>
              <a:rPr lang="en-US" sz="1800" dirty="0" smtClean="0"/>
              <a:t> and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put()</a:t>
            </a:r>
          </a:p>
        </p:txBody>
      </p:sp>
    </p:spTree>
    <p:extLst>
      <p:ext uri="{BB962C8B-B14F-4D97-AF65-F5344CB8AC3E}">
        <p14:creationId xmlns:p14="http://schemas.microsoft.com/office/powerpoint/2010/main" val="288407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Patterns: </a:t>
            </a:r>
            <a:br>
              <a:rPr lang="en-US" dirty="0" smtClean="0"/>
            </a:br>
            <a:r>
              <a:rPr lang="en-US" dirty="0" smtClean="0"/>
              <a:t>Proxy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Wraps the class while maintaining the same interface and functionality</a:t>
            </a:r>
            <a:endParaRPr lang="en-US" dirty="0"/>
          </a:p>
          <a:p>
            <a:r>
              <a:rPr lang="en-US" dirty="0" smtClean="0"/>
              <a:t>Integer vs. </a:t>
            </a:r>
            <a:r>
              <a:rPr lang="en-US" dirty="0" err="1" smtClean="0"/>
              <a:t>int</a:t>
            </a:r>
            <a:r>
              <a:rPr lang="en-US" dirty="0" smtClean="0"/>
              <a:t>, Boolean vs. </a:t>
            </a:r>
            <a:r>
              <a:rPr lang="en-US" dirty="0" err="1" smtClean="0"/>
              <a:t>boolean</a:t>
            </a:r>
            <a:endParaRPr lang="en-US" dirty="0" smtClean="0"/>
          </a:p>
          <a:p>
            <a:r>
              <a:rPr lang="en-US" dirty="0" smtClean="0"/>
              <a:t>Controls access to other objects</a:t>
            </a:r>
          </a:p>
          <a:p>
            <a:pPr lvl="1"/>
            <a:r>
              <a:rPr lang="en-US" sz="1800" dirty="0" smtClean="0"/>
              <a:t>Communication: manage network details when using a remote object</a:t>
            </a:r>
          </a:p>
          <a:p>
            <a:pPr lvl="1"/>
            <a:r>
              <a:rPr lang="en-US" sz="1800" dirty="0" smtClean="0"/>
              <a:t>Security: permit access only if proper credentials</a:t>
            </a:r>
          </a:p>
          <a:p>
            <a:pPr lvl="1"/>
            <a:r>
              <a:rPr lang="en-US" sz="1800" dirty="0" smtClean="0"/>
              <a:t>Creation: object might not yet exist because creation is expensive</a:t>
            </a:r>
          </a:p>
        </p:txBody>
      </p:sp>
    </p:spTree>
    <p:extLst>
      <p:ext uri="{BB962C8B-B14F-4D97-AF65-F5344CB8AC3E}">
        <p14:creationId xmlns:p14="http://schemas.microsoft.com/office/powerpoint/2010/main" val="288407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2406"/>
            <a:ext cx="8229600" cy="308375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pattern would you use to…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add </a:t>
            </a:r>
            <a:r>
              <a:rPr lang="en-US" sz="2000" dirty="0"/>
              <a:t>a scroll bar to an existing window object in </a:t>
            </a:r>
            <a:r>
              <a:rPr lang="en-US" sz="2000" dirty="0" smtClean="0"/>
              <a:t>Swing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We </a:t>
            </a:r>
            <a:r>
              <a:rPr lang="en-US" sz="2000" dirty="0"/>
              <a:t>have an existing object that controls a communications channel. We would like to provide the same interface to clients but transmit and receive encrypted data over the existing channel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09600" y="1828800"/>
            <a:ext cx="8243455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Adapter, 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Builder, 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Decorator, Factory, Flyweight, 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Intern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Model-View-Controller 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(MVC), 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Proxy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, Singleton, Visitor, Wrapper</a:t>
            </a:r>
          </a:p>
        </p:txBody>
      </p:sp>
    </p:spTree>
    <p:extLst>
      <p:ext uri="{BB962C8B-B14F-4D97-AF65-F5344CB8AC3E}">
        <p14:creationId xmlns:p14="http://schemas.microsoft.com/office/powerpoint/2010/main" val="35628715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2406"/>
            <a:ext cx="8229600" cy="3663194"/>
          </a:xfrm>
        </p:spPr>
        <p:txBody>
          <a:bodyPr>
            <a:normAutofit/>
          </a:bodyPr>
          <a:lstStyle/>
          <a:p>
            <a:r>
              <a:rPr lang="en-US" dirty="0"/>
              <a:t>What pattern would you use to…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add </a:t>
            </a:r>
            <a:r>
              <a:rPr lang="en-US" sz="2000" dirty="0"/>
              <a:t>a scroll bar to an existing window object in </a:t>
            </a:r>
            <a:r>
              <a:rPr lang="en-US" sz="2000" dirty="0" smtClean="0"/>
              <a:t>Swing</a:t>
            </a:r>
          </a:p>
          <a:p>
            <a:pPr lvl="2"/>
            <a:r>
              <a:rPr lang="en-US" sz="2000" dirty="0" smtClean="0"/>
              <a:t>Decorator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We </a:t>
            </a:r>
            <a:r>
              <a:rPr lang="en-US" sz="2000" dirty="0"/>
              <a:t>have an existing object that controls a communications channel. We would like to provide the same interface to clients but transmit and receive encrypted data over the existing channel</a:t>
            </a:r>
            <a:r>
              <a:rPr lang="en-US" sz="2000" dirty="0" smtClean="0"/>
              <a:t>.</a:t>
            </a:r>
          </a:p>
          <a:p>
            <a:pPr lvl="2"/>
            <a:r>
              <a:rPr lang="en-US" sz="2000" dirty="0" smtClean="0"/>
              <a:t>Proxy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09600" y="1828800"/>
            <a:ext cx="8243455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Adapter, 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Builder, 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Decorator, Factory, Flyweight, 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Intern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Model-View-Controller 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(MVC), 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Proxy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, Singleton, Visitor, Wrapper</a:t>
            </a:r>
          </a:p>
        </p:txBody>
      </p:sp>
    </p:spTree>
    <p:extLst>
      <p:ext uri="{BB962C8B-B14F-4D97-AF65-F5344CB8AC3E}">
        <p14:creationId xmlns:p14="http://schemas.microsoft.com/office/powerpoint/2010/main" val="123134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Design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standard solution to a common programming </a:t>
            </a:r>
            <a:r>
              <a:rPr lang="en-US" dirty="0" smtClean="0"/>
              <a:t>problem</a:t>
            </a:r>
            <a:endParaRPr lang="en-US" dirty="0"/>
          </a:p>
          <a:p>
            <a:r>
              <a:rPr lang="en-US" dirty="0"/>
              <a:t>A technique for making code more </a:t>
            </a:r>
            <a:r>
              <a:rPr lang="en-US" dirty="0" smtClean="0"/>
              <a:t>flexible</a:t>
            </a:r>
            <a:endParaRPr lang="en-US" dirty="0"/>
          </a:p>
          <a:p>
            <a:r>
              <a:rPr lang="en-US" dirty="0"/>
              <a:t>Shorthand for describing program </a:t>
            </a:r>
            <a:r>
              <a:rPr lang="en-US" dirty="0" smtClean="0"/>
              <a:t>design and how program components are connected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Constructors in Java are not flexible</a:t>
            </a:r>
          </a:p>
          <a:p>
            <a:pPr lvl="1"/>
            <a:r>
              <a:rPr lang="en-US" sz="1800" dirty="0" smtClean="0"/>
              <a:t>Always return a fresh new object, never reuse one</a:t>
            </a:r>
          </a:p>
          <a:p>
            <a:pPr lvl="1"/>
            <a:r>
              <a:rPr lang="en-US" sz="1800" dirty="0" smtClean="0"/>
              <a:t>Can’t return a subtype of the class they belong to</a:t>
            </a:r>
          </a:p>
          <a:p>
            <a:r>
              <a:rPr lang="en-US" dirty="0" smtClean="0"/>
              <a:t>Solution: Creational patterns!</a:t>
            </a:r>
          </a:p>
          <a:p>
            <a:pPr lvl="1"/>
            <a:r>
              <a:rPr lang="en-US" sz="1800" dirty="0" smtClean="0"/>
              <a:t>Sharing</a:t>
            </a:r>
          </a:p>
          <a:p>
            <a:pPr lvl="2"/>
            <a:r>
              <a:rPr lang="en-US" sz="1800" dirty="0" smtClean="0"/>
              <a:t>Singleton</a:t>
            </a:r>
          </a:p>
          <a:p>
            <a:pPr lvl="2"/>
            <a:r>
              <a:rPr lang="en-US" sz="1800" dirty="0" smtClean="0"/>
              <a:t>Interning</a:t>
            </a:r>
          </a:p>
          <a:p>
            <a:pPr lvl="2"/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Flyweight</a:t>
            </a:r>
          </a:p>
          <a:p>
            <a:pPr lvl="1"/>
            <a:r>
              <a:rPr lang="en-US" sz="1800" dirty="0" smtClean="0"/>
              <a:t>Factories</a:t>
            </a:r>
          </a:p>
          <a:p>
            <a:pPr lvl="2"/>
            <a:r>
              <a:rPr lang="en-US" sz="1800" dirty="0" smtClean="0"/>
              <a:t>Factory method</a:t>
            </a:r>
          </a:p>
          <a:p>
            <a:pPr lvl="2"/>
            <a:r>
              <a:rPr lang="en-US" sz="1800" dirty="0" smtClean="0"/>
              <a:t>Factory object</a:t>
            </a:r>
          </a:p>
          <a:p>
            <a:pPr lvl="1"/>
            <a:r>
              <a:rPr lang="en-US" sz="1800" dirty="0" smtClean="0"/>
              <a:t>Builder</a:t>
            </a:r>
          </a:p>
        </p:txBody>
      </p:sp>
    </p:spTree>
    <p:extLst>
      <p:ext uri="{BB962C8B-B14F-4D97-AF65-F5344CB8AC3E}">
        <p14:creationId xmlns:p14="http://schemas.microsoft.com/office/powerpoint/2010/main" val="273695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Patterns: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old way: Java constructors always create a new object</a:t>
            </a:r>
          </a:p>
          <a:p>
            <a:r>
              <a:rPr lang="en-US" b="1" dirty="0" smtClean="0"/>
              <a:t>Singleton:</a:t>
            </a:r>
            <a:r>
              <a:rPr lang="en-US" dirty="0" smtClean="0"/>
              <a:t> only one object exists at runtime</a:t>
            </a:r>
            <a:endParaRPr lang="en-US" sz="1800" dirty="0" smtClean="0"/>
          </a:p>
          <a:p>
            <a:r>
              <a:rPr lang="en-US" b="1" dirty="0" smtClean="0"/>
              <a:t>Interning:</a:t>
            </a:r>
            <a:r>
              <a:rPr lang="en-US" dirty="0" smtClean="0"/>
              <a:t> only one object </a:t>
            </a:r>
            <a:r>
              <a:rPr lang="en-US" i="1" dirty="0" smtClean="0"/>
              <a:t>with a particular (abstract) value</a:t>
            </a:r>
            <a:r>
              <a:rPr lang="en-US" dirty="0" smtClean="0"/>
              <a:t> exists at runtime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Flyweight: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separate intrinsic and extrinsic state, represents them separately, and interns the intrinsic state</a:t>
            </a:r>
            <a:endParaRPr lang="en-US" sz="18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76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class where only one object of that class can ever exist</a:t>
            </a:r>
          </a:p>
          <a:p>
            <a:r>
              <a:rPr lang="en-US" dirty="0" smtClean="0"/>
              <a:t>“</a:t>
            </a:r>
            <a:r>
              <a:rPr lang="en-US" dirty="0"/>
              <a:t>Ensure a class has only one instance, and provide a global point of access to it</a:t>
            </a:r>
            <a:r>
              <a:rPr lang="en-US" dirty="0" smtClean="0"/>
              <a:t>.” </a:t>
            </a:r>
            <a:r>
              <a:rPr lang="en-US" sz="2200" dirty="0" smtClean="0"/>
              <a:t>-- </a:t>
            </a:r>
            <a:r>
              <a:rPr lang="en-US" sz="2200" dirty="0" err="1" smtClean="0"/>
              <a:t>GoF</a:t>
            </a:r>
            <a:r>
              <a:rPr lang="en-US" sz="2200" dirty="0" smtClean="0"/>
              <a:t>, </a:t>
            </a:r>
            <a:r>
              <a:rPr lang="en-US" sz="2200" i="1" dirty="0" smtClean="0"/>
              <a:t>Design Patterns</a:t>
            </a:r>
            <a:endParaRPr lang="en-US" sz="2200" dirty="0" smtClean="0"/>
          </a:p>
          <a:p>
            <a:r>
              <a:rPr lang="en-US" dirty="0" smtClean="0"/>
              <a:t>Two possible implementations</a:t>
            </a:r>
          </a:p>
          <a:p>
            <a:pPr lvl="1"/>
            <a:r>
              <a:rPr lang="en-US" sz="1800" dirty="0" smtClean="0"/>
              <a:t>Eager </a:t>
            </a:r>
            <a:r>
              <a:rPr lang="en-US" sz="2000" dirty="0" smtClean="0"/>
              <a:t>initialization: creates the instance when the class is loaded to guarantee availability</a:t>
            </a:r>
          </a:p>
          <a:p>
            <a:pPr lvl="1"/>
            <a:r>
              <a:rPr lang="en-US" sz="2000" dirty="0" smtClean="0"/>
              <a:t>Lazy initialization: only creates the instance once it’s needed to avoid unnecessary creation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2454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Eager initialization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Bank {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static Bank INSTANCE = new Bank();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// private constructor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Bank() { … }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factory method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static Bank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INSTANCE;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trike="sngStrike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Bank b = new Bank();</a:t>
            </a:r>
            <a:endParaRPr lang="en-US" strike="sngStrike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Bank b =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Bank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.getInstance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16839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Lazy instantiation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Bank {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static Bank INSTANCE;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// private constructor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Bank() { … }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factory method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static Bank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 (INSTANCE == null) {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INSTANCE = new Bank();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INSTANCE;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trike="sngStrike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Bank b = new Bank();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Bank b =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Bank.getInstance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46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Would you prefer eager or lazy instantiation for an </a:t>
            </a:r>
            <a:r>
              <a:rPr lang="en-US" dirty="0" err="1" smtClean="0"/>
              <a:t>HTTPRequest</a:t>
            </a:r>
            <a:r>
              <a:rPr lang="en-US" dirty="0" smtClean="0"/>
              <a:t> class?</a:t>
            </a:r>
          </a:p>
          <a:p>
            <a:pPr lvl="1"/>
            <a:r>
              <a:rPr lang="en-US" sz="2000" dirty="0"/>
              <a:t>handles </a:t>
            </a:r>
            <a:r>
              <a:rPr lang="en-US" sz="2000" dirty="0" smtClean="0"/>
              <a:t>authentication</a:t>
            </a:r>
          </a:p>
          <a:p>
            <a:pPr lvl="1"/>
            <a:r>
              <a:rPr lang="en-US" sz="2000" dirty="0" smtClean="0"/>
              <a:t>definitely </a:t>
            </a:r>
            <a:r>
              <a:rPr lang="en-US" sz="2000" dirty="0"/>
              <a:t>needed for any HTTP transaction</a:t>
            </a:r>
          </a:p>
          <a:p>
            <a:r>
              <a:rPr lang="en-US" dirty="0"/>
              <a:t>Would you prefer eager or lazy instantiation for </a:t>
            </a:r>
            <a:r>
              <a:rPr lang="en-US" dirty="0" smtClean="0"/>
              <a:t>a Comparator </a:t>
            </a:r>
            <a:r>
              <a:rPr lang="en-US" dirty="0"/>
              <a:t>class</a:t>
            </a:r>
            <a:r>
              <a:rPr lang="en-US" dirty="0" smtClean="0"/>
              <a:t>?</a:t>
            </a:r>
          </a:p>
          <a:p>
            <a:pPr lvl="1"/>
            <a:r>
              <a:rPr lang="en-US" sz="2000" dirty="0" smtClean="0"/>
              <a:t>compares objects</a:t>
            </a:r>
          </a:p>
          <a:p>
            <a:pPr lvl="1"/>
            <a:r>
              <a:rPr lang="en-US" sz="2000" dirty="0" smtClean="0"/>
              <a:t>may or may not be used at runtime</a:t>
            </a:r>
          </a:p>
        </p:txBody>
      </p:sp>
    </p:spTree>
    <p:extLst>
      <p:ext uri="{BB962C8B-B14F-4D97-AF65-F5344CB8AC3E}">
        <p14:creationId xmlns:p14="http://schemas.microsoft.com/office/powerpoint/2010/main" val="373815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2099</TotalTime>
  <Words>1001</Words>
  <Application>Microsoft Office PowerPoint</Application>
  <PresentationFormat>On-screen Show (4:3)</PresentationFormat>
  <Paragraphs>341</Paragraphs>
  <Slides>29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Century Gothic</vt:lpstr>
      <vt:lpstr>Consolas</vt:lpstr>
      <vt:lpstr>Courier New</vt:lpstr>
      <vt:lpstr>Palatino Linotype</vt:lpstr>
      <vt:lpstr>Executive</vt:lpstr>
      <vt:lpstr>PowerPoint Presentation</vt:lpstr>
      <vt:lpstr>PowerPoint Presentation</vt:lpstr>
      <vt:lpstr>What Is A Design Pattern</vt:lpstr>
      <vt:lpstr>Creational Patterns</vt:lpstr>
      <vt:lpstr>Creational Patterns: Sharing</vt:lpstr>
      <vt:lpstr>Singleton</vt:lpstr>
      <vt:lpstr>Singleton</vt:lpstr>
      <vt:lpstr>Singleton</vt:lpstr>
      <vt:lpstr>Singleton</vt:lpstr>
      <vt:lpstr>Singleton</vt:lpstr>
      <vt:lpstr>Singleton</vt:lpstr>
      <vt:lpstr>Interning</vt:lpstr>
      <vt:lpstr>Creational Patterns: Interning</vt:lpstr>
      <vt:lpstr>Creational Patterns: Interning</vt:lpstr>
      <vt:lpstr>Creational Patterns: Interning</vt:lpstr>
      <vt:lpstr>Creational Patterns: Interning</vt:lpstr>
      <vt:lpstr>Creational Patterns: Factories</vt:lpstr>
      <vt:lpstr>Creational Patterns: Factories</vt:lpstr>
      <vt:lpstr>Creational Patterns: Factory Method</vt:lpstr>
      <vt:lpstr>Creational Patterns: Factory Object</vt:lpstr>
      <vt:lpstr>Creational Patterns: Builder</vt:lpstr>
      <vt:lpstr>Creational Patterns: Builder</vt:lpstr>
      <vt:lpstr>Creational Patterns: Builder</vt:lpstr>
      <vt:lpstr>Structural Patterns</vt:lpstr>
      <vt:lpstr>Structural Patterns: Adapter</vt:lpstr>
      <vt:lpstr>Structural Patterns: Decorator</vt:lpstr>
      <vt:lpstr>Structural Patterns:  Proxy</vt:lpstr>
      <vt:lpstr>Activity</vt:lpstr>
      <vt:lpstr>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Erin Peach</cp:lastModifiedBy>
  <cp:revision>333</cp:revision>
  <dcterms:created xsi:type="dcterms:W3CDTF">2011-10-19T01:24:36Z</dcterms:created>
  <dcterms:modified xsi:type="dcterms:W3CDTF">2016-11-30T22:50:01Z</dcterms:modified>
</cp:coreProperties>
</file>