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34"/>
  </p:notesMasterIdLst>
  <p:sldIdLst>
    <p:sldId id="256" r:id="rId3"/>
    <p:sldId id="443" r:id="rId4"/>
    <p:sldId id="258" r:id="rId5"/>
    <p:sldId id="439" r:id="rId6"/>
    <p:sldId id="400" r:id="rId7"/>
    <p:sldId id="408" r:id="rId8"/>
    <p:sldId id="424" r:id="rId9"/>
    <p:sldId id="425" r:id="rId10"/>
    <p:sldId id="426" r:id="rId11"/>
    <p:sldId id="427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33" r:id="rId22"/>
    <p:sldId id="440" r:id="rId23"/>
    <p:sldId id="441" r:id="rId24"/>
    <p:sldId id="434" r:id="rId25"/>
    <p:sldId id="444" r:id="rId26"/>
    <p:sldId id="423" r:id="rId27"/>
    <p:sldId id="429" r:id="rId28"/>
    <p:sldId id="428" r:id="rId29"/>
    <p:sldId id="430" r:id="rId30"/>
    <p:sldId id="431" r:id="rId31"/>
    <p:sldId id="432" r:id="rId32"/>
    <p:sldId id="42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B0"/>
    <a:srgbClr val="0066FF"/>
    <a:srgbClr val="D69900"/>
    <a:srgbClr val="EECA48"/>
    <a:srgbClr val="CD6969"/>
    <a:srgbClr val="66A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94705" autoAdjust="0"/>
  </p:normalViewPr>
  <p:slideViewPr>
    <p:cSldViewPr>
      <p:cViewPr varScale="1">
        <p:scale>
          <a:sx n="111" d="100"/>
          <a:sy n="111" d="100"/>
        </p:scale>
        <p:origin x="75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F37B-471F-45C1-A010-CBB01AEE8E6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8CDB8-D9A1-48E9-83C5-EA6F21E6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726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075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556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42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945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033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247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5793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022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453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43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023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47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072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85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44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639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904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59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94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63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59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09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75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47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0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2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0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9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76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229600" cy="1600200"/>
          </a:xfrm>
        </p:spPr>
        <p:txBody>
          <a:bodyPr>
            <a:normAutofit fontScale="85000" lnSpcReduction="20000"/>
          </a:bodyPr>
          <a:lstStyle/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Slides </a:t>
            </a:r>
            <a:r>
              <a:rPr lang="en-US" sz="2000" dirty="0"/>
              <a:t>adapted from </a:t>
            </a:r>
            <a:r>
              <a:rPr lang="en-US" sz="2000" dirty="0" smtClean="0"/>
              <a:t>Alex </a:t>
            </a:r>
            <a:r>
              <a:rPr lang="en-US" sz="2000" dirty="0" err="1" smtClean="0"/>
              <a:t>Mariakakis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 smtClean="0"/>
              <a:t>with material from Krysta Yousoufian, Mike </a:t>
            </a:r>
            <a:r>
              <a:rPr lang="en-US" sz="2000" dirty="0"/>
              <a:t>Ernst, Kellen </a:t>
            </a:r>
            <a:r>
              <a:rPr lang="en-US" sz="2000" dirty="0" smtClean="0"/>
              <a:t>Donohue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5: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HW6 and Interfaces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27703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71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mark </a:t>
            </a:r>
            <a:r>
              <a:rPr lang="en-US" sz="20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i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as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visited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O is not marked visited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42503" y="5486400"/>
            <a:ext cx="4293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Mark the node as visited!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0907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4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07" name="Shape 30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0" name="Shape 310"/>
          <p:cNvCxnSpPr>
            <a:stCxn id="304" idx="5"/>
            <a:endCxn id="306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1" name="Shape 311"/>
          <p:cNvCxnSpPr>
            <a:stCxn id="306" idx="3"/>
            <a:endCxn id="30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2" name="Shape 312"/>
          <p:cNvCxnSpPr>
            <a:stCxn id="307" idx="1"/>
            <a:endCxn id="305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4" idx="2"/>
            <a:endCxn id="303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599647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  <a:endParaRPr lang="en" dirty="0"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23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4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25" name="Shape 325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26" name="Shape 326"/>
          <p:cNvCxnSpPr>
            <a:stCxn id="321" idx="3"/>
            <a:endCxn id="323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7" name="Shape 327"/>
          <p:cNvCxnSpPr>
            <a:stCxn id="321" idx="5"/>
            <a:endCxn id="324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8" name="Shape 328"/>
          <p:cNvCxnSpPr>
            <a:stCxn id="322" idx="5"/>
            <a:endCxn id="324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9" name="Shape 329"/>
          <p:cNvCxnSpPr>
            <a:stCxn id="324" idx="3"/>
            <a:endCxn id="325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0" name="Shape 330"/>
          <p:cNvCxnSpPr>
            <a:stCxn id="325" idx="1"/>
            <a:endCxn id="323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1" name="Shape 331"/>
          <p:cNvCxnSpPr>
            <a:stCxn id="323" idx="6"/>
            <a:endCxn id="324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2" name="Shape 332"/>
          <p:cNvCxnSpPr>
            <a:stCxn id="322" idx="2"/>
            <a:endCxn id="321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211763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18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18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18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37466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076230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 ,D&gt;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2" name="Shape 342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342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342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342" idx="3"/>
            <a:endCxn id="343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342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064349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17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17" idx="1"/>
            <a:endCxn id="359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44776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&lt;D, E&gt;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61" name="Shape 36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361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361" idx="1"/>
            <a:endCxn id="359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28713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77" name="Shape 37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78" name="Shape 37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79" name="Shape 379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82" name="Shape 382"/>
          <p:cNvCxnSpPr>
            <a:stCxn id="16" idx="5"/>
            <a:endCxn id="378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3" name="Shape 383"/>
          <p:cNvCxnSpPr>
            <a:stCxn id="378" idx="3"/>
            <a:endCxn id="379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4" name="Shape 384"/>
          <p:cNvCxnSpPr>
            <a:stCxn id="379" idx="1"/>
            <a:endCxn id="377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85" name="Shape 385"/>
          <p:cNvCxnSpPr>
            <a:stCxn id="377" idx="6"/>
            <a:endCxn id="378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6" name="Shape 386"/>
          <p:cNvCxnSpPr>
            <a:stCxn id="16" idx="2"/>
            <a:endCxn id="375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75" idx="3"/>
            <a:endCxn id="377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75" idx="5"/>
            <a:endCxn id="378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9701535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40385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6" name="Shape 39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97" name="Shape 39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400" name="Shape 400"/>
          <p:cNvCxnSpPr>
            <a:stCxn id="16" idx="5"/>
            <a:endCxn id="396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1" name="Shape 401"/>
          <p:cNvCxnSpPr>
            <a:stCxn id="396" idx="3"/>
            <a:endCxn id="39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3" name="Shape 403"/>
          <p:cNvCxnSpPr>
            <a:stCxn id="395" idx="6"/>
            <a:endCxn id="39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>
            <a:stCxn id="16" idx="2"/>
            <a:endCxn id="393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93" idx="3"/>
            <a:endCxn id="395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93" idx="5"/>
            <a:endCxn id="396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" name="Shape 363"/>
          <p:cNvCxnSpPr>
            <a:endCxn id="397" idx="1"/>
          </p:cNvCxnSpPr>
          <p:nvPr/>
        </p:nvCxnSpPr>
        <p:spPr>
          <a:xfrm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41321582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</a:t>
            </a:r>
            <a:r>
              <a:rPr lang="en-US" dirty="0" err="1" smtClean="0"/>
              <a:t>Hmwrk</a:t>
            </a:r>
            <a:r>
              <a:rPr lang="en-US" dirty="0" smtClean="0"/>
              <a:t> 5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</p:spPr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41837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4825" y="4972110"/>
            <a:ext cx="3439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Shortest path to D? to E?</a:t>
            </a:r>
          </a:p>
          <a:p>
            <a:r>
              <a:rPr lang="en-US" sz="2000" dirty="0" smtClean="0"/>
              <a:t>What are the costs?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8390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83" y="93907"/>
            <a:ext cx="7543800" cy="1450757"/>
          </a:xfrm>
        </p:spPr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27859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7908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06779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80424" y="5130352"/>
            <a:ext cx="44716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Weights</a:t>
            </a:r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are not the same!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Are the paths?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461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04931"/>
          </a:xfrm>
        </p:spPr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2112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07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39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Interfaces,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unit of programming in Java is a class</a:t>
            </a:r>
          </a:p>
          <a:p>
            <a:r>
              <a:rPr lang="en-US" dirty="0" smtClean="0"/>
              <a:t>Classes can extend other classes</a:t>
            </a:r>
            <a:r>
              <a:rPr lang="en-US" dirty="0"/>
              <a:t> </a:t>
            </a:r>
            <a:r>
              <a:rPr lang="en-US" dirty="0" smtClean="0"/>
              <a:t>and implement interfaces</a:t>
            </a:r>
          </a:p>
          <a:p>
            <a:r>
              <a:rPr lang="en-US" dirty="0" smtClean="0"/>
              <a:t>Interfaces can extend other interfaces</a:t>
            </a:r>
          </a:p>
        </p:txBody>
      </p:sp>
    </p:spTree>
    <p:extLst>
      <p:ext uri="{BB962C8B-B14F-4D97-AF65-F5344CB8AC3E}">
        <p14:creationId xmlns:p14="http://schemas.microsoft.com/office/powerpoint/2010/main" val="41806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an instance of a class</a:t>
            </a:r>
          </a:p>
          <a:p>
            <a:pPr lvl="1"/>
            <a:r>
              <a:rPr lang="en-US" dirty="0" smtClean="0"/>
              <a:t>Defines data and methods</a:t>
            </a:r>
          </a:p>
          <a:p>
            <a:r>
              <a:rPr lang="en-US" dirty="0" smtClean="0"/>
              <a:t>Every class extends exactly one other class</a:t>
            </a:r>
          </a:p>
          <a:p>
            <a:pPr lvl="1"/>
            <a:r>
              <a:rPr lang="en-US" dirty="0" smtClean="0"/>
              <a:t>Object if no explicit superclass</a:t>
            </a:r>
          </a:p>
          <a:p>
            <a:pPr lvl="1"/>
            <a:r>
              <a:rPr lang="en-US" dirty="0" smtClean="0"/>
              <a:t>Inherits superclass fields</a:t>
            </a:r>
          </a:p>
          <a:p>
            <a:pPr lvl="1"/>
            <a:r>
              <a:rPr lang="en-US" dirty="0" smtClean="0"/>
              <a:t>(You can make a ladder of “extends”)</a:t>
            </a:r>
          </a:p>
          <a:p>
            <a:r>
              <a:rPr lang="en-US" dirty="0" smtClean="0"/>
              <a:t>Every class also defines a type</a:t>
            </a:r>
          </a:p>
          <a:p>
            <a:pPr lvl="1"/>
            <a:r>
              <a:rPr lang="en-US" dirty="0" smtClean="0"/>
              <a:t>Foo defines type Foo</a:t>
            </a:r>
          </a:p>
          <a:p>
            <a:pPr lvl="1"/>
            <a:r>
              <a:rPr lang="en-US" dirty="0" smtClean="0"/>
              <a:t>Foo inherits all inherited </a:t>
            </a:r>
            <a:r>
              <a:rPr lang="en-US" dirty="0" smtClean="0"/>
              <a:t>types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6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Pure type declaration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interface Comparable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contain:</a:t>
            </a:r>
          </a:p>
          <a:p>
            <a:pPr lvl="1"/>
            <a:r>
              <a:rPr lang="en-US" dirty="0" smtClean="0"/>
              <a:t>Method specifications (implicitly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Named constants </a:t>
            </a:r>
            <a:r>
              <a:rPr lang="en-US" dirty="0"/>
              <a:t>(implicitly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final static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Does not contain implementation!*</a:t>
            </a:r>
          </a:p>
          <a:p>
            <a:r>
              <a:rPr lang="en-US" dirty="0" smtClean="0"/>
              <a:t>Cannot create instances of interfaces</a:t>
            </a:r>
          </a:p>
          <a:p>
            <a:endParaRPr lang="en-US" sz="1400" dirty="0" smtClean="0"/>
          </a:p>
          <a:p>
            <a:r>
              <a:rPr lang="en-US" sz="1400" dirty="0" smtClean="0"/>
              <a:t>*Java 8 does allow a form of “default” implementations in interfaces, </a:t>
            </a:r>
            <a:br>
              <a:rPr lang="en-US" sz="1400" dirty="0" smtClean="0"/>
            </a:br>
            <a:r>
              <a:rPr lang="en-US" sz="1400" dirty="0" smtClean="0"/>
              <a:t>but we will not use that, at least for now.  So for us, for now, interfaces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are pure specifications.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67" y="3200401"/>
            <a:ext cx="2511763" cy="306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can implement one or more interfaces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Kitten implements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Pettable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Huggable</a:t>
            </a:r>
            <a:endParaRPr lang="en-US" dirty="0"/>
          </a:p>
          <a:p>
            <a:r>
              <a:rPr lang="en-US" dirty="0" smtClean="0"/>
              <a:t>The implementing class and its instances have the interface type(s) as well as the class type(s)</a:t>
            </a:r>
          </a:p>
          <a:p>
            <a:r>
              <a:rPr lang="en-US" dirty="0" smtClean="0"/>
              <a:t>The class must provide or inherit an implementation of all methods defined by the interface(s)</a:t>
            </a:r>
          </a:p>
          <a:p>
            <a:pPr lvl="1"/>
            <a:r>
              <a:rPr lang="en-US" dirty="0" smtClean="0"/>
              <a:t>Not true for abstract 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6" y="4267200"/>
            <a:ext cx="1411375" cy="2167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828820"/>
            <a:ext cx="1566929" cy="1003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379383"/>
            <a:ext cx="1375253" cy="19431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541971" y="5828820"/>
            <a:ext cx="667829" cy="3433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1541971" y="5350933"/>
            <a:ext cx="2344229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interface defines a type, so we can declare variables and parameters of that type</a:t>
            </a:r>
          </a:p>
          <a:p>
            <a:r>
              <a:rPr lang="en-US" dirty="0" smtClean="0"/>
              <a:t>A variable with an interface type can refer to an object of any class implementing that type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List&lt;String&gt; x = new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sort(List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{…}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1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BFS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Parsing Marvel Data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interfaces for significant types and abstractions</a:t>
            </a:r>
          </a:p>
          <a:p>
            <a:r>
              <a:rPr lang="en-US" dirty="0" smtClean="0"/>
              <a:t>Write code using interface types like Map instead of </a:t>
            </a:r>
            <a:r>
              <a:rPr lang="en-US" dirty="0" err="1" smtClean="0"/>
              <a:t>HashMap</a:t>
            </a:r>
            <a:r>
              <a:rPr lang="en-US" dirty="0" smtClean="0"/>
              <a:t> and </a:t>
            </a:r>
            <a:r>
              <a:rPr lang="en-US" dirty="0" err="1" smtClean="0"/>
              <a:t>TreeMap</a:t>
            </a:r>
            <a:r>
              <a:rPr lang="en-US" dirty="0" smtClean="0"/>
              <a:t> wherever possible</a:t>
            </a:r>
          </a:p>
          <a:p>
            <a:pPr lvl="1"/>
            <a:r>
              <a:rPr lang="en-US" dirty="0" smtClean="0"/>
              <a:t>Allows code to work with different implementations later on</a:t>
            </a:r>
          </a:p>
          <a:p>
            <a:r>
              <a:rPr lang="en-US" dirty="0" smtClean="0"/>
              <a:t>Both interfaces and classes are appropriate in various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8584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15240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Demo</a:t>
            </a:r>
            <a:endParaRPr lang="en-US" sz="6600" dirty="0" smtClean="0"/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Parsing the Marvel data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2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Expensive </a:t>
            </a:r>
            <a:r>
              <a:rPr lang="en-US" sz="4000" dirty="0" err="1" smtClean="0"/>
              <a:t>CheckReps</a:t>
            </a:r>
            <a:r>
              <a:rPr lang="en-US" sz="4000" dirty="0" smtClean="0"/>
              <a:t> == BAD</a:t>
            </a:r>
          </a:p>
          <a:p>
            <a:pPr marL="292608" lvl="1" indent="0">
              <a:buNone/>
            </a:pPr>
            <a:r>
              <a:rPr lang="en-US" sz="2400" dirty="0" smtClean="0"/>
              <a:t>(at least when assignments are turned in, but can be useful for finding hard-to-discover problems – so need to be able to control expensive checks)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Debug flags == GOOD</a:t>
            </a:r>
          </a:p>
          <a:p>
            <a:pPr marL="284163" indent="0">
              <a:buNone/>
            </a:pPr>
            <a:r>
              <a:rPr lang="en-US" sz="2400" dirty="0" smtClean="0"/>
              <a:t>(or </a:t>
            </a:r>
            <a:r>
              <a:rPr lang="en-US" sz="2400" dirty="0" err="1" smtClean="0"/>
              <a:t>enums</a:t>
            </a:r>
            <a:r>
              <a:rPr lang="en-US" sz="2400" dirty="0" smtClean="0"/>
              <a:t> to indicate depth of debug)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59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buClr>
                <a:schemeClr val="dk1"/>
              </a:buClr>
              <a:buSzPct val="25000"/>
            </a:pPr>
            <a:r>
              <a:rPr lang="en" sz="4800" dirty="0" smtClean="0">
                <a:sym typeface="Calibri"/>
              </a:rPr>
              <a:t>Graphs</a:t>
            </a:r>
            <a:endParaRPr lang="en" sz="4800" dirty="0"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56" name="Shape 156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7" name="Shape 157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58" name="Shape 158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59" name="Shape 159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0" name="Shape 160"/>
          <p:cNvCxnSpPr>
            <a:stCxn id="155" idx="4"/>
            <a:endCxn id="157" idx="0"/>
          </p:cNvCxnSpPr>
          <p:nvPr/>
        </p:nvCxnSpPr>
        <p:spPr>
          <a:xfrm>
            <a:off x="1905000" y="2667000"/>
            <a:ext cx="0" cy="9905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1" name="Shape 161"/>
          <p:cNvCxnSpPr>
            <a:stCxn id="155" idx="5"/>
            <a:endCxn id="158" idx="1"/>
          </p:cNvCxnSpPr>
          <p:nvPr/>
        </p:nvCxnSpPr>
        <p:spPr>
          <a:xfrm>
            <a:off x="2228289" y="2533089"/>
            <a:ext cx="1448922" cy="1258422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2" name="Shape 162"/>
          <p:cNvCxnSpPr>
            <a:stCxn id="156" idx="4"/>
            <a:endCxn id="158" idx="0"/>
          </p:cNvCxnSpPr>
          <p:nvPr/>
        </p:nvCxnSpPr>
        <p:spPr>
          <a:xfrm>
            <a:off x="4000500" y="2590800"/>
            <a:ext cx="0" cy="10667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3" name="Shape 163"/>
          <p:cNvCxnSpPr>
            <a:stCxn id="158" idx="4"/>
            <a:endCxn id="159" idx="7"/>
          </p:cNvCxnSpPr>
          <p:nvPr/>
        </p:nvCxnSpPr>
        <p:spPr>
          <a:xfrm flipH="1">
            <a:off x="3321722" y="4572000"/>
            <a:ext cx="678777" cy="97211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4" name="Shape 164"/>
          <p:cNvCxnSpPr>
            <a:stCxn id="159" idx="1"/>
            <a:endCxn id="157" idx="4"/>
          </p:cNvCxnSpPr>
          <p:nvPr/>
        </p:nvCxnSpPr>
        <p:spPr>
          <a:xfrm flipH="1" flipV="1">
            <a:off x="1905000" y="4572000"/>
            <a:ext cx="770143" cy="9721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5" name="Shape 165"/>
          <p:cNvCxnSpPr>
            <a:stCxn id="157" idx="6"/>
            <a:endCxn id="158" idx="2"/>
          </p:cNvCxnSpPr>
          <p:nvPr/>
        </p:nvCxnSpPr>
        <p:spPr>
          <a:xfrm>
            <a:off x="2362200" y="4114800"/>
            <a:ext cx="11810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" name="Rectangle 13"/>
          <p:cNvSpPr/>
          <p:nvPr/>
        </p:nvSpPr>
        <p:spPr>
          <a:xfrm>
            <a:off x="5486400" y="3518219"/>
            <a:ext cx="266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Can I reach B from A?</a:t>
            </a:r>
            <a:endParaRPr lang="en-US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3252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 (BFS)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44196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Often used for discovering connectivity</a:t>
            </a:r>
          </a:p>
          <a:p>
            <a:r>
              <a:rPr lang="en-US" sz="2400" dirty="0" smtClean="0"/>
              <a:t>Calculates the shortest path </a:t>
            </a:r>
            <a:r>
              <a:rPr lang="en-US" sz="2400" i="1" dirty="0" smtClean="0"/>
              <a:t>if and only if </a:t>
            </a:r>
            <a:r>
              <a:rPr lang="en-US" sz="2400" dirty="0" smtClean="0"/>
              <a:t>all </a:t>
            </a:r>
            <a:r>
              <a:rPr lang="en-US" sz="2400" dirty="0"/>
              <a:t>edges have same positive or no </a:t>
            </a:r>
            <a:r>
              <a:rPr lang="en-US" sz="2400" dirty="0" smtClean="0"/>
              <a:t>weight</a:t>
            </a:r>
          </a:p>
          <a:p>
            <a:r>
              <a:rPr lang="en-US" sz="2400" dirty="0" smtClean="0"/>
              <a:t>Depth-first search (DFS) is commonly mentioned with BFS</a:t>
            </a:r>
            <a:endParaRPr lang="en-US" sz="2400" dirty="0"/>
          </a:p>
          <a:p>
            <a:pPr lvl="1"/>
            <a:r>
              <a:rPr lang="en-US" sz="2400" dirty="0" smtClean="0"/>
              <a:t>BFS looks “wide”, DFS looks “deep”</a:t>
            </a:r>
          </a:p>
          <a:p>
            <a:pPr lvl="1"/>
            <a:r>
              <a:rPr lang="en-US" sz="2400" dirty="0" smtClean="0"/>
              <a:t>Can also be used for discovery, but not the shortest path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60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983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34675"/>
            <a:ext cx="8000999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START:				Starting at A		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				Goal: Fully explore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A, 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&lt;B, 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B, 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C, Q: &lt;C&gt;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314084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 with Cycle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752600"/>
            <a:ext cx="80010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START:				Starting at A</a:t>
            </a:r>
            <a:endParaRPr lang="en" sz="28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				Goal: Fully Explore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A, Q: 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B, 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Pop: C, Q: 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NEVER 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lg" len="lg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6225305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902</Words>
  <Application>Microsoft Office PowerPoint</Application>
  <PresentationFormat>On-screen Show (4:3)</PresentationFormat>
  <Paragraphs>363</Paragraphs>
  <Slides>31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Century Gothic</vt:lpstr>
      <vt:lpstr>Courier New</vt:lpstr>
      <vt:lpstr>Palatino Linotype</vt:lpstr>
      <vt:lpstr>Executive</vt:lpstr>
      <vt:lpstr>Retrospect</vt:lpstr>
      <vt:lpstr>PowerPoint Presentation</vt:lpstr>
      <vt:lpstr>How is Hmwrk 5 going?</vt:lpstr>
      <vt:lpstr>Agenda</vt:lpstr>
      <vt:lpstr>Reminders:</vt:lpstr>
      <vt:lpstr>Graphs</vt:lpstr>
      <vt:lpstr>Breadth-First Search (BFS)</vt:lpstr>
      <vt:lpstr>BFS Pseudocode</vt:lpstr>
      <vt:lpstr>Breadth-First Search</vt:lpstr>
      <vt:lpstr>Breadth-First Search with Cycle</vt:lpstr>
      <vt:lpstr>BFS Pseudocode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Shortest Paths with BFS</vt:lpstr>
      <vt:lpstr>Shortest Paths with BFS</vt:lpstr>
      <vt:lpstr>Shortest Paths with Weights</vt:lpstr>
      <vt:lpstr>Shortest Paths with Weights</vt:lpstr>
      <vt:lpstr>Interfaces</vt:lpstr>
      <vt:lpstr>Classes, Interfaces, and Types</vt:lpstr>
      <vt:lpstr>Classes, Objects, and Java</vt:lpstr>
      <vt:lpstr>Interfaces</vt:lpstr>
      <vt:lpstr>Implementing Interfaces</vt:lpstr>
      <vt:lpstr>Using Interface Types</vt:lpstr>
      <vt:lpstr>Guidelines for Interfaces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Meg Campbell</dc:creator>
  <cp:lastModifiedBy>Erin</cp:lastModifiedBy>
  <cp:revision>362</cp:revision>
  <dcterms:created xsi:type="dcterms:W3CDTF">2012-10-10T17:40:49Z</dcterms:created>
  <dcterms:modified xsi:type="dcterms:W3CDTF">2016-10-26T20:28:42Z</dcterms:modified>
</cp:coreProperties>
</file>