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5" r:id="rId1"/>
  </p:sldMasterIdLst>
  <p:notesMasterIdLst>
    <p:notesMasterId r:id="rId46"/>
  </p:notesMasterIdLst>
  <p:sldIdLst>
    <p:sldId id="257" r:id="rId2"/>
    <p:sldId id="258" r:id="rId3"/>
    <p:sldId id="305" r:id="rId4"/>
    <p:sldId id="263" r:id="rId5"/>
    <p:sldId id="264" r:id="rId6"/>
    <p:sldId id="265" r:id="rId7"/>
    <p:sldId id="300" r:id="rId8"/>
    <p:sldId id="301" r:id="rId9"/>
    <p:sldId id="268" r:id="rId10"/>
    <p:sldId id="269" r:id="rId11"/>
    <p:sldId id="270" r:id="rId12"/>
    <p:sldId id="271" r:id="rId13"/>
    <p:sldId id="272" r:id="rId14"/>
    <p:sldId id="302" r:id="rId15"/>
    <p:sldId id="273" r:id="rId16"/>
    <p:sldId id="274" r:id="rId17"/>
    <p:sldId id="303" r:id="rId18"/>
    <p:sldId id="304" r:id="rId19"/>
    <p:sldId id="278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5" r:id="rId30"/>
    <p:sldId id="296" r:id="rId31"/>
    <p:sldId id="297" r:id="rId32"/>
    <p:sldId id="307" r:id="rId33"/>
    <p:sldId id="306" r:id="rId34"/>
    <p:sldId id="315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6" r:id="rId43"/>
    <p:sldId id="317" r:id="rId44"/>
    <p:sldId id="318" r:id="rId4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4A7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CE17B8-C4A4-4590-B9C0-9B869CF0DB0D}">
  <a:tblStyle styleId="{0BCE17B8-C4A4-4590-B9C0-9B869CF0DB0D}" styleName="Table_0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6EC"/>
          </a:solidFill>
        </a:fill>
      </a:tcStyle>
    </a:wholeTbl>
    <a:band1H>
      <a:tcStyle>
        <a:tcBdr/>
        <a:fill>
          <a:solidFill>
            <a:srgbClr val="FBECD4"/>
          </a:solidFill>
        </a:fill>
      </a:tcStyle>
    </a:band1H>
    <a:band1V>
      <a:tcStyle>
        <a:tcBdr/>
        <a:fill>
          <a:solidFill>
            <a:srgbClr val="FBECD4"/>
          </a:solidFill>
        </a:fill>
      </a:tcStyle>
    </a:band1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CED8E710-90C1-4F30-8741-30E55222BA7B}" styleName="Table_1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6EC"/>
          </a:solidFill>
        </a:fill>
      </a:tcStyle>
    </a:wholeTbl>
    <a:band1H>
      <a:tcStyle>
        <a:tcBdr/>
        <a:fill>
          <a:solidFill>
            <a:srgbClr val="FBECD4"/>
          </a:solidFill>
        </a:fill>
      </a:tcStyle>
    </a:band1H>
    <a:band1V>
      <a:tcStyle>
        <a:tcBdr/>
        <a:fill>
          <a:solidFill>
            <a:srgbClr val="FBECD4"/>
          </a:solidFill>
        </a:fill>
      </a:tcStyle>
    </a:band1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8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571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34488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87814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7557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61180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0814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09840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733223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5" name="Shape 3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09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00650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315277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6" name="Shape 38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8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069074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3" name="Shape 39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477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0" name="Shape 40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723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7083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0125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275319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2" name="Shape 44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688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861588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3" name="Shape 4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33529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7204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68186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81906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7090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1830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72224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78903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2183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00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3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7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9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99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3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1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8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9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92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nit.org/apidocs/org/junit/Assert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331/15sp/tools/editing-compiling.html#javadoc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lemma.org/installation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068902" y="4297680"/>
            <a:ext cx="7480738" cy="1839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rgbClr val="44342A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Slides by </a:t>
            </a:r>
            <a:r>
              <a:rPr lang="en-US" sz="26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Erin Peach and Nick Carney</a:t>
            </a:r>
            <a:endParaRPr lang="en-US" sz="26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1"/>
              </a:buClr>
              <a:buFont typeface="Noto Symbol"/>
              <a:buNone/>
            </a:pPr>
            <a:endParaRPr sz="26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with material from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Vinod </a:t>
            </a:r>
            <a:r>
              <a:rPr lang="en-US" sz="2000" b="0" i="0" u="none" strike="noStrike" cap="none" baseline="0" dirty="0" err="1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Rathnam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Alex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Mariakakis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Krysta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Yousoufian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Mike Ernst, Kellen Donohue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85800" y="838200"/>
            <a:ext cx="7772400" cy="259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6600" b="1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Section 4:</a:t>
            </a:r>
            <a:r>
              <a:rPr lang="en-US" sz="66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66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55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Graphs </a:t>
            </a:r>
            <a:r>
              <a:rPr lang="en-US" sz="55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and Testing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 JUNIT TEST CLASS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idx="1"/>
          </p:nvPr>
        </p:nvSpPr>
        <p:spPr>
          <a:xfrm>
            <a:off x="457200" y="1849121"/>
            <a:ext cx="8458200" cy="4409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4960" algn="l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method with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is flagged as a JUnit test</a:t>
            </a:r>
          </a:p>
          <a:p>
            <a:pPr marL="342900" marR="0" lvl="0" indent="-314960" algn="l" rtl="0">
              <a:spcBef>
                <a:spcPts val="64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methods run when JUnit runs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endParaRPr lang="en-US" sz="2000" b="0" i="0" u="none" strike="noStrike" cap="none" baseline="0" dirty="0" smtClean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smtClean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-US" sz="2000" b="0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org.junit</a:t>
            </a: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.*; 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import static </a:t>
            </a:r>
            <a:r>
              <a:rPr lang="en-US" sz="2000" b="0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org.junit.Assert</a:t>
            </a: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.*;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2000" b="0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TestSuite</a:t>
            </a: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marL="742950" marR="0" lvl="1" indent="-285750" algn="l" rtl="0">
              <a:lnSpc>
                <a:spcPct val="75000"/>
              </a:lnSpc>
              <a:spcBef>
                <a:spcPts val="32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6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TestName1() {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  ...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USING JUNIT ASSERTIONS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idx="1"/>
          </p:nvPr>
        </p:nvSpPr>
        <p:spPr>
          <a:xfrm>
            <a:off x="457200" y="1737361"/>
            <a:ext cx="8686800" cy="4739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Verifies that a value matches expectations</a:t>
            </a:r>
          </a:p>
          <a:p>
            <a:pPr marL="971550" marR="0" lvl="2" indent="-285750" algn="l" rtl="0">
              <a:spcBef>
                <a:spcPts val="48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assertEquals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(42, 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meaningOfLife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</a:p>
          <a:p>
            <a:pPr marL="971550" marR="0" lvl="2" indent="-285750" algn="l" rtl="0">
              <a:spcBef>
                <a:spcPts val="48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assertTrue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list.isEmpty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</a:p>
          <a:p>
            <a:pPr marL="4572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the assert </a:t>
            </a:r>
            <a:r>
              <a:rPr lang="en-US" sz="3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fails:</a:t>
            </a:r>
            <a:endParaRPr lang="en-US"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31520" marR="0" lvl="1" indent="-350519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 immediately terminates</a:t>
            </a:r>
          </a:p>
          <a:p>
            <a:pPr marL="731520" marR="0" lvl="1" indent="-350519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Other tests in the test class are still run as normal</a:t>
            </a:r>
          </a:p>
          <a:p>
            <a:pPr marL="731520" marR="0" lvl="1" indent="-350519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Results show </a:t>
            </a:r>
            <a:r>
              <a:rPr lang="en-US" sz="28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“details”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of failed </a:t>
            </a:r>
            <a:r>
              <a:rPr lang="en-US" sz="28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tests </a:t>
            </a:r>
            <a:r>
              <a:rPr lang="en-US" sz="14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</a:t>
            </a:r>
            <a:r>
              <a:rPr lang="en-US" sz="14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We’ll</a:t>
            </a:r>
            <a:r>
              <a:rPr lang="en-US" sz="1400" b="0" i="0" u="none" strike="noStrike" cap="none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get to this later)</a:t>
            </a:r>
            <a:endParaRPr lang="en-US" sz="14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USING JUNIT ASSERTIONS</a:t>
            </a:r>
          </a:p>
        </p:txBody>
      </p:sp>
      <p:graphicFrame>
        <p:nvGraphicFramePr>
          <p:cNvPr id="267" name="Shape 267"/>
          <p:cNvGraphicFramePr/>
          <p:nvPr/>
        </p:nvGraphicFramePr>
        <p:xfrm>
          <a:off x="228600" y="1630679"/>
          <a:ext cx="8763000" cy="2926160"/>
        </p:xfrm>
        <a:graphic>
          <a:graphicData uri="http://schemas.openxmlformats.org/drawingml/2006/table">
            <a:tbl>
              <a:tblPr firstRow="1" bandRow="1">
                <a:noFill/>
                <a:tableStyleId>{0BCE17B8-C4A4-4590-B9C0-9B869CF0DB0D}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lt1"/>
                          </a:solidFill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Assertion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b="1" i="0" u="none" strike="noStrike" cap="none" baseline="0">
                          <a:solidFill>
                            <a:schemeClr val="lt1"/>
                          </a:solidFill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Case for failure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assertTrue(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test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 dirty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</a:t>
                      </a:r>
                      <a:r>
                        <a:rPr lang="en-US" sz="1800" u="none" strike="noStrike" cap="none" baseline="0" dirty="0" err="1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boolean</a:t>
                      </a:r>
                      <a:r>
                        <a:rPr lang="en-US" sz="1800" u="none" strike="noStrike" cap="none" baseline="0" dirty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 test is </a:t>
                      </a:r>
                      <a:r>
                        <a:rPr lang="en-US" sz="1700" u="none" strike="noStrike" cap="none" baseline="0" dirty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false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assertFalse(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test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boolean test is </a:t>
                      </a:r>
                      <a:r>
                        <a:rPr lang="en-US" sz="17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true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assertEquals(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expected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actual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values are not equal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assertSame(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expected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actual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values are not the same (by ==)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assertNotSame(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expected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actual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values are the same (by ==)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assertNull(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value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given value is not null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assertNotNull(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value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given value is null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68" name="Shape 268"/>
          <p:cNvSpPr txBox="1"/>
          <p:nvPr/>
        </p:nvSpPr>
        <p:spPr>
          <a:xfrm>
            <a:off x="533400" y="4800600"/>
            <a:ext cx="8305799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And others: </a:t>
            </a:r>
            <a:r>
              <a:rPr lang="en-US" sz="2000" b="0" i="0" u="sng" strike="noStrike" cap="none" baseline="0" dirty="0">
                <a:solidFill>
                  <a:schemeClr val="hlink"/>
                </a:solidFill>
                <a:latin typeface="Souce Sans Pro"/>
                <a:ea typeface="Souce Sans Pro"/>
                <a:cs typeface="Souce Sans Pro"/>
                <a:sym typeface="Souce Sans Pro"/>
                <a:hlinkClick r:id="rId3"/>
              </a:rPr>
              <a:t>http://www.junit.org/apidocs/org/junit/Assert.html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Each method can also be passed a string to display if it fails: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000" b="0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assertEquals</a:t>
            </a: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("message", expected, actual)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CHECKING FOR EXCEPTIONS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68833"/>
              <a:buFont typeface="Noto Symbol"/>
              <a:buChar char="✕"/>
            </a:pPr>
            <a:r>
              <a:rPr lang="en-US" sz="295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Verify that a method throws an exception when it </a:t>
            </a:r>
            <a:r>
              <a:rPr lang="en-US" sz="295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should:</a:t>
            </a:r>
          </a:p>
          <a:p>
            <a:pPr marL="635508" lvl="1" indent="-342900">
              <a:lnSpc>
                <a:spcPct val="80000"/>
              </a:lnSpc>
              <a:spcBef>
                <a:spcPts val="590"/>
              </a:spcBef>
              <a:buSzPct val="68833"/>
              <a:buFont typeface="Noto Symbol"/>
              <a:buChar char="✕"/>
            </a:pPr>
            <a:r>
              <a:rPr lang="en-US" sz="275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Passes </a:t>
            </a:r>
            <a:r>
              <a:rPr lang="en-US" sz="275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specified exception is thrown, fails otherwise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accent1"/>
              </a:buClr>
              <a:buSzPct val="68833"/>
              <a:buFont typeface="Noto Symbol"/>
              <a:buChar char="✕"/>
            </a:pPr>
            <a:r>
              <a:rPr lang="en-US" sz="295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Only time it’s OK to write a test without a form of </a:t>
            </a:r>
            <a:r>
              <a:rPr lang="en-US" sz="29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asserts</a:t>
            </a:r>
          </a:p>
          <a:p>
            <a:pPr marL="0" marR="0" lvl="0" indent="0" algn="l" rtl="0">
              <a:lnSpc>
                <a:spcPct val="80000"/>
              </a:lnSpc>
              <a:spcBef>
                <a:spcPts val="259"/>
              </a:spcBef>
              <a:buClr>
                <a:schemeClr val="accent1"/>
              </a:buClr>
              <a:buFont typeface="Noto Symbol"/>
              <a:buNone/>
            </a:pPr>
            <a:endParaRPr sz="13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@Test(expected=</a:t>
            </a:r>
            <a:r>
              <a:rPr lang="en-US" sz="1850" b="1" i="0" u="none" strike="noStrike" cap="none" baseline="0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IndexOutOfBoundsException.class</a:t>
            </a:r>
            <a:r>
              <a:rPr lang="en-US" sz="185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testGetEmptyList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List&lt;String&gt; list = new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&lt;String&gt;();</a:t>
            </a: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list.get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(0);</a:t>
            </a: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342900" marR="0" lvl="0" indent="-211328" algn="l" rtl="0">
              <a:lnSpc>
                <a:spcPct val="80000"/>
              </a:lnSpc>
              <a:spcBef>
                <a:spcPts val="592"/>
              </a:spcBef>
              <a:buClr>
                <a:schemeClr val="accent1"/>
              </a:buClr>
              <a:buFont typeface="Noto Symbol"/>
              <a:buNone/>
            </a:pPr>
            <a:endParaRPr sz="295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630238" algn="l"/>
              </a:tabLst>
            </a:pPr>
            <a:r>
              <a:rPr lang="en-US" sz="360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“But don’t </a:t>
            </a:r>
            <a:r>
              <a:rPr lang="en-US" sz="360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 need to create a list before checking if I’ve successfully added to it?”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SETUP AND TEARDOWN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idx="1"/>
          </p:nvPr>
        </p:nvSpPr>
        <p:spPr>
          <a:xfrm>
            <a:off x="822959" y="1828800"/>
            <a:ext cx="7543801" cy="40402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Methods </a:t>
            </a:r>
            <a:r>
              <a:rPr lang="en-US" sz="2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 run before/after each test case method is called</a:t>
            </a: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endParaRPr sz="9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@Before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name() { ... }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@After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name() { ... </a:t>
            </a:r>
            <a:r>
              <a:rPr lang="en-US" sz="2400" b="0" i="0" u="none" strike="noStrike" cap="none" baseline="0" dirty="0" smtClean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8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Methods to run once before/after the entire test class runs</a:t>
            </a: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endParaRPr sz="900" b="0" i="0" u="none" strike="noStrike" cap="none" baseline="0" dirty="0">
              <a:solidFill>
                <a:srgbClr val="40404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lang="en-US" sz="2400" b="1" i="0" u="none" strike="noStrike" cap="none" baseline="0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BeforeClass</a:t>
            </a:r>
            <a:endParaRPr lang="en-US" sz="2400" b="1" i="0" u="none" strike="noStrike" cap="none" baseline="0" dirty="0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void name() { ... }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lang="en-US" sz="2400" b="1" i="0" u="none" strike="noStrike" cap="none" baseline="0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AfterClass</a:t>
            </a:r>
            <a:endParaRPr lang="en-US" sz="2400" b="1" i="0" u="none" strike="noStrike" cap="none" baseline="0" dirty="0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void name() { ... }</a:t>
            </a:r>
          </a:p>
          <a:p>
            <a:pPr marL="342900" marR="0" lvl="0" indent="-245109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Font typeface="Noto Symbol"/>
              <a:buNone/>
            </a:pPr>
            <a:endParaRPr sz="2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SETUP AND TEARDOWN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idx="1"/>
          </p:nvPr>
        </p:nvSpPr>
        <p:spPr>
          <a:xfrm>
            <a:off x="457200" y="1737361"/>
            <a:ext cx="8229600" cy="4368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Example {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List empty;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@Before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public void initialize() {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empty = new </a:t>
            </a:r>
            <a:r>
              <a:rPr lang="en-US" sz="19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public void size() {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...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1" i="0" u="none" strike="noStrike" cap="none" baseline="0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public void remove() {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...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241" y="4492646"/>
            <a:ext cx="9144000" cy="1227328"/>
          </a:xfrm>
        </p:spPr>
        <p:txBody>
          <a:bodyPr/>
          <a:lstStyle/>
          <a:p>
            <a:r>
              <a:rPr lang="en-US" dirty="0" smtClean="0"/>
              <a:t>Test Writing Etiquette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81" y="37380"/>
            <a:ext cx="3675199" cy="42877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44" t="43791" b="39447"/>
          <a:stretch/>
        </p:blipFill>
        <p:spPr>
          <a:xfrm>
            <a:off x="5742343" y="1179470"/>
            <a:ext cx="3028096" cy="2003552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498159" y="1930400"/>
            <a:ext cx="944880" cy="599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7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1. Don’t Repeat Yourself</a:t>
            </a:r>
          </a:p>
          <a:p>
            <a:pPr lvl="1"/>
            <a:r>
              <a:rPr lang="en-US" sz="2800" dirty="0" smtClean="0"/>
              <a:t>Use constants and helper methods</a:t>
            </a:r>
          </a:p>
          <a:p>
            <a:r>
              <a:rPr lang="en-US" sz="3200" dirty="0" smtClean="0"/>
              <a:t>2. Be Descriptive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Take advantage of </a:t>
            </a:r>
            <a:r>
              <a:rPr lang="en-US" sz="2800" dirty="0">
                <a:solidFill>
                  <a:schemeClr val="tx1"/>
                </a:solidFill>
                <a:ea typeface="Courier New"/>
                <a:cs typeface="Courier New"/>
                <a:sym typeface="Courier New"/>
              </a:rPr>
              <a:t>message</a:t>
            </a:r>
            <a:r>
              <a:rPr lang="en-US" sz="2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, </a:t>
            </a:r>
            <a:r>
              <a:rPr lang="en-US" sz="2800" dirty="0">
                <a:solidFill>
                  <a:schemeClr val="tx1"/>
                </a:solidFill>
                <a:ea typeface="Courier New"/>
                <a:cs typeface="Courier New"/>
                <a:sym typeface="Courier New"/>
              </a:rPr>
              <a:t>expected</a:t>
            </a:r>
            <a:r>
              <a:rPr lang="en-US" sz="2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, and </a:t>
            </a:r>
            <a:r>
              <a:rPr lang="en-US" sz="2800" dirty="0">
                <a:solidFill>
                  <a:schemeClr val="tx1"/>
                </a:solidFill>
                <a:ea typeface="Courier New"/>
                <a:cs typeface="Courier New"/>
                <a:sym typeface="Courier New"/>
              </a:rPr>
              <a:t>actual</a:t>
            </a:r>
            <a:r>
              <a:rPr lang="en-US" sz="2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values</a:t>
            </a:r>
            <a:endParaRPr lang="en-US" sz="3000" dirty="0" smtClean="0">
              <a:solidFill>
                <a:schemeClr val="tx1"/>
              </a:solidFill>
            </a:endParaRPr>
          </a:p>
          <a:p>
            <a:r>
              <a:rPr lang="en-US" sz="3200" dirty="0" smtClean="0"/>
              <a:t>3. Keep Tests Small</a:t>
            </a:r>
          </a:p>
          <a:p>
            <a:pPr lvl="1"/>
            <a:r>
              <a:rPr lang="en-US" sz="3000" dirty="0" smtClean="0"/>
              <a:t>Isolate bugs one at a time – Test halts after failed assertion</a:t>
            </a:r>
          </a:p>
          <a:p>
            <a:r>
              <a:rPr lang="en-US" sz="3200" dirty="0" smtClean="0"/>
              <a:t>4. Be Thorough</a:t>
            </a:r>
            <a:endParaRPr lang="en-US" sz="3200" dirty="0"/>
          </a:p>
          <a:p>
            <a:pPr lvl="1"/>
            <a:r>
              <a:rPr lang="en-US" sz="2800" dirty="0" smtClean="0"/>
              <a:t>Test big, small, boundaries, exceptions, errors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86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LET’S PUT IT ALL TOGETHER!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idx="1"/>
          </p:nvPr>
        </p:nvSpPr>
        <p:spPr>
          <a:xfrm>
            <a:off x="76200" y="1737361"/>
            <a:ext cx="9067799" cy="4739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DateTest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850" b="0" i="0" u="none" strike="noStrike" cap="none" baseline="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6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Test </a:t>
            </a:r>
            <a:r>
              <a:rPr lang="en-US" sz="16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addDays</a:t>
            </a:r>
            <a:r>
              <a:rPr lang="en-US" sz="16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when it causes a rollover between months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5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testAddDaysWrapToNextMonth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Date actual = new Date(2050, 2, 15);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actual.addDays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(14);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Date expected = new Date(2050, 3, 1);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assertEquals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("date after +14 days", expected, 			actual);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 dirty="0">
                <a:solidFill>
                  <a:schemeClr val="tx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AGENDA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Graphs</a:t>
            </a:r>
            <a:endParaRPr lang="en-US" sz="32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JUnit </a:t>
            </a:r>
            <a:r>
              <a:rPr lang="en-US" sz="32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Testing</a:t>
            </a:r>
            <a:endParaRPr lang="en-US" sz="32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 Script </a:t>
            </a:r>
            <a:r>
              <a:rPr lang="en-US" sz="32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Language</a:t>
            </a:r>
            <a:endParaRPr lang="en-US" sz="32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 err="1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JavaDoc</a:t>
            </a:r>
            <a:r>
              <a:rPr lang="en-US" sz="32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lang="en-US" sz="3200" b="0" i="0" u="none" strike="noStrike" cap="none" baseline="0" dirty="0" smtClean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Code coverage in eclipse </a:t>
            </a:r>
            <a:r>
              <a:rPr lang="en-US" sz="3200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(OPTIONAL)</a:t>
            </a:r>
            <a:endParaRPr lang="en-US" sz="3200" b="0" i="0" u="none" strike="noStrike" cap="none" baseline="0" dirty="0">
              <a:solidFill>
                <a:srgbClr val="FF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0066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876300" y="588107"/>
            <a:ext cx="7543800" cy="145075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How To Create JUnit Test Classes</a:t>
            </a:r>
          </a:p>
          <a:p>
            <a:pPr lvl="0" rtl="0">
              <a:spcBef>
                <a:spcPts val="0"/>
              </a:spcBef>
              <a:buNone/>
            </a:pPr>
            <a:endParaRPr sz="3600" dirty="0"/>
          </a:p>
        </p:txBody>
      </p:sp>
      <p:sp>
        <p:nvSpPr>
          <p:cNvPr id="360" name="Shape 360"/>
          <p:cNvSpPr txBox="1">
            <a:spLocks noGrp="1"/>
          </p:cNvSpPr>
          <p:nvPr>
            <p:ph idx="1"/>
          </p:nvPr>
        </p:nvSpPr>
        <p:spPr>
          <a:xfrm>
            <a:off x="304800" y="2038864"/>
            <a:ext cx="8686800" cy="37992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Right-click hw5.test -&gt; New -&gt; JUnit Test Case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b="1" dirty="0"/>
              <a:t>Important</a:t>
            </a:r>
            <a:r>
              <a:rPr lang="en-US" sz="2400" dirty="0"/>
              <a:t>: </a:t>
            </a:r>
            <a:r>
              <a:rPr lang="en-US" sz="2400" dirty="0" smtClean="0"/>
              <a:t>Follow naming guidelines we provide</a:t>
            </a:r>
            <a:endParaRPr lang="en-US" sz="2400" dirty="0"/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Demo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1143000" lvl="2" indent="0" rtl="0">
              <a:spcBef>
                <a:spcPts val="0"/>
              </a:spcBef>
              <a:buNone/>
            </a:pPr>
            <a:endParaRPr sz="2200" b="1" dirty="0"/>
          </a:p>
          <a:p>
            <a:pPr marL="9144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457200" y="286604"/>
            <a:ext cx="7909560" cy="1450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JUNIT ASSERTS VS. JAVA ASSERTS</a:t>
            </a:r>
          </a:p>
        </p:txBody>
      </p:sp>
      <p:sp>
        <p:nvSpPr>
          <p:cNvPr id="368" name="Shape 368"/>
          <p:cNvSpPr txBox="1">
            <a:spLocks noGrp="1"/>
          </p:cNvSpPr>
          <p:nvPr>
            <p:ph idx="1"/>
          </p:nvPr>
        </p:nvSpPr>
        <p:spPr>
          <a:xfrm>
            <a:off x="457200" y="1737360"/>
            <a:ext cx="8229600" cy="43889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We’ve just been discussing JUnit assertions so far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 itself has assertions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20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LitterBox</a:t>
            </a: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&lt;Kitten&gt; kittens;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1" i="0" u="none" strike="noStrike" cap="none" baseline="0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public Kitten </a:t>
            </a:r>
            <a:r>
              <a:rPr lang="en-US" sz="20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getKitten</a:t>
            </a: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	assert(n &gt;= 0);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	return kittens(n);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16129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36220" algn="l" rtl="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ASSERTIONS VS. EXCEPTIONS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idx="1"/>
          </p:nvPr>
        </p:nvSpPr>
        <p:spPr>
          <a:xfrm>
            <a:off x="457200" y="3228315"/>
            <a:ext cx="8229600" cy="27914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75000"/>
              </a:lnSpc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Assertions should check for things that should </a:t>
            </a:r>
            <a:r>
              <a:rPr lang="en-US" sz="2800" b="0" i="0" u="sng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never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happen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Exceptions should check for things that </a:t>
            </a:r>
            <a:r>
              <a:rPr lang="en-US" sz="2800" b="0" i="0" u="sng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might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happen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“Exceptions address the robustness of your code, while assertions address its correctness”</a:t>
            </a:r>
          </a:p>
          <a:p>
            <a:pPr marL="742950" marR="0" lvl="1" indent="-16129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16129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36220" algn="l" rtl="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75" name="Shape 375"/>
          <p:cNvSpPr/>
          <p:nvPr/>
        </p:nvSpPr>
        <p:spPr>
          <a:xfrm>
            <a:off x="403861" y="1873519"/>
            <a:ext cx="4190999" cy="138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LitterBox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&lt;Kitten&gt; kittens;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Font typeface="Noto Symbol"/>
              <a:buNone/>
            </a:pPr>
            <a:endParaRPr sz="1500" b="1" i="0" u="none" strike="noStrike" cap="none" baseline="0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public Kitten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getKitten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assert(n &gt;= 0);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return kittens(n);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76" name="Shape 376"/>
          <p:cNvSpPr/>
          <p:nvPr/>
        </p:nvSpPr>
        <p:spPr>
          <a:xfrm>
            <a:off x="4648199" y="1873519"/>
            <a:ext cx="4267199" cy="170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LitterBox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&lt;Kitten&gt; kittens;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Font typeface="Noto Symbol"/>
              <a:buNone/>
            </a:pPr>
            <a:endParaRPr sz="1500" b="1" i="0" u="none" strike="noStrike" cap="none" baseline="0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public Kitten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getKitten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try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   return kittens(n);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} catch(Exception e)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}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822960" y="976184"/>
            <a:ext cx="7543800" cy="76117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REMINDER: ENABLING ASSERTS IN ECLIPSE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82" name="Shape 38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 enable asserts: 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Go to Run -&gt; Run Configurations… -&gt; Arguments tab -&gt; input </a:t>
            </a:r>
            <a:r>
              <a:rPr lang="en-US" sz="2800" b="1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</a:t>
            </a:r>
            <a:r>
              <a:rPr lang="en-US" sz="2800" b="1" dirty="0" err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ea</a:t>
            </a:r>
            <a:r>
              <a:rPr lang="en-US" sz="2800" b="1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 VM arguments section</a:t>
            </a:r>
          </a:p>
          <a:p>
            <a:pPr marL="0" indent="0" rtl="0">
              <a:spcBef>
                <a:spcPts val="0"/>
              </a:spcBef>
              <a:buNone/>
            </a:pPr>
            <a:endParaRPr sz="280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Do this for every test </a:t>
            </a:r>
            <a:r>
              <a:rPr lang="en-US" sz="28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file</a:t>
            </a:r>
            <a:endParaRPr lang="en-US" sz="280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Expensive </a:t>
            </a:r>
            <a:r>
              <a:rPr lang="en-US" sz="3600" dirty="0" err="1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CheckReps</a:t>
            </a:r>
            <a:endParaRPr lang="en-US" sz="3600" dirty="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88" name="Shape 388"/>
          <p:cNvSpPr txBox="1">
            <a:spLocks noGrp="1"/>
          </p:cNvSpPr>
          <p:nvPr>
            <p:ph idx="1"/>
          </p:nvPr>
        </p:nvSpPr>
        <p:spPr>
          <a:xfrm>
            <a:off x="304800" y="1865870"/>
            <a:ext cx="8686800" cy="39722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800" dirty="0"/>
              <a:t>Ant Validate and Staff Grading will have assertions enabled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800" dirty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800" dirty="0"/>
              <a:t>But sometimes a </a:t>
            </a:r>
            <a:r>
              <a:rPr lang="en-US" sz="2800" dirty="0" err="1"/>
              <a:t>checkRep</a:t>
            </a:r>
            <a:r>
              <a:rPr lang="en-US" sz="2800" dirty="0"/>
              <a:t> can be </a:t>
            </a:r>
            <a:r>
              <a:rPr lang="en-US" sz="2800" dirty="0" smtClean="0"/>
              <a:t>expensive</a:t>
            </a:r>
          </a:p>
          <a:p>
            <a:pPr marL="749808" lvl="1" indent="-381000">
              <a:spcBef>
                <a:spcPts val="0"/>
              </a:spcBef>
              <a:buSzPct val="100000"/>
              <a:buFont typeface="Noto Symbol"/>
              <a:buChar char="✕"/>
            </a:pPr>
            <a:r>
              <a:rPr lang="en-US" sz="2800" dirty="0" smtClean="0"/>
              <a:t>For </a:t>
            </a:r>
            <a:r>
              <a:rPr lang="en-US" sz="2800" dirty="0"/>
              <a:t>example, looking at each node in a Graph with a large number of nodes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800" dirty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800" dirty="0"/>
              <a:t>This could cause the grading scripts to timeout</a:t>
            </a:r>
          </a:p>
          <a:p>
            <a:pPr marL="1371600" lvl="2" indent="-228600" rtl="0">
              <a:spcBef>
                <a:spcPts val="0"/>
              </a:spcBef>
              <a:buNone/>
            </a:pPr>
            <a:endParaRPr sz="2200" b="1" dirty="0"/>
          </a:p>
          <a:p>
            <a:pPr marL="9144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title"/>
          </p:nvPr>
        </p:nvSpPr>
        <p:spPr>
          <a:xfrm>
            <a:off x="822960" y="1112108"/>
            <a:ext cx="7543800" cy="6252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Expensive </a:t>
            </a:r>
            <a:r>
              <a:rPr lang="en-US" sz="3600" dirty="0" err="1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CheckReps</a:t>
            </a:r>
            <a:endParaRPr lang="en-US" sz="3600" dirty="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95" name="Shape 395"/>
          <p:cNvSpPr txBox="1">
            <a:spLocks noGrp="1"/>
          </p:cNvSpPr>
          <p:nvPr>
            <p:ph idx="1"/>
          </p:nvPr>
        </p:nvSpPr>
        <p:spPr>
          <a:xfrm>
            <a:off x="304800" y="1737360"/>
            <a:ext cx="8839199" cy="452751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200" dirty="0"/>
              <a:t>B</a:t>
            </a:r>
            <a:r>
              <a:rPr lang="en-US" sz="2200" dirty="0" smtClean="0"/>
              <a:t>efore </a:t>
            </a:r>
            <a:r>
              <a:rPr lang="en-US" sz="2200" dirty="0"/>
              <a:t>your final commit, </a:t>
            </a:r>
            <a:r>
              <a:rPr lang="en-US" sz="2200" dirty="0" smtClean="0"/>
              <a:t>remove </a:t>
            </a:r>
            <a:r>
              <a:rPr lang="en-US" sz="2200" dirty="0"/>
              <a:t>the checking of expensive parts of your </a:t>
            </a:r>
            <a:r>
              <a:rPr lang="en-US" sz="2200" dirty="0" err="1"/>
              <a:t>checkRep</a:t>
            </a:r>
            <a:r>
              <a:rPr lang="en-US" sz="2200" dirty="0"/>
              <a:t> or the checking of your </a:t>
            </a:r>
            <a:r>
              <a:rPr lang="en-US" sz="2200" dirty="0" err="1"/>
              <a:t>checkRep</a:t>
            </a:r>
            <a:r>
              <a:rPr lang="en-US" sz="2200" dirty="0"/>
              <a:t> entirely</a:t>
            </a:r>
          </a:p>
          <a:p>
            <a:pPr marL="457200" lvl="0" indent="-3683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200" dirty="0" smtClean="0"/>
              <a:t>Example: </a:t>
            </a:r>
            <a:r>
              <a:rPr lang="en-US" sz="2200" dirty="0" err="1" smtClean="0"/>
              <a:t>boolean</a:t>
            </a:r>
            <a:r>
              <a:rPr lang="en-US" sz="2200" dirty="0" smtClean="0"/>
              <a:t> </a:t>
            </a:r>
            <a:r>
              <a:rPr lang="en-US" sz="2200" dirty="0"/>
              <a:t>flag and structure your </a:t>
            </a:r>
            <a:r>
              <a:rPr lang="en-US" sz="2200" dirty="0" err="1"/>
              <a:t>checkRep</a:t>
            </a:r>
            <a:r>
              <a:rPr lang="en-US" sz="2200" dirty="0"/>
              <a:t> as so: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200" dirty="0"/>
          </a:p>
          <a:p>
            <a:pPr marL="457200" lvl="2" indent="457200" rtl="0">
              <a:spcBef>
                <a:spcPts val="0"/>
              </a:spcBef>
              <a:buNone/>
            </a:pPr>
            <a:r>
              <a:rPr lang="en-US" sz="2200" dirty="0"/>
              <a:t>private void </a:t>
            </a:r>
            <a:r>
              <a:rPr lang="en-US" sz="2200" dirty="0" err="1"/>
              <a:t>checkRep</a:t>
            </a:r>
            <a:r>
              <a:rPr lang="en-US" sz="2200" dirty="0"/>
              <a:t>() {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cheap-stuff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if(</a:t>
            </a:r>
            <a:r>
              <a:rPr lang="en-US" sz="2200" b="1" dirty="0"/>
              <a:t>DEBUG_FLAG</a:t>
            </a:r>
            <a:r>
              <a:rPr lang="en-US" sz="2200" dirty="0"/>
              <a:t>) { // or can have this for entire </a:t>
            </a:r>
            <a:r>
              <a:rPr lang="en-US" sz="2200" dirty="0" err="1"/>
              <a:t>checkRep</a:t>
            </a:r>
            <a:r>
              <a:rPr lang="en-US" sz="2200" dirty="0"/>
              <a:t>    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  expensive-stuff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}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cheap-stuff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...</a:t>
            </a:r>
          </a:p>
          <a:p>
            <a:pPr marL="9144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277090" y="3352800"/>
            <a:ext cx="86868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25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EXTERNAL TESTS:</a:t>
            </a:r>
            <a:br>
              <a:rPr lang="en-US" sz="325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325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	TEST SCRIPT LANGUAGE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TEST SCRIPT LANGUAGE</a:t>
            </a:r>
          </a:p>
        </p:txBody>
      </p:sp>
      <p:sp>
        <p:nvSpPr>
          <p:cNvPr id="408" name="Shape 408"/>
          <p:cNvSpPr txBox="1">
            <a:spLocks noGrp="1"/>
          </p:cNvSpPr>
          <p:nvPr>
            <p:ph idx="1"/>
          </p:nvPr>
        </p:nvSpPr>
        <p:spPr>
          <a:xfrm>
            <a:off x="457200" y="1853514"/>
            <a:ext cx="8001000" cy="43186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Text file with one command listed per line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First word is always the command name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Remaining words are arguments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Commands will correspond to methods in your code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TEST SCRIPT LANGUAGE (ex .test file)</a:t>
            </a:r>
          </a:p>
        </p:txBody>
      </p:sp>
      <p:sp>
        <p:nvSpPr>
          <p:cNvPr id="414" name="Shape 414"/>
          <p:cNvSpPr txBox="1">
            <a:spLocks noGrp="1"/>
          </p:cNvSpPr>
          <p:nvPr>
            <p:ph idx="1"/>
          </p:nvPr>
        </p:nvSpPr>
        <p:spPr>
          <a:xfrm>
            <a:off x="457200" y="1737360"/>
            <a:ext cx="5257799" cy="44348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Create a graph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CreateGraph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Add a pair of nodes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AddNode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AddNode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n2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Add an edge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AddEdge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 n2 e1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Print the nodes in the graph and the outgoing edges from n1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ListNodes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ListChildren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</a:t>
            </a:r>
          </a:p>
        </p:txBody>
      </p:sp>
      <p:sp>
        <p:nvSpPr>
          <p:cNvPr id="415" name="Shape 415"/>
          <p:cNvSpPr/>
          <p:nvPr/>
        </p:nvSpPr>
        <p:spPr>
          <a:xfrm>
            <a:off x="5154817" y="23806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n1</a:t>
            </a:r>
          </a:p>
        </p:txBody>
      </p:sp>
      <p:sp>
        <p:nvSpPr>
          <p:cNvPr id="416" name="Shape 416"/>
          <p:cNvSpPr/>
          <p:nvPr/>
        </p:nvSpPr>
        <p:spPr>
          <a:xfrm>
            <a:off x="7239000" y="23806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n2</a:t>
            </a:r>
          </a:p>
        </p:txBody>
      </p:sp>
      <p:cxnSp>
        <p:nvCxnSpPr>
          <p:cNvPr id="417" name="Shape 417"/>
          <p:cNvCxnSpPr>
            <a:stCxn id="415" idx="6"/>
            <a:endCxn id="416" idx="2"/>
          </p:cNvCxnSpPr>
          <p:nvPr/>
        </p:nvCxnSpPr>
        <p:spPr>
          <a:xfrm>
            <a:off x="6069217" y="2837889"/>
            <a:ext cx="1169699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xfrm>
            <a:off x="822960" y="778476"/>
            <a:ext cx="7543800" cy="95888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How To Create Specification Tests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37" name="Shape 437"/>
          <p:cNvSpPr txBox="1">
            <a:spLocks noGrp="1"/>
          </p:cNvSpPr>
          <p:nvPr>
            <p:ph idx="1"/>
          </p:nvPr>
        </p:nvSpPr>
        <p:spPr>
          <a:xfrm>
            <a:off x="304800" y="1737360"/>
            <a:ext cx="8686800" cy="410073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Create .test and .expected file pairs under hw5.test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Implement parts of HW5TestDriver</a:t>
            </a:r>
          </a:p>
          <a:p>
            <a:pPr marL="914400" lvl="1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+"/>
            </a:pPr>
            <a:r>
              <a:rPr lang="en-US" sz="2400" dirty="0"/>
              <a:t>driver connects commands from .test file  to your Graph implementation to the output which is matched with .expected file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Run all tests by running SpecificationTests.java</a:t>
            </a:r>
          </a:p>
          <a:p>
            <a:pPr marL="914400" lvl="1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+"/>
            </a:pPr>
            <a:r>
              <a:rPr lang="en-US" sz="2400" dirty="0"/>
              <a:t>Note: staff will have our own .test and .expected pairs to run with your code</a:t>
            </a:r>
          </a:p>
          <a:p>
            <a:pPr marL="914400" lvl="1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+"/>
            </a:pPr>
            <a:r>
              <a:rPr lang="en-US" sz="2400" b="1" dirty="0" smtClean="0"/>
              <a:t>Do </a:t>
            </a:r>
            <a:r>
              <a:rPr lang="en-US" sz="2400" b="1" dirty="0"/>
              <a:t>not</a:t>
            </a:r>
            <a:r>
              <a:rPr lang="en-US" sz="2400" dirty="0"/>
              <a:t> hardcode .test/.expected pairs to pass, but instead make sure the format in hw5 instructions is correctly followed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1143000" lvl="2" indent="0" rtl="0">
              <a:spcBef>
                <a:spcPts val="0"/>
              </a:spcBef>
              <a:buNone/>
            </a:pPr>
            <a:endParaRPr sz="2200" b="1" dirty="0"/>
          </a:p>
          <a:p>
            <a:pPr marL="9144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14" name="Shape 114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15" name="Shape 115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16" name="Shape 116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17" name="Shape 117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18" name="Shape 118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9" name="Shape 119"/>
          <p:cNvCxnSpPr>
            <a:stCxn id="114" idx="4"/>
            <a:endCxn id="116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0" name="Shape 120"/>
          <p:cNvCxnSpPr>
            <a:stCxn id="114" idx="5"/>
            <a:endCxn id="117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1" name="Shape 121"/>
          <p:cNvCxnSpPr>
            <a:stCxn id="115" idx="4"/>
            <a:endCxn id="117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2" name="Shape 122"/>
          <p:cNvCxnSpPr>
            <a:stCxn id="117" idx="4"/>
            <a:endCxn id="118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3" name="Shape 123"/>
          <p:cNvCxnSpPr>
            <a:stCxn id="118" idx="1"/>
            <a:endCxn id="116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4" name="Shape 124"/>
          <p:cNvCxnSpPr>
            <a:stCxn id="116" idx="6"/>
            <a:endCxn id="117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" name="TextBox 1"/>
          <p:cNvSpPr txBox="1"/>
          <p:nvPr/>
        </p:nvSpPr>
        <p:spPr>
          <a:xfrm>
            <a:off x="5501640" y="2910840"/>
            <a:ext cx="3444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ouce Sans Pro"/>
              </a:rPr>
              <a:t>Nodes and Edges</a:t>
            </a:r>
            <a:endParaRPr lang="en-US" sz="3600" b="1" dirty="0">
              <a:latin typeface="Sou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8745505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>
            <a:spLocks noGrp="1"/>
          </p:cNvSpPr>
          <p:nvPr>
            <p:ph type="title"/>
          </p:nvPr>
        </p:nvSpPr>
        <p:spPr>
          <a:xfrm>
            <a:off x="277090" y="3352800"/>
            <a:ext cx="86868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DEMO: TEST SCRIPT LANGUAGE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JAVADOC API</a:t>
            </a:r>
          </a:p>
        </p:txBody>
      </p:sp>
      <p:sp>
        <p:nvSpPr>
          <p:cNvPr id="450" name="Shape 45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Now you can generate the </a:t>
            </a:r>
            <a:r>
              <a:rPr lang="en-US" sz="3200" b="0" i="0" u="none" strike="noStrike" cap="none" baseline="0" dirty="0" err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JavaDoc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API for your code</a:t>
            </a:r>
            <a:r>
              <a:rPr lang="en-US" sz="32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Instructions in the Editing/Compiling Handout</a:t>
            </a:r>
            <a:endParaRPr lang="en-US" sz="3200" b="0" i="0" u="sng" strike="noStrike" cap="none" baseline="0" dirty="0">
              <a:solidFill>
                <a:schemeClr val="hlink"/>
              </a:solidFill>
              <a:latin typeface="Source Sans Pro"/>
              <a:ea typeface="Source Sans Pro"/>
              <a:cs typeface="Source Sans Pro"/>
              <a:sym typeface="Source Sans Pro"/>
              <a:hlinkClick r:id="rId3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Demo: Generate </a:t>
            </a:r>
            <a:r>
              <a:rPr lang="en-US" sz="3200" b="0" i="0" u="none" strike="noStrike" cap="none" baseline="0" dirty="0" err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JavaDocs</a:t>
            </a:r>
            <a:endParaRPr lang="en-US"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>
            <a:spLocks noGrp="1"/>
          </p:cNvSpPr>
          <p:nvPr>
            <p:ph type="title"/>
          </p:nvPr>
        </p:nvSpPr>
        <p:spPr>
          <a:xfrm>
            <a:off x="277090" y="3352800"/>
            <a:ext cx="86868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 dirty="0" smtClean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CODE COVERAGE TOOL </a:t>
            </a:r>
            <a:r>
              <a:rPr lang="en-US" sz="3600" b="0" i="0" u="none" strike="noStrike" cap="none" baseline="0" dirty="0" smtClean="0">
                <a:solidFill>
                  <a:srgbClr val="FF00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(OPTIONAL)</a:t>
            </a:r>
            <a:endParaRPr lang="en-US" sz="3600" b="0" i="0" u="none" strike="noStrike" cap="none" baseline="0" dirty="0">
              <a:solidFill>
                <a:srgbClr val="FF0000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3140338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One measure of how well you’ve tested your code</a:t>
            </a:r>
          </a:p>
          <a:p>
            <a:pPr marL="342900" lvl="0" indent="-342900">
              <a:spcBef>
                <a:spcPts val="0"/>
              </a:spcBef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Different kinds:</a:t>
            </a:r>
          </a:p>
          <a:p>
            <a:pPr marL="635508" lvl="1" indent="-342900">
              <a:spcBef>
                <a:spcPts val="0"/>
              </a:spcBef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Statements</a:t>
            </a:r>
          </a:p>
          <a:p>
            <a:pPr marL="635508" lvl="1" indent="-342900">
              <a:spcBef>
                <a:spcPts val="0"/>
              </a:spcBef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Branches</a:t>
            </a:r>
          </a:p>
          <a:p>
            <a:pPr marL="635508" lvl="1" indent="-342900">
              <a:spcBef>
                <a:spcPts val="0"/>
              </a:spcBef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Paths</a:t>
            </a:r>
          </a:p>
          <a:p>
            <a:pPr marL="635508" lvl="1" indent="-342900">
              <a:spcBef>
                <a:spcPts val="0"/>
              </a:spcBef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(see lecture slides on testing for more detail)</a:t>
            </a:r>
            <a:endParaRPr lang="en-US" sz="300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95826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coverage knowledge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200" dirty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if </a:t>
            </a:r>
            <a:r>
              <a:rPr lang="en-US" sz="3200" dirty="0" err="1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testInductiveCase</a:t>
            </a:r>
            <a:r>
              <a:rPr lang="en-US" sz="3200" dirty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were missing </a:t>
            </a:r>
            <a:r>
              <a:rPr lang="en-US" sz="32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 FibonacciTest.java and </a:t>
            </a:r>
            <a:r>
              <a:rPr lang="en-US" sz="3200" dirty="0" err="1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getFibTerm</a:t>
            </a:r>
            <a:r>
              <a:rPr lang="en-US" sz="32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</a:t>
            </a:r>
            <a:r>
              <a:rPr lang="en-US" sz="3200" dirty="0" err="1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</a:t>
            </a:r>
            <a:r>
              <a:rPr lang="en-US" sz="32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n) in Fibonacci.java were still returning the </a:t>
            </a:r>
            <a:r>
              <a:rPr lang="en-US" sz="3200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difference instead of the sum </a:t>
            </a:r>
            <a:r>
              <a:rPr lang="en-US" sz="3200" dirty="0" smtClean="0">
                <a:solidFill>
                  <a:schemeClr val="tx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of previous terms</a:t>
            </a:r>
            <a:r>
              <a:rPr lang="en-US" sz="32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?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chemeClr val="tx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 tests pass, but code isn’t correct!</a:t>
            </a:r>
            <a:endParaRPr lang="en-US" sz="3000" dirty="0">
              <a:solidFill>
                <a:schemeClr val="tx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142114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Coverage in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0"/>
              </a:spcBef>
              <a:buSzPct val="70000"/>
              <a:buFont typeface="Noto Symbol"/>
              <a:buChar char="✕"/>
            </a:pPr>
            <a:r>
              <a:rPr lang="en-US" sz="3200" dirty="0" err="1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EclEmma</a:t>
            </a:r>
            <a:r>
              <a:rPr lang="en-US" sz="32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(</a:t>
            </a:r>
            <a:r>
              <a:rPr lang="en-US" sz="3200" dirty="0" err="1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Ecl</a:t>
            </a:r>
            <a:r>
              <a:rPr lang="en-US" sz="32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like Eclipse) lets you visualize </a:t>
            </a:r>
            <a:r>
              <a:rPr lang="en-US" sz="3200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statement</a:t>
            </a:r>
            <a:r>
              <a:rPr lang="en-US" sz="32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and </a:t>
            </a:r>
            <a:r>
              <a:rPr lang="en-US" sz="3200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branch</a:t>
            </a:r>
            <a:r>
              <a:rPr lang="en-US" sz="32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code coverage</a:t>
            </a:r>
          </a:p>
          <a:p>
            <a:pPr marL="635508" lvl="1" indent="-342900">
              <a:spcBef>
                <a:spcPts val="0"/>
              </a:spcBef>
              <a:buSzPct val="70000"/>
              <a:buFont typeface="Noto Symbol"/>
              <a:buChar char="✕"/>
            </a:pP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2"/>
              </a:rPr>
              <a:t>http://</a:t>
            </a:r>
            <a:r>
              <a:rPr lang="en-US" sz="28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2"/>
              </a:rPr>
              <a:t>www.eclemma.org/installation.html</a:t>
            </a:r>
            <a:r>
              <a:rPr lang="en-US" sz="28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  <a:p>
            <a:pPr marL="635508" lvl="1" indent="-342900">
              <a:spcBef>
                <a:spcPts val="0"/>
              </a:spcBef>
              <a:buSzPct val="70000"/>
              <a:buFont typeface="Noto Symbol"/>
              <a:buChar char="✕"/>
            </a:pPr>
            <a:r>
              <a:rPr lang="en-US" sz="28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next couple slides will go over installation option 1</a:t>
            </a:r>
          </a:p>
          <a:p>
            <a:pPr marL="818388" lvl="2" indent="-342900">
              <a:spcBef>
                <a:spcPts val="0"/>
              </a:spcBef>
              <a:buSzPct val="70000"/>
              <a:buFont typeface="Noto Symbol"/>
              <a:buChar char="✕"/>
            </a:pPr>
            <a:endParaRPr lang="en-US" sz="240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083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286604"/>
            <a:ext cx="7543800" cy="1450757"/>
          </a:xfrm>
        </p:spPr>
        <p:txBody>
          <a:bodyPr/>
          <a:lstStyle/>
          <a:p>
            <a:r>
              <a:rPr lang="en-US" dirty="0" smtClean="0"/>
              <a:t>Installation 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3725595" cy="4023360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 eclipse, go to the “</a:t>
            </a:r>
            <a:r>
              <a:rPr lang="en-US" sz="3200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Help</a:t>
            </a:r>
            <a:r>
              <a:rPr lang="en-US" sz="32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” menu, and then choose “</a:t>
            </a:r>
            <a:r>
              <a:rPr lang="en-US" sz="3200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Eclipse Marketplace…</a:t>
            </a:r>
            <a:r>
              <a:rPr lang="en-US" sz="32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”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9812" y="1845734"/>
            <a:ext cx="4304188" cy="424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2843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286604"/>
            <a:ext cx="7543800" cy="1450757"/>
          </a:xfrm>
        </p:spPr>
        <p:txBody>
          <a:bodyPr/>
          <a:lstStyle/>
          <a:p>
            <a:r>
              <a:rPr lang="en-US" dirty="0"/>
              <a:t>Installation Step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4276579" cy="402336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1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Search for “</a:t>
            </a:r>
            <a:r>
              <a:rPr lang="en-US" sz="3100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coverage</a:t>
            </a:r>
            <a:r>
              <a:rPr lang="en-US" sz="31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,” then when “</a:t>
            </a:r>
            <a:r>
              <a:rPr lang="en-US" sz="3100" dirty="0" err="1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EclEmma</a:t>
            </a:r>
            <a:r>
              <a:rPr lang="en-US" sz="3100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Java Code Coverage</a:t>
            </a:r>
            <a:r>
              <a:rPr lang="en-US" sz="31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” shows up, click “</a:t>
            </a:r>
            <a:r>
              <a:rPr lang="en-US" sz="3100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Install</a:t>
            </a:r>
            <a:r>
              <a:rPr lang="en-US" sz="31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”</a:t>
            </a:r>
          </a:p>
          <a:p>
            <a:pPr marL="342900" lvl="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1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Then accept the license agreement, hit Finish, and restart Eclipse</a:t>
            </a:r>
          </a:p>
          <a:p>
            <a:pPr marL="342900" lvl="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endParaRPr lang="en-US" sz="3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9CB38"/>
              </a:buClr>
            </a:pPr>
            <a:endParaRPr lang="en-US" sz="3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sz="3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6769" y="944295"/>
            <a:ext cx="3927231" cy="513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609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02336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200" dirty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 </a:t>
            </a:r>
            <a:r>
              <a:rPr lang="en-US" sz="32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top bar,</a:t>
            </a:r>
            <a:br>
              <a:rPr lang="en-US" sz="32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32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click the coverage </a:t>
            </a:r>
            <a:br>
              <a:rPr lang="en-US" sz="32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32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arrow instead of </a:t>
            </a:r>
            <a:br>
              <a:rPr lang="en-US" sz="32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32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run arrow</a:t>
            </a:r>
          </a:p>
          <a:p>
            <a:pPr marL="342900" lvl="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Or, right-click on a </a:t>
            </a:r>
            <a:b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</a:br>
            <a: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.java file and </a:t>
            </a:r>
            <a:b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</a:br>
            <a: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chose “</a:t>
            </a:r>
            <a:r>
              <a:rPr lang="en-US" sz="3200" dirty="0" smtClean="0">
                <a:solidFill>
                  <a:srgbClr val="FF0000"/>
                </a:solidFill>
                <a:latin typeface="Source Sans Pro"/>
                <a:sym typeface="Source Sans Pro"/>
              </a:rPr>
              <a:t>Coverage </a:t>
            </a:r>
            <a:br>
              <a:rPr lang="en-US" sz="3200" dirty="0" smtClean="0">
                <a:solidFill>
                  <a:srgbClr val="FF0000"/>
                </a:solidFill>
                <a:latin typeface="Source Sans Pro"/>
                <a:sym typeface="Source Sans Pro"/>
              </a:rPr>
            </a:br>
            <a:r>
              <a:rPr lang="en-US" sz="3200" dirty="0" smtClean="0">
                <a:solidFill>
                  <a:srgbClr val="FF0000"/>
                </a:solidFill>
                <a:latin typeface="Source Sans Pro"/>
                <a:sym typeface="Source Sans Pro"/>
              </a:rPr>
              <a:t>as</a:t>
            </a:r>
            <a: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” instead of </a:t>
            </a:r>
            <a:b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</a:br>
            <a: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“</a:t>
            </a:r>
            <a:r>
              <a:rPr lang="en-US" sz="3200" dirty="0" smtClean="0">
                <a:solidFill>
                  <a:srgbClr val="FF0000"/>
                </a:solidFill>
                <a:latin typeface="Source Sans Pro"/>
                <a:sym typeface="Source Sans Pro"/>
              </a:rPr>
              <a:t>Run as</a:t>
            </a:r>
            <a: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”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(see next slide for screenshot)</a:t>
            </a: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9CB38"/>
              </a:buClr>
            </a:pP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4079" y="1380761"/>
            <a:ext cx="4418759" cy="355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738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002" y="121627"/>
            <a:ext cx="6971714" cy="612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3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64" name="Shape 164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65" name="Shape 165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66" name="Shape 166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67" name="Shape 167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68" name="Shape 168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69" name="Shape 169"/>
          <p:cNvCxnSpPr>
            <a:stCxn id="164" idx="4"/>
            <a:endCxn id="166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0" name="Shape 170"/>
          <p:cNvCxnSpPr>
            <a:stCxn id="164" idx="5"/>
            <a:endCxn id="167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1" name="Shape 171"/>
          <p:cNvCxnSpPr>
            <a:stCxn id="165" idx="4"/>
            <a:endCxn id="167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2" name="Shape 172"/>
          <p:cNvCxnSpPr>
            <a:stCxn id="167" idx="4"/>
            <a:endCxn id="168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3" name="Shape 173"/>
          <p:cNvCxnSpPr>
            <a:stCxn id="168" idx="1"/>
            <a:endCxn id="166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4" name="Shape 174"/>
          <p:cNvCxnSpPr>
            <a:stCxn id="166" idx="6"/>
            <a:endCxn id="167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75" name="Shape 175"/>
          <p:cNvSpPr/>
          <p:nvPr/>
        </p:nvSpPr>
        <p:spPr>
          <a:xfrm>
            <a:off x="4876800" y="3506148"/>
            <a:ext cx="3732112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FF00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Children of 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looks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Basic idea: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Highlights lines of code </a:t>
            </a:r>
            <a:r>
              <a:rPr lang="en-US" sz="3000" dirty="0" smtClean="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green</a:t>
            </a:r>
            <a:r>
              <a:rPr lang="en-US" sz="30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(covered), </a:t>
            </a:r>
            <a:r>
              <a:rPr lang="en-US" sz="3000" dirty="0" smtClean="0">
                <a:solidFill>
                  <a:srgbClr val="FFC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yellow</a:t>
            </a:r>
            <a:r>
              <a:rPr lang="en-US" sz="30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(partially covered—missing some branch(</a:t>
            </a:r>
            <a:r>
              <a:rPr lang="en-US" sz="3000" dirty="0" err="1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es</a:t>
            </a:r>
            <a:r>
              <a:rPr lang="en-US" sz="30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)), or </a:t>
            </a:r>
            <a:r>
              <a:rPr lang="en-US" sz="3000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red</a:t>
            </a:r>
            <a:r>
              <a:rPr lang="en-US" sz="30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(no coverage)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Also has a view at the bottom with percent of covered code, and you can expand folders and/or packages down to the individual file level</a:t>
            </a:r>
          </a:p>
          <a:p>
            <a:pPr marL="34290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Demo </a:t>
            </a:r>
            <a:r>
              <a:rPr lang="en-US" sz="3000" dirty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with hw3 Fibonacci.java and FibonacciTest.java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endParaRPr lang="en-US" sz="3000" dirty="0" smtClean="0">
              <a:solidFill>
                <a:srgbClr val="455F5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lvl="0">
              <a:buClr>
                <a:srgbClr val="99CB38"/>
              </a:buClr>
            </a:pP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284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help explore the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What </a:t>
            </a:r>
            <a:r>
              <a:rPr lang="en-US" sz="3200" dirty="0">
                <a:solidFill>
                  <a:srgbClr val="455F51"/>
                </a:solidFill>
                <a:latin typeface="Source Sans Pro"/>
                <a:sym typeface="Source Sans Pro"/>
              </a:rPr>
              <a:t>happens if you run the coverage view after you </a:t>
            </a:r>
            <a:r>
              <a:rPr lang="en-US" sz="3200" dirty="0">
                <a:solidFill>
                  <a:srgbClr val="FF0000"/>
                </a:solidFill>
                <a:latin typeface="Source Sans Pro"/>
                <a:sym typeface="Source Sans Pro"/>
              </a:rPr>
              <a:t>comment out the @Test </a:t>
            </a:r>
            <a:r>
              <a:rPr lang="en-US" sz="3200" dirty="0">
                <a:solidFill>
                  <a:srgbClr val="455F51"/>
                </a:solidFill>
                <a:latin typeface="Source Sans Pro"/>
                <a:sym typeface="Source Sans Pro"/>
              </a:rPr>
              <a:t>before </a:t>
            </a:r>
            <a:r>
              <a:rPr lang="en-US" sz="3200" dirty="0" err="1" smtClean="0">
                <a:solidFill>
                  <a:srgbClr val="455F51"/>
                </a:solidFill>
                <a:latin typeface="Source Sans Pro"/>
                <a:sym typeface="Source Sans Pro"/>
              </a:rPr>
              <a:t>testInductiveCase</a:t>
            </a:r>
            <a: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 in FibonacciTest.java?</a:t>
            </a:r>
            <a:endParaRPr lang="en-US" sz="3200" dirty="0">
              <a:solidFill>
                <a:srgbClr val="455F51"/>
              </a:solidFill>
              <a:latin typeface="Source Sans Pro"/>
              <a:sym typeface="Source Sans Pro"/>
            </a:endParaRP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What color(s) </a:t>
            </a:r>
            <a:r>
              <a:rPr lang="en-US" sz="3000" dirty="0">
                <a:solidFill>
                  <a:srgbClr val="455F51"/>
                </a:solidFill>
                <a:latin typeface="Source Sans Pro"/>
                <a:sym typeface="Source Sans Pro"/>
              </a:rPr>
              <a:t>do the lines of that method turn</a:t>
            </a:r>
            <a:r>
              <a:rPr lang="en-US" sz="30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?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What color(s) do the lines of the method </a:t>
            </a:r>
            <a:r>
              <a:rPr lang="en-US" sz="3000" dirty="0" err="1" smtClean="0">
                <a:solidFill>
                  <a:srgbClr val="455F51"/>
                </a:solidFill>
                <a:latin typeface="Source Sans Pro"/>
                <a:sym typeface="Source Sans Pro"/>
              </a:rPr>
              <a:t>getFibTerm</a:t>
            </a:r>
            <a:r>
              <a:rPr lang="en-US" sz="30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(</a:t>
            </a:r>
            <a:r>
              <a:rPr lang="en-US" sz="3000" dirty="0" err="1" smtClean="0">
                <a:solidFill>
                  <a:srgbClr val="455F51"/>
                </a:solidFill>
                <a:latin typeface="Source Sans Pro"/>
                <a:sym typeface="Source Sans Pro"/>
              </a:rPr>
              <a:t>int</a:t>
            </a:r>
            <a:r>
              <a:rPr lang="en-US" sz="30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 n) in FibonacciTest.java turn?</a:t>
            </a:r>
            <a:endParaRPr lang="en-US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9CB38"/>
              </a:buClr>
            </a:pP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554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545" y="66465"/>
            <a:ext cx="6696075" cy="361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007" y="3814396"/>
            <a:ext cx="6153150" cy="2933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14192" y="5720862"/>
            <a:ext cx="1705883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Shown by hovering the mouse pointer over the yellow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544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coverage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52077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rgbClr val="FF0000"/>
                </a:solidFill>
                <a:latin typeface="Source Sans Pro"/>
                <a:sym typeface="Source Sans Pro"/>
              </a:rPr>
              <a:t>Good for </a:t>
            </a:r>
            <a: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catching things like 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Missing @Test before a test method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Finding branches/statements you’re forgetting to test</a:t>
            </a:r>
          </a:p>
          <a:p>
            <a:pPr marL="34290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rgbClr val="FF0000"/>
                </a:solidFill>
                <a:latin typeface="Source Sans Pro"/>
                <a:sym typeface="Source Sans Pro"/>
              </a:rPr>
              <a:t>Bad for </a:t>
            </a:r>
            <a:r>
              <a:rPr lang="en-US" sz="32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things like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Making sure you test edge cases</a:t>
            </a:r>
          </a:p>
          <a:p>
            <a:pPr marL="818388" lvl="2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26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If original </a:t>
            </a:r>
            <a:r>
              <a:rPr lang="en-US" sz="2600" dirty="0" err="1" smtClean="0">
                <a:solidFill>
                  <a:srgbClr val="455F51"/>
                </a:solidFill>
                <a:latin typeface="Source Sans Pro"/>
                <a:sym typeface="Source Sans Pro"/>
              </a:rPr>
              <a:t>FibonacciTest</a:t>
            </a:r>
            <a:r>
              <a:rPr lang="en-US" sz="26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 had only tested </a:t>
            </a:r>
            <a:br>
              <a:rPr lang="en-US" sz="2600" dirty="0" smtClean="0">
                <a:solidFill>
                  <a:srgbClr val="455F51"/>
                </a:solidFill>
                <a:latin typeface="Source Sans Pro"/>
                <a:sym typeface="Source Sans Pro"/>
              </a:rPr>
            </a:br>
            <a:r>
              <a:rPr lang="en-US" sz="26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n=-1, n=1, and n=3, would have caught difference instead of sum bug, but might not have caught the edge/base case issues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Making sure your tests make sense</a:t>
            </a:r>
          </a:p>
          <a:p>
            <a:pPr marL="818388" lvl="2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26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Good style</a:t>
            </a:r>
          </a:p>
          <a:p>
            <a:pPr marL="818388" lvl="2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26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Good choice of things to test</a:t>
            </a:r>
          </a:p>
          <a:p>
            <a:pPr marL="818388" lvl="2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2600" dirty="0" smtClean="0">
                <a:solidFill>
                  <a:srgbClr val="455F51"/>
                </a:solidFill>
                <a:latin typeface="Source Sans Pro"/>
                <a:sym typeface="Source Sans Pro"/>
              </a:rPr>
              <a:t>Etc.</a:t>
            </a:r>
          </a:p>
          <a:p>
            <a:pPr marL="34290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endParaRPr lang="en-US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9CB38"/>
              </a:buClr>
            </a:pP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39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This plugin is </a:t>
            </a:r>
            <a:r>
              <a:rPr lang="en-US" sz="3200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just a tool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It can’t test for you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It is only one way of visualizing the tests you’ve written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It can be misleading </a:t>
            </a:r>
          </a:p>
          <a:p>
            <a:pPr marL="34290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4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It is </a:t>
            </a:r>
            <a:r>
              <a:rPr lang="en-US" sz="3400" dirty="0" smtClean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optional</a:t>
            </a: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r>
              <a:rPr lang="en-US" sz="3000" dirty="0" smtClean="0">
                <a:solidFill>
                  <a:srgbClr val="455F5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it doesn’t make your life easier, don’t use it</a:t>
            </a:r>
          </a:p>
          <a:p>
            <a:pPr marL="342900" lvl="0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endParaRPr lang="en-US" sz="3000" dirty="0">
              <a:solidFill>
                <a:srgbClr val="455F5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635508" lvl="1" indent="-342900">
              <a:spcBef>
                <a:spcPts val="0"/>
              </a:spcBef>
              <a:buClr>
                <a:srgbClr val="99CB38"/>
              </a:buClr>
              <a:buSzPct val="70000"/>
              <a:buFont typeface="Noto Symbol"/>
              <a:buChar char="✕"/>
            </a:pPr>
            <a:endParaRPr lang="en-US" sz="3000" dirty="0">
              <a:solidFill>
                <a:srgbClr val="455F5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lvl="0">
              <a:buClr>
                <a:srgbClr val="99CB38"/>
              </a:buClr>
            </a:pP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92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81" name="Shape 181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rgbClr val="92D050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82" name="Shape 182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83" name="Shape 183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84" name="Shape 184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85" name="Shape 185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86" name="Shape 186"/>
          <p:cNvCxnSpPr>
            <a:stCxn id="181" idx="4"/>
            <a:endCxn id="183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7" name="Shape 187"/>
          <p:cNvCxnSpPr>
            <a:stCxn id="181" idx="5"/>
            <a:endCxn id="184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8" name="Shape 188"/>
          <p:cNvCxnSpPr>
            <a:stCxn id="182" idx="4"/>
            <a:endCxn id="184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9" name="Shape 189"/>
          <p:cNvCxnSpPr>
            <a:stCxn id="184" idx="4"/>
            <a:endCxn id="185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90" name="Shape 190"/>
          <p:cNvCxnSpPr>
            <a:stCxn id="185" idx="1"/>
            <a:endCxn id="183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91" name="Shape 191"/>
          <p:cNvCxnSpPr>
            <a:stCxn id="183" idx="6"/>
            <a:endCxn id="184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92" name="Shape 192"/>
          <p:cNvSpPr/>
          <p:nvPr/>
        </p:nvSpPr>
        <p:spPr>
          <a:xfrm>
            <a:off x="4876800" y="3506150"/>
            <a:ext cx="3953999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FF00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Parents of 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98" name="Shape 198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99" name="Shape 199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00" name="Shape 200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01" name="Shape 201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02" name="Shape 202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03" name="Shape 203"/>
          <p:cNvCxnSpPr>
            <a:stCxn id="198" idx="4"/>
            <a:endCxn id="200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4" name="Shape 204"/>
          <p:cNvCxnSpPr>
            <a:stCxn id="198" idx="5"/>
            <a:endCxn id="201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5" name="Shape 205"/>
          <p:cNvCxnSpPr>
            <a:stCxn id="199" idx="4"/>
            <a:endCxn id="201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6" name="Shape 206"/>
          <p:cNvCxnSpPr>
            <a:stCxn id="201" idx="4"/>
            <a:endCxn id="202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7" name="Shape 207"/>
          <p:cNvCxnSpPr>
            <a:stCxn id="202" idx="1"/>
            <a:endCxn id="200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8" name="Shape 208"/>
          <p:cNvCxnSpPr>
            <a:stCxn id="200" idx="6"/>
            <a:endCxn id="201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09" name="Shape 209"/>
          <p:cNvSpPr/>
          <p:nvPr/>
        </p:nvSpPr>
        <p:spPr>
          <a:xfrm>
            <a:off x="4958080" y="1867525"/>
            <a:ext cx="352552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 smtClean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Paths </a:t>
            </a:r>
            <a:r>
              <a:rPr lang="en-US" sz="4400" b="1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from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 to </a:t>
            </a:r>
            <a:r>
              <a:rPr lang="en-US" sz="4400" b="1" i="0" u="none" strike="noStrike" cap="none" baseline="0" dirty="0" smtClean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C:</a:t>
            </a:r>
            <a:endParaRPr lang="en-US" sz="4400" b="1" i="0" u="none" strike="noStrike" cap="none" baseline="0" dirty="0">
              <a:solidFill>
                <a:srgbClr val="7F7F7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98" name="Shape 198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99" name="Shape 199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00" name="Shape 200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01" name="Shape 201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02" name="Shape 202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03" name="Shape 203"/>
          <p:cNvCxnSpPr>
            <a:stCxn id="198" idx="4"/>
            <a:endCxn id="200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4" name="Shape 204"/>
          <p:cNvCxnSpPr>
            <a:stCxn id="198" idx="5"/>
            <a:endCxn id="201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FF99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5" name="Shape 205"/>
          <p:cNvCxnSpPr>
            <a:stCxn id="199" idx="4"/>
            <a:endCxn id="201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6" name="Shape 206"/>
          <p:cNvCxnSpPr>
            <a:stCxn id="201" idx="4"/>
            <a:endCxn id="202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FF99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7" name="Shape 207"/>
          <p:cNvCxnSpPr>
            <a:stCxn id="202" idx="1"/>
            <a:endCxn id="200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8" name="Shape 208"/>
          <p:cNvCxnSpPr>
            <a:stCxn id="200" idx="6"/>
            <a:endCxn id="201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09" name="Shape 209"/>
          <p:cNvSpPr/>
          <p:nvPr/>
        </p:nvSpPr>
        <p:spPr>
          <a:xfrm>
            <a:off x="4958080" y="1867525"/>
            <a:ext cx="352552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 smtClean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Paths </a:t>
            </a:r>
            <a:r>
              <a:rPr lang="en-US" sz="4400" b="1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from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 to </a:t>
            </a:r>
            <a:r>
              <a:rPr lang="en-US" sz="4400" b="1" i="0" u="none" strike="noStrike" cap="none" baseline="0" dirty="0" smtClean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C:</a:t>
            </a:r>
            <a:endParaRPr lang="en-US" sz="4400" b="1" i="0" u="none" strike="noStrike" cap="none" baseline="0" dirty="0">
              <a:solidFill>
                <a:srgbClr val="7F7F7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0" y="3529979"/>
            <a:ext cx="333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Souce Sans Pro"/>
              </a:rPr>
              <a:t>A -&gt; C</a:t>
            </a:r>
          </a:p>
          <a:p>
            <a:endParaRPr lang="en-US" sz="2000" b="1" dirty="0" smtClean="0">
              <a:solidFill>
                <a:srgbClr val="FF0000"/>
              </a:solidFill>
              <a:latin typeface="Souce Sans Pro"/>
            </a:endParaRPr>
          </a:p>
          <a:p>
            <a:r>
              <a:rPr lang="en-US" sz="2000" b="1" dirty="0" smtClean="0">
                <a:solidFill>
                  <a:srgbClr val="FF9900"/>
                </a:solidFill>
                <a:latin typeface="Souce Sans Pro"/>
              </a:rPr>
              <a:t>A -&gt; D -&gt; E -&gt; C</a:t>
            </a:r>
            <a:endParaRPr lang="en-US" sz="2000" b="1" dirty="0">
              <a:solidFill>
                <a:srgbClr val="FF9900"/>
              </a:solidFill>
              <a:latin typeface="Souce Sans Pr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6960" y="4761546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SzPct val="25000"/>
            </a:pPr>
            <a:r>
              <a:rPr lang="en-US" sz="4400" b="1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Shortest path </a:t>
            </a:r>
          </a:p>
          <a:p>
            <a:pPr lvl="0">
              <a:buSzPct val="25000"/>
            </a:pPr>
            <a:r>
              <a:rPr lang="en-US" sz="4400" b="1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from A to C?</a:t>
            </a:r>
          </a:p>
        </p:txBody>
      </p:sp>
    </p:spTree>
    <p:extLst>
      <p:ext uri="{BB962C8B-B14F-4D97-AF65-F5344CB8AC3E}">
        <p14:creationId xmlns:p14="http://schemas.microsoft.com/office/powerpoint/2010/main" val="19221651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3452" y="2029968"/>
            <a:ext cx="7543800" cy="3566160"/>
          </a:xfrm>
        </p:spPr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52" y="1057656"/>
            <a:ext cx="3015028" cy="25085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312" y="1057656"/>
            <a:ext cx="3339107" cy="250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7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INTERNAL VS. EXTERNAL TESTING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Internal : JUnit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How you decide to implement the object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Checked with implementation tests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External: test script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Your API and specifications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Testing against the specification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Checked with specification tests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195</TotalTime>
  <Words>1424</Words>
  <Application>Microsoft Office PowerPoint</Application>
  <PresentationFormat>On-screen Show (4:3)</PresentationFormat>
  <Paragraphs>342</Paragraphs>
  <Slides>44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Calibri</vt:lpstr>
      <vt:lpstr>Calibri Light</vt:lpstr>
      <vt:lpstr>Courier New</vt:lpstr>
      <vt:lpstr>Noto Symbol</vt:lpstr>
      <vt:lpstr>Souce Sans Pro</vt:lpstr>
      <vt:lpstr>Source Sans Pro</vt:lpstr>
      <vt:lpstr>Retrospect</vt:lpstr>
      <vt:lpstr>PowerPoint Presentation</vt:lpstr>
      <vt:lpstr>AGENDA</vt:lpstr>
      <vt:lpstr>GRAPHS</vt:lpstr>
      <vt:lpstr>GRAPHS</vt:lpstr>
      <vt:lpstr>GRAPHS</vt:lpstr>
      <vt:lpstr>GRAPHS</vt:lpstr>
      <vt:lpstr>GRAPHS</vt:lpstr>
      <vt:lpstr>Testing</vt:lpstr>
      <vt:lpstr>INTERNAL VS. EXTERNAL TESTING</vt:lpstr>
      <vt:lpstr>A JUNIT TEST CLASS</vt:lpstr>
      <vt:lpstr>USING JUNIT ASSERTIONS</vt:lpstr>
      <vt:lpstr>USING JUNIT ASSERTIONS</vt:lpstr>
      <vt:lpstr>CHECKING FOR EXCEPTIONS</vt:lpstr>
      <vt:lpstr>PowerPoint Presentation</vt:lpstr>
      <vt:lpstr>SETUP AND TEARDOWN</vt:lpstr>
      <vt:lpstr>SETUP AND TEARDOWN</vt:lpstr>
      <vt:lpstr>Test Writing Etiquette</vt:lpstr>
      <vt:lpstr>The Rules</vt:lpstr>
      <vt:lpstr>LET’S PUT IT ALL TOGETHER!</vt:lpstr>
      <vt:lpstr>How To Create JUnit Test Classes </vt:lpstr>
      <vt:lpstr>JUNIT ASSERTS VS. JAVA ASSERTS</vt:lpstr>
      <vt:lpstr>ASSERTIONS VS. EXCEPTIONS</vt:lpstr>
      <vt:lpstr>REMINDER: ENABLING ASSERTS IN ECLIPSE </vt:lpstr>
      <vt:lpstr>Expensive CheckReps </vt:lpstr>
      <vt:lpstr>Expensive CheckReps </vt:lpstr>
      <vt:lpstr>EXTERNAL TESTS:  TEST SCRIPT LANGUAGE</vt:lpstr>
      <vt:lpstr>TEST SCRIPT LANGUAGE</vt:lpstr>
      <vt:lpstr>TEST SCRIPT LANGUAGE (ex .test file)</vt:lpstr>
      <vt:lpstr>How To Create Specification Tests </vt:lpstr>
      <vt:lpstr>DEMO: TEST SCRIPT LANGUAGE</vt:lpstr>
      <vt:lpstr>JAVADOC API</vt:lpstr>
      <vt:lpstr>CODE COVERAGE TOOL (OPTIONAL)</vt:lpstr>
      <vt:lpstr>Code coverage</vt:lpstr>
      <vt:lpstr>When is coverage knowledge useful?</vt:lpstr>
      <vt:lpstr>Code Coverage in Eclipse</vt:lpstr>
      <vt:lpstr>Installation Step 1</vt:lpstr>
      <vt:lpstr>Installation Step 2</vt:lpstr>
      <vt:lpstr>Using it</vt:lpstr>
      <vt:lpstr>PowerPoint Presentation</vt:lpstr>
      <vt:lpstr>What it looks like</vt:lpstr>
      <vt:lpstr>Questions to help explore the tool</vt:lpstr>
      <vt:lpstr>PowerPoint Presentation</vt:lpstr>
      <vt:lpstr>So, coverage is…</vt:lpstr>
      <vt:lpstr>Final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P</dc:creator>
  <cp:lastModifiedBy>Laura Vonessen</cp:lastModifiedBy>
  <cp:revision>26</cp:revision>
  <dcterms:modified xsi:type="dcterms:W3CDTF">2017-04-20T20:59:36Z</dcterms:modified>
</cp:coreProperties>
</file>