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73" r:id="rId2"/>
    <p:sldId id="265" r:id="rId3"/>
    <p:sldId id="305" r:id="rId4"/>
    <p:sldId id="266" r:id="rId5"/>
    <p:sldId id="270" r:id="rId6"/>
    <p:sldId id="271" r:id="rId7"/>
    <p:sldId id="307" r:id="rId8"/>
    <p:sldId id="294" r:id="rId9"/>
    <p:sldId id="295" r:id="rId10"/>
    <p:sldId id="297" r:id="rId11"/>
    <p:sldId id="304" r:id="rId12"/>
    <p:sldId id="298" r:id="rId13"/>
    <p:sldId id="299" r:id="rId14"/>
    <p:sldId id="303" r:id="rId15"/>
    <p:sldId id="306" r:id="rId16"/>
    <p:sldId id="279" r:id="rId17"/>
    <p:sldId id="280" r:id="rId18"/>
    <p:sldId id="281" r:id="rId19"/>
    <p:sldId id="282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E6E4DE"/>
    <a:srgbClr val="F4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79" autoAdjust="0"/>
  </p:normalViewPr>
  <p:slideViewPr>
    <p:cSldViewPr>
      <p:cViewPr varScale="1">
        <p:scale>
          <a:sx n="69" d="100"/>
          <a:sy n="69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2B12D-41B7-46BA-96C3-1313AC75518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smtClean="0"/>
              <a:t>Slides adapted from </a:t>
            </a:r>
            <a:r>
              <a:rPr lang="en-US" sz="2600" dirty="0" smtClean="0"/>
              <a:t>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/>
              <a:t>from </a:t>
            </a:r>
            <a:r>
              <a:rPr lang="en-US" sz="2600" dirty="0" err="1"/>
              <a:t>Krysta</a:t>
            </a:r>
            <a:r>
              <a:rPr lang="en-US" sz="2600" dirty="0"/>
              <a:t> </a:t>
            </a:r>
            <a:r>
              <a:rPr lang="en-US" sz="2600" dirty="0" err="1" smtClean="0"/>
              <a:t>Yousoufian</a:t>
            </a:r>
            <a:r>
              <a:rPr lang="en-US" sz="2600" dirty="0" smtClean="0"/>
              <a:t>, </a:t>
            </a:r>
            <a:r>
              <a:rPr lang="en-US" sz="2600" dirty="0" err="1" smtClean="0"/>
              <a:t>Kellen</a:t>
            </a:r>
            <a:r>
              <a:rPr lang="en-US" sz="2600" dirty="0" smtClean="0"/>
              <a:t> Donohue, and James Fogarty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</a:t>
            </a:r>
            <a:r>
              <a:rPr lang="en-US" sz="6600" b="1" dirty="0"/>
              <a:t>8</a:t>
            </a:r>
            <a:r>
              <a:rPr lang="en-US" sz="6600" b="1" dirty="0" smtClean="0"/>
              <a:t>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Model-View-Controller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Flow in Practice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31242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40386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3603808"/>
            <a:ext cx="1993317" cy="261610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256598"/>
            <a:ext cx="1993317" cy="26161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HW8 – fine to keep view and controller together</a:t>
            </a:r>
          </a:p>
          <a:p>
            <a:endParaRPr lang="en-US" dirty="0"/>
          </a:p>
          <a:p>
            <a:endParaRPr lang="en-US" dirty="0" smtClean="0"/>
          </a:p>
          <a:p>
            <a:pPr lvl="0">
              <a:buClr>
                <a:srgbClr val="F0A22E"/>
              </a:buClr>
            </a:pPr>
            <a:r>
              <a:rPr lang="en-US" dirty="0" smtClean="0">
                <a:solidFill>
                  <a:srgbClr val="4E3B30"/>
                </a:solidFill>
              </a:rPr>
              <a:t>HW9 </a:t>
            </a:r>
            <a:r>
              <a:rPr lang="en-US" dirty="0">
                <a:solidFill>
                  <a:srgbClr val="4E3B30"/>
                </a:solidFill>
              </a:rPr>
              <a:t>– </a:t>
            </a:r>
            <a:r>
              <a:rPr lang="en-US" dirty="0" smtClean="0">
                <a:solidFill>
                  <a:srgbClr val="4E3B30"/>
                </a:solidFill>
              </a:rPr>
              <a:t>separate the view </a:t>
            </a:r>
            <a:r>
              <a:rPr lang="en-US" dirty="0">
                <a:solidFill>
                  <a:srgbClr val="4E3B30"/>
                </a:solidFill>
              </a:rPr>
              <a:t>and </a:t>
            </a:r>
            <a:r>
              <a:rPr lang="en-US" dirty="0" smtClean="0">
                <a:solidFill>
                  <a:srgbClr val="4E3B30"/>
                </a:solidFill>
              </a:rPr>
              <a:t>controller</a:t>
            </a:r>
            <a:endParaRPr lang="en-US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 rot="3356884">
            <a:off x="3323802" y="1913495"/>
            <a:ext cx="1551058" cy="2580198"/>
          </a:xfrm>
          <a:prstGeom prst="ellipse">
            <a:avLst/>
          </a:prstGeom>
          <a:noFill/>
          <a:ln w="730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vs. Pull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Push architecture</a:t>
            </a:r>
          </a:p>
          <a:p>
            <a:pPr lvl="1"/>
            <a:r>
              <a:rPr lang="en-US" dirty="0" smtClean="0"/>
              <a:t>As soon as the model changes, it notifies all of the views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Pull architecture</a:t>
            </a:r>
          </a:p>
          <a:p>
            <a:pPr lvl="1"/>
            <a:r>
              <a:rPr lang="en-US" dirty="0" smtClean="0"/>
              <a:t>When a view needs to be updated, it asks the model for new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45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for push</a:t>
            </a:r>
          </a:p>
          <a:p>
            <a:pPr lvl="1"/>
            <a:r>
              <a:rPr lang="en-US" dirty="0"/>
              <a:t>Guaranteed to have latest data in case something goes wrong later </a:t>
            </a:r>
            <a:r>
              <a:rPr lang="en-US" dirty="0" smtClean="0"/>
              <a:t>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Advantages for pull</a:t>
            </a:r>
          </a:p>
          <a:p>
            <a:pPr lvl="1"/>
            <a:r>
              <a:rPr lang="en-US" dirty="0"/>
              <a:t>Avoid unnecessary updates, not nearly as intensive on the 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MVC Example – Traffic Signal</a:t>
            </a:r>
            <a:endParaRPr lang="en-US" dirty="0"/>
          </a:p>
        </p:txBody>
      </p:sp>
      <p:pic>
        <p:nvPicPr>
          <p:cNvPr id="1028" name="Picture 4" descr="http://upload.wikimedia.org/wikipedia/commons/7/75/Makati_interse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0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Signal – MVC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9464"/>
              </p:ext>
            </p:extLst>
          </p:nvPr>
        </p:nvGraphicFramePr>
        <p:xfrm>
          <a:off x="304800" y="1554163"/>
          <a:ext cx="86868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667"/>
                <a:gridCol w="1528233"/>
                <a:gridCol w="1608667"/>
                <a:gridCol w="15282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View</a:t>
                      </a:r>
                      <a:endParaRPr lang="en-US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Controller</a:t>
                      </a:r>
                      <a:endParaRPr lang="en-US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Detect cars waiting to enter intersection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Traffic lights to direct car traffic 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Regulate valid traffic movements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Manual override for particular lights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Detect pedestrians waiting to cross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Pedestrian signals to direct pedestrians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External timer which triggers changes at set interval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017877" y="20574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5" name="Rectangle 4"/>
          <p:cNvSpPr/>
          <p:nvPr/>
        </p:nvSpPr>
        <p:spPr>
          <a:xfrm>
            <a:off x="6324600" y="255696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292630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7" name="Rectangle 6"/>
          <p:cNvSpPr/>
          <p:nvPr/>
        </p:nvSpPr>
        <p:spPr>
          <a:xfrm>
            <a:off x="8017877" y="3295633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8017877" y="366496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4600" y="419139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17877" y="480060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6076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 smtClean="0"/>
              <a:t>Model</a:t>
            </a:r>
          </a:p>
          <a:p>
            <a:pPr lvl="1"/>
            <a:r>
              <a:rPr lang="en-US" dirty="0" smtClean="0"/>
              <a:t>Stores current state of traffic flow</a:t>
            </a:r>
          </a:p>
          <a:p>
            <a:pPr lvl="2"/>
            <a:r>
              <a:rPr lang="en-US" sz="1600" dirty="0" smtClean="0"/>
              <a:t>Knows current direction of traffic</a:t>
            </a:r>
          </a:p>
          <a:p>
            <a:pPr lvl="2"/>
            <a:r>
              <a:rPr lang="en-US" sz="1600" dirty="0" smtClean="0"/>
              <a:t>Capable of skipping a light cycle</a:t>
            </a:r>
          </a:p>
          <a:p>
            <a:pPr lvl="1"/>
            <a:r>
              <a:rPr lang="en-US" dirty="0" smtClean="0"/>
              <a:t>Stores whether there are cars and/or pedestrians waiting</a:t>
            </a:r>
          </a:p>
          <a:p>
            <a:pPr lvl="1"/>
            <a:endParaRPr lang="en-US" dirty="0" smtClean="0"/>
          </a:p>
          <a:p>
            <a:r>
              <a:rPr lang="en-US" sz="2600" b="1" dirty="0" smtClean="0"/>
              <a:t>View </a:t>
            </a:r>
          </a:p>
          <a:p>
            <a:pPr lvl="1"/>
            <a:r>
              <a:rPr lang="en-US" dirty="0"/>
              <a:t>Conveys information to cars and pedestrians in a specific </a:t>
            </a:r>
            <a:r>
              <a:rPr lang="en-US" dirty="0" smtClean="0"/>
              <a:t>direction</a:t>
            </a:r>
          </a:p>
          <a:p>
            <a:pPr lvl="1"/>
            <a:endParaRPr lang="en-US" dirty="0" smtClean="0"/>
          </a:p>
          <a:p>
            <a:r>
              <a:rPr lang="en-US" sz="2600" b="1" dirty="0" smtClean="0"/>
              <a:t>Controller</a:t>
            </a:r>
          </a:p>
          <a:p>
            <a:pPr lvl="1"/>
            <a:r>
              <a:rPr lang="en-US" dirty="0"/>
              <a:t>Aware of model’s current direction</a:t>
            </a:r>
          </a:p>
          <a:p>
            <a:pPr lvl="1"/>
            <a:r>
              <a:rPr lang="en-US" dirty="0"/>
              <a:t>Triggers methods to notify model that state should change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96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Signal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Model</a:t>
            </a:r>
          </a:p>
          <a:p>
            <a:pPr lvl="1"/>
            <a:r>
              <a:rPr lang="en-US" dirty="0" err="1" smtClean="0"/>
              <a:t>TrafficModel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keeps track of which lights should be on and off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600" b="1" dirty="0" smtClean="0"/>
              <a:t>View</a:t>
            </a:r>
          </a:p>
          <a:p>
            <a:pPr lvl="1"/>
            <a:r>
              <a:rPr lang="en-US" dirty="0" err="1" smtClean="0"/>
              <a:t>CarLight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shows relevant state of </a:t>
            </a:r>
            <a:r>
              <a:rPr lang="en-US" dirty="0" err="1" smtClean="0"/>
              <a:t>TrafficModel</a:t>
            </a:r>
            <a:r>
              <a:rPr lang="en-US" dirty="0" smtClean="0"/>
              <a:t> to cars</a:t>
            </a:r>
          </a:p>
          <a:p>
            <a:pPr lvl="1"/>
            <a:r>
              <a:rPr lang="en-US" dirty="0" err="1" smtClean="0"/>
              <a:t>PedestrianLight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shows relevant state of </a:t>
            </a:r>
            <a:r>
              <a:rPr lang="en-US" dirty="0" err="1" smtClean="0"/>
              <a:t>TrafficModel</a:t>
            </a:r>
            <a:r>
              <a:rPr lang="en-US" dirty="0" smtClean="0"/>
              <a:t> to pedestrians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600" b="1" dirty="0" smtClean="0"/>
              <a:t>Controller</a:t>
            </a:r>
          </a:p>
          <a:p>
            <a:pPr lvl="1"/>
            <a:r>
              <a:rPr lang="en-US" dirty="0" err="1"/>
              <a:t>PedestrianButton</a:t>
            </a:r>
            <a:r>
              <a:rPr lang="en-US" dirty="0"/>
              <a:t> – notifies </a:t>
            </a:r>
            <a:r>
              <a:rPr lang="en-US" dirty="0" err="1"/>
              <a:t>TrafficModel</a:t>
            </a:r>
            <a:r>
              <a:rPr lang="en-US" dirty="0"/>
              <a:t> that there is a pedestrian waiting</a:t>
            </a:r>
          </a:p>
          <a:p>
            <a:pPr lvl="1"/>
            <a:r>
              <a:rPr lang="en-US" dirty="0" err="1"/>
              <a:t>CarDetector</a:t>
            </a:r>
            <a:r>
              <a:rPr lang="en-US" dirty="0"/>
              <a:t> – notifies </a:t>
            </a:r>
            <a:r>
              <a:rPr lang="en-US" dirty="0" err="1"/>
              <a:t>TrafficModel</a:t>
            </a:r>
            <a:r>
              <a:rPr lang="en-US" dirty="0"/>
              <a:t> that there is a car waiting</a:t>
            </a:r>
          </a:p>
          <a:p>
            <a:pPr lvl="1"/>
            <a:r>
              <a:rPr lang="en-US" dirty="0" err="1"/>
              <a:t>LightSwitch</a:t>
            </a:r>
            <a:r>
              <a:rPr lang="en-US" dirty="0"/>
              <a:t> – enables or disables the light</a:t>
            </a:r>
          </a:p>
          <a:p>
            <a:pPr lvl="1"/>
            <a:r>
              <a:rPr lang="en-US" dirty="0"/>
              <a:t>Timer – regulates time in some way, possibly to skip </a:t>
            </a:r>
            <a:r>
              <a:rPr lang="en-US" dirty="0" smtClean="0"/>
              <a:t>cycles</a:t>
            </a:r>
          </a:p>
          <a:p>
            <a:pPr marL="0" indent="0">
              <a:buNone/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include the </a:t>
            </a:r>
            <a:r>
              <a:rPr lang="en-US" b="1" dirty="0"/>
              <a:t>@</a:t>
            </a:r>
            <a:r>
              <a:rPr lang="en-US" b="1" dirty="0" err="1"/>
              <a:t>SuppressWarnings</a:t>
            </a:r>
            <a:r>
              <a:rPr lang="en-US" b="1" dirty="0"/>
              <a:t>("</a:t>
            </a:r>
            <a:r>
              <a:rPr lang="en-US" b="1" dirty="0" err="1"/>
              <a:t>nullness</a:t>
            </a:r>
            <a:r>
              <a:rPr lang="en-US" b="1" dirty="0" smtClean="0"/>
              <a:t>") </a:t>
            </a:r>
            <a:r>
              <a:rPr lang="en-US" dirty="0" smtClean="0"/>
              <a:t>tags so that your code will build during grading</a:t>
            </a:r>
          </a:p>
          <a:p>
            <a:r>
              <a:rPr lang="en-US" dirty="0" smtClean="0"/>
              <a:t>Run </a:t>
            </a:r>
            <a:r>
              <a:rPr lang="en-US" b="1" dirty="0" smtClean="0"/>
              <a:t>ant validate </a:t>
            </a:r>
            <a:r>
              <a:rPr lang="en-US" dirty="0" smtClean="0"/>
              <a:t>on </a:t>
            </a:r>
            <a:r>
              <a:rPr lang="en-US" dirty="0" err="1" smtClean="0"/>
              <a:t>attu</a:t>
            </a:r>
            <a:r>
              <a:rPr lang="en-US" dirty="0" smtClean="0"/>
              <a:t> before submitting</a:t>
            </a:r>
          </a:p>
          <a:p>
            <a:r>
              <a:rPr lang="en-US" dirty="0" smtClean="0"/>
              <a:t>HW7 requires you to modify your code from HW5 and HW6</a:t>
            </a:r>
          </a:p>
          <a:p>
            <a:pPr lvl="1"/>
            <a:r>
              <a:rPr lang="en-US" dirty="0" smtClean="0"/>
              <a:t>Make sure to address any issues you had that caused you to fail HW5 or HW6 staff tests</a:t>
            </a:r>
          </a:p>
        </p:txBody>
      </p:sp>
    </p:spTree>
    <p:extLst>
      <p:ext uri="{BB962C8B-B14F-4D97-AF65-F5344CB8AC3E}">
        <p14:creationId xmlns:p14="http://schemas.microsoft.com/office/powerpoint/2010/main" val="38121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HW8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your generic graph &amp; </a:t>
            </a:r>
            <a:r>
              <a:rPr lang="en-US" dirty="0" err="1" smtClean="0"/>
              <a:t>Dijkstra’s</a:t>
            </a:r>
            <a:r>
              <a:rPr lang="en-US" dirty="0" smtClean="0"/>
              <a:t> to campus map data</a:t>
            </a:r>
          </a:p>
          <a:p>
            <a:r>
              <a:rPr lang="en-US" dirty="0" smtClean="0"/>
              <a:t>Given a list of buildings and walking paths</a:t>
            </a:r>
          </a:p>
          <a:p>
            <a:r>
              <a:rPr lang="en-US" dirty="0" smtClean="0"/>
              <a:t>Produce routes from one building to another on the walking paths</a:t>
            </a:r>
          </a:p>
        </p:txBody>
      </p:sp>
    </p:spTree>
    <p:extLst>
      <p:ext uri="{BB962C8B-B14F-4D97-AF65-F5344CB8AC3E}">
        <p14:creationId xmlns:p14="http://schemas.microsoft.com/office/powerpoint/2010/main" val="24221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HW8 Data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 of buildings (abbreviation, name, </a:t>
            </a:r>
            <a:r>
              <a:rPr lang="en-US" dirty="0" err="1" smtClean="0"/>
              <a:t>loc</a:t>
            </a:r>
            <a:r>
              <a:rPr lang="en-US" dirty="0" smtClean="0"/>
              <a:t> in pixels)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BAG Bagley Hall (East Entrance) 1914.5103,1708.8816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BGR By George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1671.5499,1258.4333</a:t>
            </a:r>
          </a:p>
          <a:p>
            <a:r>
              <a:rPr lang="en-US" dirty="0"/>
              <a:t>List of </a:t>
            </a:r>
            <a:r>
              <a:rPr lang="en-US" dirty="0" smtClean="0"/>
              <a:t>paths (endpoint 1, endpoint 2, </a:t>
            </a:r>
            <a:r>
              <a:rPr lang="en-US" dirty="0" err="1" smtClean="0"/>
              <a:t>dist</a:t>
            </a:r>
            <a:r>
              <a:rPr lang="en-US" dirty="0" smtClean="0"/>
              <a:t> in feet)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1903.7201,1952.4322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1906.1864,1939.0633: 26.583482327919597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1897.9472,1960.0194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20.597253035175832</a:t>
            </a:r>
          </a:p>
          <a:p>
            <a:pPr marL="914400" lvl="2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1915.7143,1956.5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26.68364745009741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2337.0143,806.8278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2346.3446,817.55768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29.685363221542797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2321.6193,788.16714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49.5110360968527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2316.4876,813.59229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44.65826043418031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(0,0) is in the upper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in HW8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Model</a:t>
            </a:r>
            <a:r>
              <a:rPr lang="en-US" dirty="0" smtClean="0"/>
              <a:t> stores graph, performs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View</a:t>
            </a:r>
            <a:r>
              <a:rPr lang="en-US" dirty="0" smtClean="0"/>
              <a:t> shows results to users in text format</a:t>
            </a:r>
          </a:p>
          <a:p>
            <a:endParaRPr lang="en-US" dirty="0" smtClean="0"/>
          </a:p>
          <a:p>
            <a:r>
              <a:rPr lang="en-US" b="1" dirty="0" smtClean="0"/>
              <a:t>Controller</a:t>
            </a:r>
            <a:r>
              <a:rPr lang="en-US" dirty="0" smtClean="0"/>
              <a:t> takes user commands and uses view to show results</a:t>
            </a:r>
          </a:p>
          <a:p>
            <a:endParaRPr lang="en-US" dirty="0" smtClean="0"/>
          </a:p>
          <a:p>
            <a:r>
              <a:rPr lang="en-US" b="1" dirty="0" smtClean="0"/>
              <a:t>View</a:t>
            </a:r>
            <a:r>
              <a:rPr lang="en-US" dirty="0" smtClean="0"/>
              <a:t> and </a:t>
            </a:r>
            <a:r>
              <a:rPr lang="en-US" b="1" dirty="0" smtClean="0"/>
              <a:t>Controller</a:t>
            </a:r>
            <a:r>
              <a:rPr lang="en-US" dirty="0" smtClean="0"/>
              <a:t> will change in HW9, but </a:t>
            </a:r>
            <a:r>
              <a:rPr lang="en-US" b="1" dirty="0" smtClean="0"/>
              <a:t>Model</a:t>
            </a:r>
            <a:r>
              <a:rPr lang="en-US" dirty="0" smtClean="0"/>
              <a:t> will stay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classic design pattern</a:t>
            </a:r>
          </a:p>
          <a:p>
            <a:r>
              <a:rPr lang="en-US" dirty="0" smtClean="0"/>
              <a:t>Used for data-driven user applications</a:t>
            </a:r>
          </a:p>
          <a:p>
            <a:r>
              <a:rPr lang="en-US" dirty="0" smtClean="0"/>
              <a:t>Such apps juggle several tasks:</a:t>
            </a:r>
          </a:p>
          <a:p>
            <a:pPr lvl="1"/>
            <a:r>
              <a:rPr lang="en-US" sz="1800" dirty="0" smtClean="0"/>
              <a:t>Loading and storing the data – getting it in/out of storage on request</a:t>
            </a:r>
          </a:p>
          <a:p>
            <a:pPr lvl="1"/>
            <a:r>
              <a:rPr lang="en-US" sz="1800" dirty="0" smtClean="0"/>
              <a:t>Constructing the user interface – what the user sees</a:t>
            </a:r>
            <a:endParaRPr lang="en-US" sz="1800" dirty="0"/>
          </a:p>
          <a:p>
            <a:pPr lvl="1"/>
            <a:r>
              <a:rPr lang="en-US" sz="1800" dirty="0" smtClean="0"/>
              <a:t>Interpreting user actions – deciding whether to modify the UI or data</a:t>
            </a:r>
          </a:p>
          <a:p>
            <a:r>
              <a:rPr lang="en-US" dirty="0" smtClean="0"/>
              <a:t>These tasks are largely independent of each other</a:t>
            </a:r>
          </a:p>
          <a:p>
            <a:r>
              <a:rPr lang="en-US" dirty="0" smtClean="0"/>
              <a:t>Model, </a:t>
            </a:r>
            <a:r>
              <a:rPr lang="en-US" dirty="0"/>
              <a:t>v</a:t>
            </a:r>
            <a:r>
              <a:rPr lang="en-US" dirty="0" smtClean="0"/>
              <a:t>iew, and controller each get one task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11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 smtClean="0"/>
              <a:t>talks to data source to retrieve and store data</a:t>
            </a:r>
          </a:p>
        </p:txBody>
      </p:sp>
      <p:pic>
        <p:nvPicPr>
          <p:cNvPr id="1027" name="Picture 3" descr="C:\Users\Krysta\AppData\Local\Microsoft\Windows\Temporary Internet Files\Content.IE5\S4HL8IL9\MC900251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393" y="3733801"/>
            <a:ext cx="3185007" cy="25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20591" y="2362200"/>
              <a:ext cx="27224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Which database table is the requested data stored in?</a:t>
              </a:r>
              <a:endParaRPr lang="en-US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What SQL query will get me the data</a:t>
              </a:r>
            </a:p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 need?</a:t>
              </a:r>
              <a:endParaRPr lang="en-US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 smtClean="0"/>
              <a:t>asks model for data and presents it in a user-friendly format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Would this text look better blue or red? In the bottom corner</a:t>
              </a:r>
            </a:p>
            <a:p>
              <a:pPr algn="ctr"/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or front and center?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Should these items go in a dropdown list or radio buttons?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  <p:pic>
        <p:nvPicPr>
          <p:cNvPr id="12" name="Picture 5" descr="C:\Users\Krysta\AppData\Local\Microsoft\Windows\Temporary Internet Files\Content.IE5\CNGTQUGR\MC9002504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2605203" cy="28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98263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listens for the user to change data or state in the </a:t>
            </a:r>
            <a:r>
              <a:rPr lang="en-US" sz="2800" dirty="0" smtClean="0"/>
              <a:t>UI, notifying </a:t>
            </a:r>
            <a:r>
              <a:rPr lang="en-US" sz="2800" dirty="0"/>
              <a:t>the model or view accordingly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clicked the “hide details” button. I better tell the view.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3326" y="4661355"/>
              <a:ext cx="27293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changed the event details. I better let the model know to update the data.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+mj-lt"/>
              </a:endParaRPr>
            </a:p>
          </p:txBody>
        </p:sp>
      </p:grpSp>
      <p:pic>
        <p:nvPicPr>
          <p:cNvPr id="2050" name="Picture 2" descr="C:\Users\Krysta\AppData\Local\Microsoft\Windows\Temporary Internet Files\Content.IE5\QEV7LSE9\MC900187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42362"/>
            <a:ext cx="2209800" cy="181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8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r>
              <a:rPr lang="en-US" dirty="0" smtClean="0"/>
              <a:t>of code</a:t>
            </a:r>
          </a:p>
          <a:p>
            <a:pPr lvl="1"/>
            <a:r>
              <a:rPr lang="en-US" sz="1800" dirty="0" smtClean="0"/>
              <a:t>Maintainable, easy to find what you need</a:t>
            </a:r>
            <a:endParaRPr lang="en-US" sz="1800" dirty="0"/>
          </a:p>
          <a:p>
            <a:r>
              <a:rPr lang="en-US" dirty="0" smtClean="0"/>
              <a:t>Ease of development</a:t>
            </a:r>
          </a:p>
          <a:p>
            <a:pPr lvl="1"/>
            <a:r>
              <a:rPr lang="en-US" sz="1800" dirty="0" smtClean="0"/>
              <a:t>Build and test components independently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sz="1800" dirty="0" smtClean="0"/>
              <a:t>Swap </a:t>
            </a:r>
            <a:r>
              <a:rPr lang="en-US" sz="1800" dirty="0"/>
              <a:t>out </a:t>
            </a:r>
            <a:r>
              <a:rPr lang="en-US" sz="1800" dirty="0" smtClean="0"/>
              <a:t>views for different presentations of the same data (ex: calendar daily, weekly, or monthly view)</a:t>
            </a:r>
          </a:p>
          <a:p>
            <a:pPr lvl="1"/>
            <a:r>
              <a:rPr lang="en-US" sz="1800" dirty="0" smtClean="0"/>
              <a:t>Swap out models to change data storage without affecting user</a:t>
            </a:r>
          </a:p>
        </p:txBody>
      </p:sp>
    </p:spTree>
    <p:extLst>
      <p:ext uri="{BB962C8B-B14F-4D97-AF65-F5344CB8AC3E}">
        <p14:creationId xmlns:p14="http://schemas.microsoft.com/office/powerpoint/2010/main" val="280884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Flow in Theory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theory…</a:t>
            </a:r>
          </a:p>
          <a:p>
            <a:pPr lvl="1"/>
            <a:r>
              <a:rPr lang="en-US" sz="1800" dirty="0" smtClean="0"/>
              <a:t>Pattern of behavior in response to inputs (controller) are independent of visual geometry (view)</a:t>
            </a:r>
          </a:p>
          <a:p>
            <a:pPr lvl="1"/>
            <a:r>
              <a:rPr lang="en-US" sz="1800" dirty="0" smtClean="0"/>
              <a:t>Controller contacts view to interpret what input events should mean in the context of the view</a:t>
            </a:r>
          </a:p>
          <a:p>
            <a:r>
              <a:rPr lang="en-US" sz="2400" dirty="0" smtClean="0"/>
              <a:t>In practice…</a:t>
            </a:r>
          </a:p>
          <a:p>
            <a:pPr lvl="1"/>
            <a:r>
              <a:rPr lang="en-US" sz="1800" dirty="0" smtClean="0"/>
              <a:t>View and controller are so intertwined that they almost always occur in matched pairs (ex: command line interface)</a:t>
            </a:r>
          </a:p>
          <a:p>
            <a:pPr lvl="1"/>
            <a:r>
              <a:rPr lang="en-US" dirty="0" smtClean="0"/>
              <a:t>Many architectures combine the two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97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1422</TotalTime>
  <Words>790</Words>
  <Application>Microsoft Office PowerPoint</Application>
  <PresentationFormat>On-screen Show (4:3)</PresentationFormat>
  <Paragraphs>155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PowerPoint Presentation</vt:lpstr>
      <vt:lpstr>Homework tips</vt:lpstr>
      <vt:lpstr>MVC </vt:lpstr>
      <vt:lpstr>Model</vt:lpstr>
      <vt:lpstr>View</vt:lpstr>
      <vt:lpstr>Controller</vt:lpstr>
      <vt:lpstr>Benefits of MVC</vt:lpstr>
      <vt:lpstr>MVC Flow in Theory</vt:lpstr>
      <vt:lpstr>MVC Flow</vt:lpstr>
      <vt:lpstr>MVC Flow in Practice</vt:lpstr>
      <vt:lpstr>Homeworks</vt:lpstr>
      <vt:lpstr>Push vs. Pull</vt:lpstr>
      <vt:lpstr>Push vs. Pull Architecture</vt:lpstr>
      <vt:lpstr>Push vs. Pull Architecture</vt:lpstr>
      <vt:lpstr>Push vs. Pull Architecture</vt:lpstr>
      <vt:lpstr>MVC Example – Traffic Signal</vt:lpstr>
      <vt:lpstr>Traffic Signal – MVC</vt:lpstr>
      <vt:lpstr>Traffic Signal</vt:lpstr>
      <vt:lpstr>Traffic Signal Code</vt:lpstr>
      <vt:lpstr>HW8 Overview</vt:lpstr>
      <vt:lpstr>HW8 Data Format</vt:lpstr>
      <vt:lpstr>MVC in HW8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Justin Bare</cp:lastModifiedBy>
  <cp:revision>214</cp:revision>
  <dcterms:created xsi:type="dcterms:W3CDTF">2011-10-19T01:24:36Z</dcterms:created>
  <dcterms:modified xsi:type="dcterms:W3CDTF">2016-02-25T16:28:10Z</dcterms:modified>
</cp:coreProperties>
</file>