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 id="2147483717" r:id="rId2"/>
  </p:sldMasterIdLst>
  <p:notesMasterIdLst>
    <p:notesMasterId r:id="rId38"/>
  </p:notesMasterIdLst>
  <p:handoutMasterIdLst>
    <p:handoutMasterId r:id="rId39"/>
  </p:handoutMasterIdLst>
  <p:sldIdLst>
    <p:sldId id="289" r:id="rId3"/>
    <p:sldId id="305" r:id="rId4"/>
    <p:sldId id="313" r:id="rId5"/>
    <p:sldId id="259" r:id="rId6"/>
    <p:sldId id="314" r:id="rId7"/>
    <p:sldId id="291" r:id="rId8"/>
    <p:sldId id="315" r:id="rId9"/>
    <p:sldId id="292" r:id="rId10"/>
    <p:sldId id="293" r:id="rId11"/>
    <p:sldId id="294" r:id="rId12"/>
    <p:sldId id="269" r:id="rId13"/>
    <p:sldId id="270" r:id="rId14"/>
    <p:sldId id="299" r:id="rId15"/>
    <p:sldId id="271" r:id="rId16"/>
    <p:sldId id="272" r:id="rId17"/>
    <p:sldId id="300" r:id="rId18"/>
    <p:sldId id="273" r:id="rId19"/>
    <p:sldId id="274" r:id="rId20"/>
    <p:sldId id="301" r:id="rId21"/>
    <p:sldId id="275" r:id="rId22"/>
    <p:sldId id="303" r:id="rId23"/>
    <p:sldId id="276" r:id="rId24"/>
    <p:sldId id="304" r:id="rId25"/>
    <p:sldId id="277" r:id="rId26"/>
    <p:sldId id="279" r:id="rId27"/>
    <p:sldId id="280" r:id="rId28"/>
    <p:sldId id="281" r:id="rId29"/>
    <p:sldId id="282" r:id="rId30"/>
    <p:sldId id="295" r:id="rId31"/>
    <p:sldId id="296" r:id="rId32"/>
    <p:sldId id="285" r:id="rId33"/>
    <p:sldId id="290" r:id="rId34"/>
    <p:sldId id="307" r:id="rId35"/>
    <p:sldId id="310" r:id="rId36"/>
    <p:sldId id="308"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0D5C8A-AFFA-4DC9-AA62-91A816F2D5B1}">
  <a:tblStyle styleId="{1F0D5C8A-AFFA-4DC9-AA62-91A816F2D5B1}" styleName="Table_0"/>
  <a:tblStyle styleId="{6B9500A5-F222-444E-9AE5-E2C4AD13B55F}" styleName="Table_1"/>
  <a:tblStyle styleId="{CB7B6C6E-EDDC-4F74-9E8D-32261E11A4AD}" styleName="Table_2"/>
  <a:tblStyle styleId="{69BBB2E3-F92C-42BD-98EC-6845F940AE44}" styleName="Table_3"/>
  <a:tblStyle styleId="{8D52A43A-374A-4591-9BB7-ABDF6B69ABE7}" styleName="Table_4"/>
  <a:tblStyle styleId="{CD360A0F-6332-41B9-8F65-82DB0F8C72D5}" styleName="Table_5"/>
  <a:tblStyle styleId="{B208E6CB-62F6-4288-B8D8-BFCCDC915285}" styleName="Table_6"/>
  <a:tblStyle styleId="{271A2B3F-687E-40F1-A669-1154EB8A7149}" styleName="Table_7"/>
  <a:tblStyle styleId="{F13B0413-8E83-4745-9526-370A76CECE18}" styleName="Table_8"/>
  <a:tblStyle styleId="{09BDC0E2-F29F-4D3F-8E74-79CB94BA9140}" styleName="Table_9"/>
  <a:tblStyle styleId="{902A1D92-9B7B-4374-9735-5BFC5A02BD73}" styleName="Table_10"/>
  <a:tblStyle styleId="{861C7160-0E9A-4067-BC04-3957B37395D8}" styleName="Table_11"/>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646"/>
  </p:normalViewPr>
  <p:slideViewPr>
    <p:cSldViewPr>
      <p:cViewPr varScale="1">
        <p:scale>
          <a:sx n="113" d="100"/>
          <a:sy n="113" d="100"/>
        </p:scale>
        <p:origin x="15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305168-EA95-4647-A00A-864428086089}" type="datetimeFigureOut">
              <a:rPr lang="en-US" smtClean="0"/>
              <a:t>2/19/16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26EAD-4A46-4146-9A1A-4BD639E3924E}" type="slidenum">
              <a:rPr lang="en-US" smtClean="0"/>
              <a:t>‹#›</a:t>
            </a:fld>
            <a:endParaRPr lang="en-US"/>
          </a:p>
        </p:txBody>
      </p:sp>
    </p:spTree>
    <p:extLst>
      <p:ext uri="{BB962C8B-B14F-4D97-AF65-F5344CB8AC3E}">
        <p14:creationId xmlns:p14="http://schemas.microsoft.com/office/powerpoint/2010/main" val="28818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7276842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1830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72" name="Shape 47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473" name="Shape 4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980956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065364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199958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716921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446953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Shape 7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06" name="Shape 7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07" name="Shape 7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189586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987298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967581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247190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2569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957114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021055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295047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Shape 10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8" name="Shape 10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019" name="Shape 10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50407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Shape 10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97" name="Shape 10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8347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1"/>
        <p:cNvGrpSpPr/>
        <p:nvPr/>
      </p:nvGrpSpPr>
      <p:grpSpPr>
        <a:xfrm>
          <a:off x="0" y="0"/>
          <a:ext cx="0" cy="0"/>
          <a:chOff x="0" y="0"/>
          <a:chExt cx="0" cy="0"/>
        </a:xfrm>
      </p:grpSpPr>
      <p:sp>
        <p:nvSpPr>
          <p:cNvPr id="1142" name="Shape 1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43" name="Shape 1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44" name="Shape 11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300903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Shape 1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0" name="Shape 11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91" name="Shape 11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91281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Shape 1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6" name="Shape 1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O(V^2)</a:t>
            </a:r>
            <a:r>
              <a:rPr lang="en-US" baseline="0" dirty="0" smtClean="0"/>
              <a:t> = O(V + V-1 + V-2 + …) = O (V*(V+1)/2)</a:t>
            </a:r>
            <a:endParaRPr dirty="0"/>
          </a:p>
        </p:txBody>
      </p:sp>
      <p:sp>
        <p:nvSpPr>
          <p:cNvPr id="1207" name="Shape 1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899373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6553172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058681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2"/>
        <p:cNvGrpSpPr/>
        <p:nvPr/>
      </p:nvGrpSpPr>
      <p:grpSpPr>
        <a:xfrm>
          <a:off x="0" y="0"/>
          <a:ext cx="0" cy="0"/>
          <a:chOff x="0" y="0"/>
          <a:chExt cx="0" cy="0"/>
        </a:xfrm>
      </p:grpSpPr>
      <p:sp>
        <p:nvSpPr>
          <p:cNvPr id="1233" name="Shape 1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34" name="Shape 1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35" name="Shape 1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29254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652281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783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429268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58782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Add constant</a:t>
            </a:r>
            <a:r>
              <a:rPr lang="en-US" baseline="0" dirty="0" smtClean="0"/>
              <a:t> weight to all edges until positive</a:t>
            </a:r>
            <a:endParaRPr dirty="0"/>
          </a:p>
        </p:txBody>
      </p:sp>
      <p:sp>
        <p:nvSpPr>
          <p:cNvPr id="158" name="Shape 1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3848753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153982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2" name="Shape 3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33" name="Shape 3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06517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4" name="Shape 3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95" name="Shape 3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271055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1234278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80582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497966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772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21615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495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34487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95895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8933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23471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98284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lvl1pPr>
              <a:defRPr sz="4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24000"/>
            <a:ext cx="8229600" cy="4648201"/>
          </a:xfrm>
        </p:spPr>
        <p:txBody>
          <a:bodyPr/>
          <a:lstStyle>
            <a:lvl2pPr>
              <a:defRPr sz="2000"/>
            </a:lvl2pPr>
            <a:lvl3pPr>
              <a:defRPr sz="1800"/>
            </a:lvl3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909972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26285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35003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97050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210488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1583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9442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128048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3468273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793996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11333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5101022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9941CB7-61C9-4981-8AEA-AF2BE3377B78}" type="datetimeFigureOut">
              <a:rPr lang="en-US" smtClean="0">
                <a:solidFill>
                  <a:prstClr val="black">
                    <a:lumMod val="65000"/>
                    <a:lumOff val="35000"/>
                  </a:prstClr>
                </a:solidFill>
              </a:rPr>
              <a:pPr/>
              <a:t>2/19/16</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59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en.wikipedia.org/wiki/Dijkstra's_algorith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endParaRPr lang="en-US" dirty="0"/>
          </a:p>
          <a:p>
            <a:r>
              <a:rPr lang="en-US" sz="2600" dirty="0" smtClean="0"/>
              <a:t>Justin Bare and </a:t>
            </a:r>
            <a:r>
              <a:rPr lang="en-US" sz="2600" dirty="0" err="1" smtClean="0"/>
              <a:t>deric</a:t>
            </a:r>
            <a:r>
              <a:rPr lang="en-US" sz="2600" dirty="0" smtClean="0"/>
              <a:t> Pang</a:t>
            </a:r>
          </a:p>
          <a:p>
            <a:r>
              <a:rPr lang="en-US" sz="2600" dirty="0" smtClean="0"/>
              <a:t>with material </a:t>
            </a:r>
            <a:r>
              <a:rPr lang="en-US" sz="2600" dirty="0"/>
              <a:t>FROM Alex </a:t>
            </a:r>
            <a:r>
              <a:rPr lang="en-US" sz="2600" dirty="0" err="1" smtClean="0"/>
              <a:t>Mariakakis</a:t>
            </a:r>
            <a:r>
              <a:rPr lang="en-US" sz="2600" dirty="0" smtClean="0"/>
              <a:t>, Kellen Donohue, David </a:t>
            </a:r>
            <a:r>
              <a:rPr lang="en-US" sz="2600" dirty="0" err="1" smtClean="0"/>
              <a:t>Mailhot</a:t>
            </a:r>
            <a:r>
              <a:rPr lang="en-US" sz="2600" dirty="0" smtClean="0"/>
              <a:t>, and Dan Grossman</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7:</a:t>
            </a:r>
            <a:r>
              <a:rPr lang="en-US" sz="6600" dirty="0" smtClean="0"/>
              <a:t/>
            </a:r>
            <a:br>
              <a:rPr lang="en-US" sz="6600" dirty="0" smtClean="0"/>
            </a:br>
            <a:r>
              <a:rPr lang="en-US" sz="5500" dirty="0" err="1" smtClean="0"/>
              <a:t>Dijkstra’s</a:t>
            </a:r>
            <a:endParaRPr lang="en-US" sz="5500" dirty="0"/>
          </a:p>
        </p:txBody>
      </p:sp>
    </p:spTree>
    <p:extLst>
      <p:ext uri="{BB962C8B-B14F-4D97-AF65-F5344CB8AC3E}">
        <p14:creationId xmlns:p14="http://schemas.microsoft.com/office/powerpoint/2010/main" val="114250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For each node </a:t>
            </a:r>
            <a:r>
              <a:rPr lang="en-US" dirty="0">
                <a:solidFill>
                  <a:schemeClr val="tx1"/>
                </a:solidFill>
                <a:latin typeface="Courier New" pitchFamily="49" charset="0"/>
                <a:cs typeface="Courier New" pitchFamily="49" charset="0"/>
              </a:rPr>
              <a:t>v</a:t>
            </a:r>
            <a:r>
              <a:rPr lang="en-US" dirty="0"/>
              <a:t>, set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 </a:t>
            </a:r>
            <a:r>
              <a:rPr lang="en-US" dirty="0"/>
              <a:t>and </a:t>
            </a:r>
            <a:r>
              <a:rPr lang="en-US" dirty="0" err="1">
                <a:solidFill>
                  <a:schemeClr val="tx1"/>
                </a:solidFill>
                <a:latin typeface="Courier New" pitchFamily="49" charset="0"/>
                <a:cs typeface="Courier New" pitchFamily="49" charset="0"/>
              </a:rPr>
              <a:t>v.known</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false</a:t>
            </a:r>
          </a:p>
          <a:p>
            <a:pPr marL="457200" indent="-457200">
              <a:buFont typeface="+mj-lt"/>
              <a:buAutoNum type="arabicPeriod"/>
            </a:pPr>
            <a:r>
              <a:rPr lang="en-US" dirty="0">
                <a:cs typeface="Courier New" pitchFamily="49" charset="0"/>
              </a:rPr>
              <a:t>Set </a:t>
            </a:r>
            <a:r>
              <a:rPr lang="en-US" dirty="0" err="1">
                <a:solidFill>
                  <a:schemeClr val="tx1"/>
                </a:solidFill>
                <a:latin typeface="Courier New" pitchFamily="49" charset="0"/>
                <a:cs typeface="Courier New" pitchFamily="49" charset="0"/>
              </a:rPr>
              <a:t>source.cost</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0</a:t>
            </a:r>
          </a:p>
          <a:p>
            <a:pPr marL="457200" indent="-457200">
              <a:buFont typeface="+mj-lt"/>
              <a:buAutoNum type="arabicPeriod"/>
            </a:pPr>
            <a:r>
              <a:rPr lang="en-US" dirty="0" smtClean="0"/>
              <a:t>While </a:t>
            </a:r>
            <a:r>
              <a:rPr lang="en-US" dirty="0"/>
              <a:t>there are unknown nodes in the </a:t>
            </a:r>
            <a:r>
              <a:rPr lang="en-US" dirty="0" smtClean="0"/>
              <a:t>graph</a:t>
            </a:r>
          </a:p>
          <a:p>
            <a:pPr marL="857250" lvl="1" indent="-457200">
              <a:buFont typeface="+mj-lt"/>
              <a:buAutoNum type="alphaLcParenR"/>
            </a:pPr>
            <a:r>
              <a:rPr lang="en-US" dirty="0"/>
              <a:t>Select the unknown node </a:t>
            </a:r>
            <a:r>
              <a:rPr lang="en-US" dirty="0">
                <a:solidFill>
                  <a:schemeClr val="tx1"/>
                </a:solidFill>
                <a:latin typeface="Courier New" pitchFamily="49" charset="0"/>
                <a:cs typeface="Courier New" pitchFamily="49" charset="0"/>
              </a:rPr>
              <a:t>v</a:t>
            </a:r>
            <a:r>
              <a:rPr lang="en-US" dirty="0"/>
              <a:t> with lowest cost</a:t>
            </a:r>
          </a:p>
          <a:p>
            <a:pPr marL="857250" lvl="1" indent="-457200">
              <a:buFont typeface="+mj-lt"/>
              <a:buAutoNum type="alphaLcParenR"/>
            </a:pPr>
            <a:r>
              <a:rPr lang="en-US" dirty="0"/>
              <a:t>Mark </a:t>
            </a:r>
            <a:r>
              <a:rPr lang="en-US" dirty="0">
                <a:solidFill>
                  <a:schemeClr val="tx1"/>
                </a:solidFill>
                <a:latin typeface="Courier New" pitchFamily="49" charset="0"/>
                <a:cs typeface="Courier New" pitchFamily="49" charset="0"/>
              </a:rPr>
              <a:t>v</a:t>
            </a:r>
            <a:r>
              <a:rPr lang="en-US" dirty="0"/>
              <a:t> as known</a:t>
            </a:r>
          </a:p>
          <a:p>
            <a:pPr marL="857250" lvl="1" indent="-457200">
              <a:buFont typeface="+mj-lt"/>
              <a:buAutoNum type="alphaLcParenR"/>
            </a:pPr>
            <a:r>
              <a:rPr lang="en-US" dirty="0"/>
              <a:t>For each edge (</a:t>
            </a:r>
            <a:r>
              <a:rPr lang="en-US" dirty="0" err="1">
                <a:solidFill>
                  <a:schemeClr val="tx1"/>
                </a:solidFill>
                <a:latin typeface="Courier New" pitchFamily="49" charset="0"/>
                <a:cs typeface="Courier New" pitchFamily="49" charset="0"/>
              </a:rPr>
              <a:t>v,u</a:t>
            </a:r>
            <a:r>
              <a:rPr lang="en-US" dirty="0"/>
              <a:t>) with weight </a:t>
            </a:r>
            <a:r>
              <a:rPr lang="en-US" dirty="0" smtClean="0">
                <a:solidFill>
                  <a:schemeClr val="tx1"/>
                </a:solidFill>
                <a:latin typeface="Courier New" pitchFamily="49" charset="0"/>
                <a:cs typeface="Courier New" pitchFamily="49" charset="0"/>
              </a:rPr>
              <a:t>w</a:t>
            </a:r>
            <a:r>
              <a:rPr lang="en-US" dirty="0" smtClean="0"/>
              <a:t>,</a:t>
            </a:r>
          </a:p>
          <a:p>
            <a:pPr marL="1257300" lvl="3" indent="0">
              <a:buNone/>
            </a:pPr>
            <a:r>
              <a:rPr lang="en-US" dirty="0" smtClean="0">
                <a:solidFill>
                  <a:schemeClr val="tx1"/>
                </a:solidFill>
                <a:latin typeface="Courier New" pitchFamily="49" charset="0"/>
                <a:cs typeface="Courier New" pitchFamily="49" charset="0"/>
              </a:rPr>
              <a:t>c1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w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c2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u.cost</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if(c1 </a:t>
            </a:r>
            <a:r>
              <a:rPr lang="en-US" dirty="0">
                <a:solidFill>
                  <a:schemeClr val="tx1"/>
                </a:solidFill>
                <a:latin typeface="Courier New" pitchFamily="49" charset="0"/>
                <a:cs typeface="Courier New" pitchFamily="49" charset="0"/>
              </a:rPr>
              <a:t>&lt; c2</a:t>
            </a:r>
            <a:r>
              <a:rPr lang="en-US" dirty="0" smtClean="0">
                <a:solidFill>
                  <a:schemeClr val="tx1"/>
                </a:solidFill>
                <a:latin typeface="Courier New" pitchFamily="49" charset="0"/>
                <a:cs typeface="Courier New" pitchFamily="49" charset="0"/>
              </a:rPr>
              <a:t>)		</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u.cost</a:t>
            </a:r>
            <a:r>
              <a:rPr lang="en-US" dirty="0" smtClean="0">
                <a:solidFill>
                  <a:schemeClr val="tx1"/>
                </a:solidFill>
                <a:latin typeface="Courier New" pitchFamily="49" charset="0"/>
                <a:cs typeface="Courier New" pitchFamily="49" charset="0"/>
              </a:rPr>
              <a:t> = c1</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u.path</a:t>
            </a:r>
            <a:r>
              <a:rPr lang="en-US" dirty="0" smtClean="0">
                <a:solidFill>
                  <a:schemeClr val="tx1"/>
                </a:solidFill>
                <a:latin typeface="Courier New" pitchFamily="49" charset="0"/>
                <a:cs typeface="Courier New" pitchFamily="49" charset="0"/>
              </a:rPr>
              <a:t> </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v</a:t>
            </a:r>
            <a:endParaRPr lang="en-US" dirty="0">
              <a:solidFill>
                <a:schemeClr val="tx1"/>
              </a:solidFill>
              <a:latin typeface="Courier New" pitchFamily="49" charset="0"/>
              <a:cs typeface="Courier New" pitchFamily="49" charset="0"/>
            </a:endParaRPr>
          </a:p>
        </p:txBody>
      </p:sp>
      <p:sp>
        <p:nvSpPr>
          <p:cNvPr id="4" name="Rectangle 3"/>
          <p:cNvSpPr/>
          <p:nvPr/>
        </p:nvSpPr>
        <p:spPr>
          <a:xfrm>
            <a:off x="4146755" y="4032646"/>
            <a:ext cx="4051109"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through v to u </a:t>
            </a:r>
          </a:p>
        </p:txBody>
      </p:sp>
      <p:sp>
        <p:nvSpPr>
          <p:cNvPr id="5" name="Rectangle 4"/>
          <p:cNvSpPr/>
          <p:nvPr/>
        </p:nvSpPr>
        <p:spPr>
          <a:xfrm>
            <a:off x="4146755" y="4322179"/>
            <a:ext cx="4695516"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a:t>
            </a:r>
            <a:r>
              <a:rPr lang="en-US" b="1" dirty="0" smtClean="0">
                <a:solidFill>
                  <a:schemeClr val="accent2"/>
                </a:solidFill>
                <a:latin typeface="Courier New" pitchFamily="49" charset="0"/>
                <a:cs typeface="Courier New" pitchFamily="49" charset="0"/>
              </a:rPr>
              <a:t>to u previously known</a:t>
            </a:r>
            <a:endParaRPr lang="en-US" b="1" dirty="0">
              <a:solidFill>
                <a:schemeClr val="accent2"/>
              </a:solidFill>
              <a:latin typeface="Courier New" pitchFamily="49" charset="0"/>
              <a:cs typeface="Courier New" pitchFamily="49" charset="0"/>
            </a:endParaRPr>
          </a:p>
        </p:txBody>
      </p:sp>
      <p:sp>
        <p:nvSpPr>
          <p:cNvPr id="6" name="Rectangle 5"/>
          <p:cNvSpPr/>
          <p:nvPr/>
        </p:nvSpPr>
        <p:spPr>
          <a:xfrm>
            <a:off x="4146755" y="4612750"/>
            <a:ext cx="5232523"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if the new path through v is better, update</a:t>
            </a:r>
            <a:endParaRPr lang="en-US" b="1" dirty="0">
              <a:solidFill>
                <a:schemeClr val="accent2"/>
              </a:solidFill>
              <a:latin typeface="Courier New" pitchFamily="49" charset="0"/>
              <a:cs typeface="Courier New" pitchFamily="49" charset="0"/>
            </a:endParaRPr>
          </a:p>
        </p:txBody>
      </p:sp>
    </p:spTree>
    <p:extLst>
      <p:ext uri="{BB962C8B-B14F-4D97-AF65-F5344CB8AC3E}">
        <p14:creationId xmlns:p14="http://schemas.microsoft.com/office/powerpoint/2010/main" val="217347209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3" name="Shape 343"/>
          <p:cNvSpPr/>
          <p:nvPr/>
        </p:nvSpPr>
        <p:spPr>
          <a:xfrm>
            <a:off x="456254" y="215882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44" name="Shape 344"/>
          <p:cNvSpPr/>
          <p:nvPr/>
        </p:nvSpPr>
        <p:spPr>
          <a:xfrm>
            <a:off x="2132654" y="208262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345" name="Shape 345"/>
          <p:cNvSpPr/>
          <p:nvPr/>
        </p:nvSpPr>
        <p:spPr>
          <a:xfrm>
            <a:off x="303854" y="337802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346" name="Shape 346"/>
          <p:cNvSpPr/>
          <p:nvPr/>
        </p:nvSpPr>
        <p:spPr>
          <a:xfrm>
            <a:off x="1904054" y="314942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347" name="Shape 347"/>
          <p:cNvSpPr/>
          <p:nvPr/>
        </p:nvSpPr>
        <p:spPr>
          <a:xfrm>
            <a:off x="3428054" y="215882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348" name="Shape 348"/>
          <p:cNvSpPr/>
          <p:nvPr/>
        </p:nvSpPr>
        <p:spPr>
          <a:xfrm>
            <a:off x="4418654" y="215882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349" name="Shape 349"/>
          <p:cNvSpPr/>
          <p:nvPr/>
        </p:nvSpPr>
        <p:spPr>
          <a:xfrm>
            <a:off x="2818454" y="353042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350" name="Shape 350"/>
          <p:cNvSpPr/>
          <p:nvPr/>
        </p:nvSpPr>
        <p:spPr>
          <a:xfrm>
            <a:off x="3809054" y="292082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351" name="Shape 351"/>
          <p:cNvCxnSpPr>
            <a:stCxn id="343" idx="6"/>
            <a:endCxn id="346" idx="1"/>
          </p:cNvCxnSpPr>
          <p:nvPr/>
        </p:nvCxnSpPr>
        <p:spPr>
          <a:xfrm>
            <a:off x="837254" y="2349321"/>
            <a:ext cx="1122596" cy="855896"/>
          </a:xfrm>
          <a:prstGeom prst="straightConnector1">
            <a:avLst/>
          </a:prstGeom>
          <a:noFill/>
          <a:ln w="28575" cap="flat">
            <a:solidFill>
              <a:schemeClr val="dk1"/>
            </a:solidFill>
            <a:prstDash val="solid"/>
            <a:round/>
            <a:headEnd type="none" w="med" len="med"/>
            <a:tailEnd type="triangle" w="med" len="med"/>
          </a:ln>
        </p:spPr>
      </p:cxnSp>
      <p:cxnSp>
        <p:nvCxnSpPr>
          <p:cNvPr id="352" name="Shape 352"/>
          <p:cNvCxnSpPr>
            <a:stCxn id="346" idx="2"/>
            <a:endCxn id="343" idx="4"/>
          </p:cNvCxnSpPr>
          <p:nvPr/>
        </p:nvCxnSpPr>
        <p:spPr>
          <a:xfrm rot="10800000">
            <a:off x="646754" y="253982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353" name="Shape 353"/>
          <p:cNvCxnSpPr>
            <a:stCxn id="350" idx="2"/>
            <a:endCxn id="349" idx="0"/>
          </p:cNvCxnSpPr>
          <p:nvPr/>
        </p:nvCxnSpPr>
        <p:spPr>
          <a:xfrm flipH="1">
            <a:off x="3008954" y="3111320"/>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4" name="Shape 354"/>
          <p:cNvCxnSpPr>
            <a:stCxn id="349" idx="6"/>
            <a:endCxn id="350" idx="4"/>
          </p:cNvCxnSpPr>
          <p:nvPr/>
        </p:nvCxnSpPr>
        <p:spPr>
          <a:xfrm rot="10800000" flipH="1">
            <a:off x="3199454" y="3301820"/>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5" name="Shape 355"/>
          <p:cNvCxnSpPr>
            <a:stCxn id="343" idx="3"/>
            <a:endCxn id="345" idx="0"/>
          </p:cNvCxnSpPr>
          <p:nvPr/>
        </p:nvCxnSpPr>
        <p:spPr>
          <a:xfrm flipH="1">
            <a:off x="494354" y="2484024"/>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356" name="Shape 356"/>
          <p:cNvCxnSpPr>
            <a:stCxn id="345" idx="6"/>
            <a:endCxn id="346" idx="3"/>
          </p:cNvCxnSpPr>
          <p:nvPr/>
        </p:nvCxnSpPr>
        <p:spPr>
          <a:xfrm rot="10800000" flipH="1">
            <a:off x="684854" y="3474624"/>
            <a:ext cx="1274996" cy="93896"/>
          </a:xfrm>
          <a:prstGeom prst="straightConnector1">
            <a:avLst/>
          </a:prstGeom>
          <a:noFill/>
          <a:ln w="28575" cap="flat">
            <a:solidFill>
              <a:schemeClr val="dk1"/>
            </a:solidFill>
            <a:prstDash val="solid"/>
            <a:round/>
            <a:headEnd type="none" w="med" len="med"/>
            <a:tailEnd type="triangle" w="med" len="med"/>
          </a:ln>
        </p:spPr>
      </p:cxnSp>
      <p:cxnSp>
        <p:nvCxnSpPr>
          <p:cNvPr id="357" name="Shape 357"/>
          <p:cNvCxnSpPr>
            <a:stCxn id="343" idx="7"/>
            <a:endCxn id="344" idx="2"/>
          </p:cNvCxnSpPr>
          <p:nvPr/>
        </p:nvCxnSpPr>
        <p:spPr>
          <a:xfrm>
            <a:off x="781457" y="2214617"/>
            <a:ext cx="1351196" cy="58503"/>
          </a:xfrm>
          <a:prstGeom prst="straightConnector1">
            <a:avLst/>
          </a:prstGeom>
          <a:noFill/>
          <a:ln w="28575" cap="flat">
            <a:solidFill>
              <a:schemeClr val="dk1"/>
            </a:solidFill>
            <a:prstDash val="solid"/>
            <a:round/>
            <a:headEnd type="none" w="med" len="med"/>
            <a:tailEnd type="triangle" w="med" len="med"/>
          </a:ln>
        </p:spPr>
      </p:cxnSp>
      <p:cxnSp>
        <p:nvCxnSpPr>
          <p:cNvPr id="358" name="Shape 358"/>
          <p:cNvCxnSpPr>
            <a:stCxn id="344" idx="6"/>
            <a:endCxn id="347" idx="2"/>
          </p:cNvCxnSpPr>
          <p:nvPr/>
        </p:nvCxnSpPr>
        <p:spPr>
          <a:xfrm>
            <a:off x="2513654" y="2273121"/>
            <a:ext cx="914399" cy="76200"/>
          </a:xfrm>
          <a:prstGeom prst="straightConnector1">
            <a:avLst/>
          </a:prstGeom>
          <a:noFill/>
          <a:ln w="28575" cap="flat">
            <a:solidFill>
              <a:schemeClr val="dk1"/>
            </a:solidFill>
            <a:prstDash val="solid"/>
            <a:round/>
            <a:headEnd type="none" w="med" len="med"/>
            <a:tailEnd type="triangle" w="med" len="med"/>
          </a:ln>
        </p:spPr>
      </p:cxnSp>
      <p:cxnSp>
        <p:nvCxnSpPr>
          <p:cNvPr id="359" name="Shape 359"/>
          <p:cNvCxnSpPr>
            <a:stCxn id="347" idx="6"/>
            <a:endCxn id="348" idx="2"/>
          </p:cNvCxnSpPr>
          <p:nvPr/>
        </p:nvCxnSpPr>
        <p:spPr>
          <a:xfrm>
            <a:off x="3809054" y="2349321"/>
            <a:ext cx="609599" cy="0"/>
          </a:xfrm>
          <a:prstGeom prst="straightConnector1">
            <a:avLst/>
          </a:prstGeom>
          <a:noFill/>
          <a:ln w="28575" cap="flat">
            <a:solidFill>
              <a:schemeClr val="dk1"/>
            </a:solidFill>
            <a:prstDash val="solid"/>
            <a:round/>
            <a:headEnd type="none" w="med" len="med"/>
            <a:tailEnd type="triangle" w="med" len="med"/>
          </a:ln>
        </p:spPr>
      </p:cxnSp>
      <p:cxnSp>
        <p:nvCxnSpPr>
          <p:cNvPr id="360" name="Shape 360"/>
          <p:cNvCxnSpPr>
            <a:stCxn id="350" idx="1"/>
            <a:endCxn id="347" idx="4"/>
          </p:cNvCxnSpPr>
          <p:nvPr/>
        </p:nvCxnSpPr>
        <p:spPr>
          <a:xfrm rot="10800000">
            <a:off x="3618554" y="2539821"/>
            <a:ext cx="246296" cy="436796"/>
          </a:xfrm>
          <a:prstGeom prst="straightConnector1">
            <a:avLst/>
          </a:prstGeom>
          <a:noFill/>
          <a:ln w="28575" cap="flat">
            <a:solidFill>
              <a:schemeClr val="dk1"/>
            </a:solidFill>
            <a:prstDash val="solid"/>
            <a:round/>
            <a:headEnd type="none" w="med" len="med"/>
            <a:tailEnd type="triangle" w="med" len="med"/>
          </a:ln>
        </p:spPr>
      </p:cxnSp>
      <p:cxnSp>
        <p:nvCxnSpPr>
          <p:cNvPr id="361" name="Shape 361"/>
          <p:cNvCxnSpPr>
            <a:stCxn id="348" idx="4"/>
            <a:endCxn id="350" idx="7"/>
          </p:cNvCxnSpPr>
          <p:nvPr/>
        </p:nvCxnSpPr>
        <p:spPr>
          <a:xfrm flipH="1">
            <a:off x="4134257" y="2539821"/>
            <a:ext cx="474896" cy="436796"/>
          </a:xfrm>
          <a:prstGeom prst="straightConnector1">
            <a:avLst/>
          </a:prstGeom>
          <a:noFill/>
          <a:ln w="28575" cap="flat">
            <a:solidFill>
              <a:schemeClr val="dk1"/>
            </a:solidFill>
            <a:prstDash val="solid"/>
            <a:round/>
            <a:headEnd type="none" w="med" len="med"/>
            <a:tailEnd type="triangle" w="med" len="med"/>
          </a:ln>
        </p:spPr>
      </p:cxnSp>
      <p:cxnSp>
        <p:nvCxnSpPr>
          <p:cNvPr id="362" name="Shape 362"/>
          <p:cNvCxnSpPr>
            <a:stCxn id="344" idx="5"/>
            <a:endCxn id="349" idx="1"/>
          </p:cNvCxnSpPr>
          <p:nvPr/>
        </p:nvCxnSpPr>
        <p:spPr>
          <a:xfrm>
            <a:off x="2457857" y="2407824"/>
            <a:ext cx="416392" cy="1178392"/>
          </a:xfrm>
          <a:prstGeom prst="straightConnector1">
            <a:avLst/>
          </a:prstGeom>
          <a:noFill/>
          <a:ln w="28575" cap="flat">
            <a:solidFill>
              <a:schemeClr val="dk1"/>
            </a:solidFill>
            <a:prstDash val="solid"/>
            <a:round/>
            <a:headEnd type="none" w="med" len="med"/>
            <a:tailEnd type="triangle" w="med" len="med"/>
          </a:ln>
        </p:spPr>
      </p:cxnSp>
      <p:cxnSp>
        <p:nvCxnSpPr>
          <p:cNvPr id="363" name="Shape 363"/>
          <p:cNvCxnSpPr>
            <a:stCxn id="344" idx="4"/>
            <a:endCxn id="346" idx="0"/>
          </p:cNvCxnSpPr>
          <p:nvPr/>
        </p:nvCxnSpPr>
        <p:spPr>
          <a:xfrm flipH="1">
            <a:off x="2094554" y="2463621"/>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364" name="Shape 364"/>
          <p:cNvCxnSpPr>
            <a:stCxn id="346" idx="5"/>
            <a:endCxn id="349" idx="2"/>
          </p:cNvCxnSpPr>
          <p:nvPr/>
        </p:nvCxnSpPr>
        <p:spPr>
          <a:xfrm>
            <a:off x="2229257" y="3474624"/>
            <a:ext cx="589196" cy="246296"/>
          </a:xfrm>
          <a:prstGeom prst="straightConnector1">
            <a:avLst/>
          </a:prstGeom>
          <a:noFill/>
          <a:ln w="28575" cap="flat">
            <a:solidFill>
              <a:schemeClr val="dk1"/>
            </a:solidFill>
            <a:prstDash val="solid"/>
            <a:round/>
            <a:headEnd type="none" w="med" len="med"/>
            <a:tailEnd type="triangle" w="med" len="med"/>
          </a:ln>
        </p:spPr>
      </p:cxnSp>
      <p:cxnSp>
        <p:nvCxnSpPr>
          <p:cNvPr id="365" name="Shape 365"/>
          <p:cNvCxnSpPr>
            <a:stCxn id="349" idx="3"/>
            <a:endCxn id="345" idx="5"/>
          </p:cNvCxnSpPr>
          <p:nvPr/>
        </p:nvCxnSpPr>
        <p:spPr>
          <a:xfrm rot="10800000">
            <a:off x="629057" y="3703224"/>
            <a:ext cx="2245192" cy="152400"/>
          </a:xfrm>
          <a:prstGeom prst="straightConnector1">
            <a:avLst/>
          </a:prstGeom>
          <a:noFill/>
          <a:ln w="28575" cap="flat">
            <a:solidFill>
              <a:schemeClr val="dk1"/>
            </a:solidFill>
            <a:prstDash val="solid"/>
            <a:round/>
            <a:headEnd type="none" w="med" len="med"/>
            <a:tailEnd type="triangle" w="med" len="med"/>
          </a:ln>
        </p:spPr>
      </p:cxnSp>
      <p:sp>
        <p:nvSpPr>
          <p:cNvPr id="366" name="Shape 366"/>
          <p:cNvSpPr txBox="1"/>
          <p:nvPr/>
        </p:nvSpPr>
        <p:spPr>
          <a:xfrm>
            <a:off x="516579" y="183814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367" name="Shape 367"/>
          <p:cNvSpPr txBox="1"/>
          <p:nvPr/>
        </p:nvSpPr>
        <p:spPr>
          <a:xfrm>
            <a:off x="2192979" y="1712734"/>
            <a:ext cx="184149" cy="396874"/>
          </a:xfrm>
          <a:prstGeom prst="rect">
            <a:avLst/>
          </a:prstGeom>
          <a:noFill/>
          <a:ln>
            <a:noFill/>
          </a:ln>
        </p:spPr>
        <p:txBody>
          <a:bodyPr lIns="91425" tIns="45700" rIns="91425" bIns="45700" anchor="t" anchorCtr="0">
            <a:noAutofit/>
          </a:bodyPr>
          <a:lstStyle/>
          <a:p>
            <a:endParaRPr/>
          </a:p>
        </p:txBody>
      </p:sp>
      <p:sp>
        <p:nvSpPr>
          <p:cNvPr id="368" name="Shape 368"/>
          <p:cNvSpPr txBox="1"/>
          <p:nvPr/>
        </p:nvSpPr>
        <p:spPr>
          <a:xfrm>
            <a:off x="2208854" y="1769824"/>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69" name="Shape 369"/>
          <p:cNvSpPr txBox="1"/>
          <p:nvPr/>
        </p:nvSpPr>
        <p:spPr>
          <a:xfrm>
            <a:off x="3504254" y="180639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0" name="Shape 370"/>
          <p:cNvSpPr txBox="1"/>
          <p:nvPr/>
        </p:nvSpPr>
        <p:spPr>
          <a:xfrm>
            <a:off x="4494854" y="180639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1" name="Shape 371"/>
          <p:cNvSpPr txBox="1"/>
          <p:nvPr/>
        </p:nvSpPr>
        <p:spPr>
          <a:xfrm>
            <a:off x="-946" y="34827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2" name="Shape 372"/>
          <p:cNvSpPr txBox="1"/>
          <p:nvPr/>
        </p:nvSpPr>
        <p:spPr>
          <a:xfrm>
            <a:off x="2216792" y="30255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3" name="Shape 373"/>
          <p:cNvSpPr txBox="1"/>
          <p:nvPr/>
        </p:nvSpPr>
        <p:spPr>
          <a:xfrm>
            <a:off x="3047054" y="37113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4" name="Shape 374"/>
          <p:cNvSpPr txBox="1"/>
          <p:nvPr/>
        </p:nvSpPr>
        <p:spPr>
          <a:xfrm>
            <a:off x="4113854" y="28731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5" name="Shape 375"/>
          <p:cNvSpPr txBox="1"/>
          <p:nvPr/>
        </p:nvSpPr>
        <p:spPr>
          <a:xfrm>
            <a:off x="1294454" y="193180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6" name="Shape 376"/>
          <p:cNvSpPr txBox="1"/>
          <p:nvPr/>
        </p:nvSpPr>
        <p:spPr>
          <a:xfrm>
            <a:off x="2742254" y="200642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7" name="Shape 377"/>
          <p:cNvSpPr txBox="1"/>
          <p:nvPr/>
        </p:nvSpPr>
        <p:spPr>
          <a:xfrm>
            <a:off x="3957400" y="2006421"/>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78" name="Shape 378"/>
          <p:cNvSpPr txBox="1"/>
          <p:nvPr/>
        </p:nvSpPr>
        <p:spPr>
          <a:xfrm>
            <a:off x="4342454" y="26160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79" name="Shape 379"/>
          <p:cNvSpPr txBox="1"/>
          <p:nvPr/>
        </p:nvSpPr>
        <p:spPr>
          <a:xfrm>
            <a:off x="2666054" y="2692220"/>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380" name="Shape 380"/>
          <p:cNvSpPr txBox="1"/>
          <p:nvPr/>
        </p:nvSpPr>
        <p:spPr>
          <a:xfrm>
            <a:off x="3504254" y="26160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1" name="Shape 381"/>
          <p:cNvSpPr txBox="1"/>
          <p:nvPr/>
        </p:nvSpPr>
        <p:spPr>
          <a:xfrm>
            <a:off x="3294704" y="285573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82" name="Shape 382"/>
          <p:cNvSpPr txBox="1"/>
          <p:nvPr/>
        </p:nvSpPr>
        <p:spPr>
          <a:xfrm>
            <a:off x="3618554" y="339771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3" name="Shape 383"/>
          <p:cNvSpPr txBox="1"/>
          <p:nvPr/>
        </p:nvSpPr>
        <p:spPr>
          <a:xfrm>
            <a:off x="2361254" y="3301820"/>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384" name="Shape 384"/>
          <p:cNvSpPr txBox="1"/>
          <p:nvPr/>
        </p:nvSpPr>
        <p:spPr>
          <a:xfrm>
            <a:off x="1827854" y="37590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385" name="Shape 385"/>
          <p:cNvSpPr txBox="1"/>
          <p:nvPr/>
        </p:nvSpPr>
        <p:spPr>
          <a:xfrm>
            <a:off x="1378760" y="2463621"/>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6" name="Shape 386"/>
          <p:cNvSpPr txBox="1"/>
          <p:nvPr/>
        </p:nvSpPr>
        <p:spPr>
          <a:xfrm>
            <a:off x="1065854" y="28446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387" name="Shape 387"/>
          <p:cNvSpPr txBox="1"/>
          <p:nvPr/>
        </p:nvSpPr>
        <p:spPr>
          <a:xfrm>
            <a:off x="913454" y="32256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8" name="Shape 388"/>
          <p:cNvSpPr txBox="1"/>
          <p:nvPr/>
        </p:nvSpPr>
        <p:spPr>
          <a:xfrm>
            <a:off x="227654" y="27684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390" name="Shape 390"/>
          <p:cNvSpPr txBox="1"/>
          <p:nvPr/>
        </p:nvSpPr>
        <p:spPr>
          <a:xfrm>
            <a:off x="2132654" y="268422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391" name="Shape 391"/>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a:xfrm>
            <a:off x="822960" y="286604"/>
            <a:ext cx="7543800" cy="997685"/>
          </a:xfrm>
        </p:spPr>
        <p:txBody>
          <a:bodyPr/>
          <a:lstStyle/>
          <a:p>
            <a:r>
              <a:rPr lang="en-US" dirty="0" smtClean="0"/>
              <a:t>Example #1</a:t>
            </a:r>
            <a:endParaRPr lang="en-US" dirty="0"/>
          </a:p>
        </p:txBody>
      </p:sp>
      <p:graphicFrame>
        <p:nvGraphicFramePr>
          <p:cNvPr id="53" name="Shape 985"/>
          <p:cNvGraphicFramePr/>
          <p:nvPr>
            <p:extLst>
              <p:ext uri="{D42A27DB-BD31-4B8C-83A1-F6EECF244321}">
                <p14:modId xmlns:p14="http://schemas.microsoft.com/office/powerpoint/2010/main" val="13883672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3" name="TextBox 2"/>
          <p:cNvSpPr txBox="1"/>
          <p:nvPr/>
        </p:nvSpPr>
        <p:spPr>
          <a:xfrm>
            <a:off x="5463746" y="1872691"/>
            <a:ext cx="2743200" cy="830997"/>
          </a:xfrm>
          <a:prstGeom prst="rect">
            <a:avLst/>
          </a:prstGeom>
          <a:noFill/>
        </p:spPr>
        <p:txBody>
          <a:bodyPr wrap="square" rtlCol="0">
            <a:spAutoFit/>
          </a:bodyPr>
          <a:lstStyle/>
          <a:p>
            <a:r>
              <a:rPr lang="en-US" sz="2400" dirty="0" smtClean="0"/>
              <a:t>Goal: Fully explore the graph</a:t>
            </a:r>
            <a:endParaRPr lang="en-US" sz="24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Shape 398"/>
          <p:cNvSpPr/>
          <p:nvPr/>
        </p:nvSpPr>
        <p:spPr>
          <a:xfrm>
            <a:off x="453146" y="2162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99" name="Shape 399"/>
          <p:cNvSpPr/>
          <p:nvPr/>
        </p:nvSpPr>
        <p:spPr>
          <a:xfrm>
            <a:off x="2129546" y="208588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00" name="Shape 400"/>
          <p:cNvSpPr/>
          <p:nvPr/>
        </p:nvSpPr>
        <p:spPr>
          <a:xfrm>
            <a:off x="300746" y="3381285"/>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01" name="Shape 401"/>
          <p:cNvSpPr/>
          <p:nvPr/>
        </p:nvSpPr>
        <p:spPr>
          <a:xfrm>
            <a:off x="1900946" y="3152685"/>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02" name="Shape 402"/>
          <p:cNvSpPr/>
          <p:nvPr/>
        </p:nvSpPr>
        <p:spPr>
          <a:xfrm>
            <a:off x="3424946" y="21620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03" name="Shape 403"/>
          <p:cNvSpPr/>
          <p:nvPr/>
        </p:nvSpPr>
        <p:spPr>
          <a:xfrm>
            <a:off x="4415546" y="21620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04" name="Shape 404"/>
          <p:cNvSpPr/>
          <p:nvPr/>
        </p:nvSpPr>
        <p:spPr>
          <a:xfrm>
            <a:off x="2815346" y="3533685"/>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05" name="Shape 405"/>
          <p:cNvSpPr/>
          <p:nvPr/>
        </p:nvSpPr>
        <p:spPr>
          <a:xfrm>
            <a:off x="3805946" y="2924085"/>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06" name="Shape 406"/>
          <p:cNvCxnSpPr>
            <a:stCxn id="398" idx="6"/>
            <a:endCxn id="401" idx="1"/>
          </p:cNvCxnSpPr>
          <p:nvPr/>
        </p:nvCxnSpPr>
        <p:spPr>
          <a:xfrm>
            <a:off x="834146" y="2352586"/>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07" name="Shape 407"/>
          <p:cNvCxnSpPr>
            <a:stCxn id="401" idx="2"/>
            <a:endCxn id="398" idx="4"/>
          </p:cNvCxnSpPr>
          <p:nvPr/>
        </p:nvCxnSpPr>
        <p:spPr>
          <a:xfrm rot="10800000">
            <a:off x="643646" y="2543086"/>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08" name="Shape 408"/>
          <p:cNvCxnSpPr>
            <a:stCxn id="405" idx="2"/>
            <a:endCxn id="404" idx="0"/>
          </p:cNvCxnSpPr>
          <p:nvPr/>
        </p:nvCxnSpPr>
        <p:spPr>
          <a:xfrm flipH="1">
            <a:off x="3005846" y="311458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09" name="Shape 409"/>
          <p:cNvCxnSpPr>
            <a:stCxn id="404" idx="6"/>
            <a:endCxn id="405" idx="4"/>
          </p:cNvCxnSpPr>
          <p:nvPr/>
        </p:nvCxnSpPr>
        <p:spPr>
          <a:xfrm rot="10800000" flipH="1">
            <a:off x="3196346" y="330508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10" name="Shape 410"/>
          <p:cNvCxnSpPr>
            <a:stCxn id="398" idx="3"/>
            <a:endCxn id="400" idx="0"/>
          </p:cNvCxnSpPr>
          <p:nvPr/>
        </p:nvCxnSpPr>
        <p:spPr>
          <a:xfrm flipH="1">
            <a:off x="491246" y="2487289"/>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11" name="Shape 411"/>
          <p:cNvCxnSpPr>
            <a:stCxn id="400" idx="6"/>
            <a:endCxn id="401" idx="3"/>
          </p:cNvCxnSpPr>
          <p:nvPr/>
        </p:nvCxnSpPr>
        <p:spPr>
          <a:xfrm rot="10800000" flipH="1">
            <a:off x="681746" y="3477889"/>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12" name="Shape 412"/>
          <p:cNvCxnSpPr>
            <a:stCxn id="398" idx="7"/>
            <a:endCxn id="399" idx="2"/>
          </p:cNvCxnSpPr>
          <p:nvPr/>
        </p:nvCxnSpPr>
        <p:spPr>
          <a:xfrm>
            <a:off x="778349" y="2217882"/>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13" name="Shape 413"/>
          <p:cNvCxnSpPr>
            <a:stCxn id="399" idx="6"/>
            <a:endCxn id="402" idx="2"/>
          </p:cNvCxnSpPr>
          <p:nvPr/>
        </p:nvCxnSpPr>
        <p:spPr>
          <a:xfrm>
            <a:off x="2510546" y="2276386"/>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14" name="Shape 414"/>
          <p:cNvCxnSpPr>
            <a:stCxn id="402" idx="6"/>
            <a:endCxn id="403" idx="2"/>
          </p:cNvCxnSpPr>
          <p:nvPr/>
        </p:nvCxnSpPr>
        <p:spPr>
          <a:xfrm>
            <a:off x="3805946" y="2352586"/>
            <a:ext cx="609599" cy="0"/>
          </a:xfrm>
          <a:prstGeom prst="straightConnector1">
            <a:avLst/>
          </a:prstGeom>
          <a:noFill/>
          <a:ln w="9525" cap="flat">
            <a:solidFill>
              <a:schemeClr val="dk1"/>
            </a:solidFill>
            <a:prstDash val="solid"/>
            <a:round/>
            <a:headEnd type="none" w="med" len="med"/>
            <a:tailEnd type="triangle" w="med" len="med"/>
          </a:ln>
        </p:spPr>
      </p:cxnSp>
      <p:cxnSp>
        <p:nvCxnSpPr>
          <p:cNvPr id="415" name="Shape 415"/>
          <p:cNvCxnSpPr>
            <a:stCxn id="405" idx="1"/>
            <a:endCxn id="402" idx="4"/>
          </p:cNvCxnSpPr>
          <p:nvPr/>
        </p:nvCxnSpPr>
        <p:spPr>
          <a:xfrm rot="10800000">
            <a:off x="3615446" y="2543086"/>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16" name="Shape 416"/>
          <p:cNvCxnSpPr>
            <a:stCxn id="403" idx="4"/>
            <a:endCxn id="405" idx="7"/>
          </p:cNvCxnSpPr>
          <p:nvPr/>
        </p:nvCxnSpPr>
        <p:spPr>
          <a:xfrm flipH="1">
            <a:off x="4131149" y="2543086"/>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17" name="Shape 417"/>
          <p:cNvCxnSpPr>
            <a:stCxn id="399" idx="5"/>
            <a:endCxn id="404" idx="1"/>
          </p:cNvCxnSpPr>
          <p:nvPr/>
        </p:nvCxnSpPr>
        <p:spPr>
          <a:xfrm>
            <a:off x="2454749" y="2411089"/>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18" name="Shape 418"/>
          <p:cNvCxnSpPr>
            <a:stCxn id="399" idx="4"/>
            <a:endCxn id="401" idx="0"/>
          </p:cNvCxnSpPr>
          <p:nvPr/>
        </p:nvCxnSpPr>
        <p:spPr>
          <a:xfrm flipH="1">
            <a:off x="2091446" y="2466886"/>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19" name="Shape 419"/>
          <p:cNvCxnSpPr>
            <a:stCxn id="401" idx="5"/>
            <a:endCxn id="404" idx="2"/>
          </p:cNvCxnSpPr>
          <p:nvPr/>
        </p:nvCxnSpPr>
        <p:spPr>
          <a:xfrm>
            <a:off x="2226149" y="3477889"/>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20" name="Shape 420"/>
          <p:cNvCxnSpPr>
            <a:stCxn id="404" idx="3"/>
            <a:endCxn id="400" idx="5"/>
          </p:cNvCxnSpPr>
          <p:nvPr/>
        </p:nvCxnSpPr>
        <p:spPr>
          <a:xfrm rot="10800000">
            <a:off x="625949" y="3706489"/>
            <a:ext cx="2245192" cy="152400"/>
          </a:xfrm>
          <a:prstGeom prst="straightConnector1">
            <a:avLst/>
          </a:prstGeom>
          <a:noFill/>
          <a:ln w="9525" cap="flat">
            <a:solidFill>
              <a:schemeClr val="dk1"/>
            </a:solidFill>
            <a:prstDash val="solid"/>
            <a:round/>
            <a:headEnd type="none" w="med" len="med"/>
            <a:tailEnd type="triangle" w="med" len="med"/>
          </a:ln>
        </p:spPr>
      </p:cxnSp>
      <p:sp>
        <p:nvSpPr>
          <p:cNvPr id="421" name="Shape 421"/>
          <p:cNvSpPr txBox="1"/>
          <p:nvPr/>
        </p:nvSpPr>
        <p:spPr>
          <a:xfrm>
            <a:off x="513471" y="184141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422" name="Shape 422"/>
          <p:cNvSpPr txBox="1"/>
          <p:nvPr/>
        </p:nvSpPr>
        <p:spPr>
          <a:xfrm>
            <a:off x="2189871" y="1715999"/>
            <a:ext cx="184149" cy="396874"/>
          </a:xfrm>
          <a:prstGeom prst="rect">
            <a:avLst/>
          </a:prstGeom>
          <a:noFill/>
          <a:ln>
            <a:noFill/>
          </a:ln>
        </p:spPr>
        <p:txBody>
          <a:bodyPr lIns="91425" tIns="45700" rIns="91425" bIns="45700" anchor="t" anchorCtr="0">
            <a:noAutofit/>
          </a:bodyPr>
          <a:lstStyle/>
          <a:p>
            <a:endParaRPr/>
          </a:p>
        </p:txBody>
      </p:sp>
      <p:sp>
        <p:nvSpPr>
          <p:cNvPr id="423" name="Shape 423"/>
          <p:cNvSpPr txBox="1"/>
          <p:nvPr/>
        </p:nvSpPr>
        <p:spPr>
          <a:xfrm>
            <a:off x="2205746" y="177308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424" name="Shape 424"/>
          <p:cNvSpPr txBox="1"/>
          <p:nvPr/>
        </p:nvSpPr>
        <p:spPr>
          <a:xfrm>
            <a:off x="3501146" y="1809661"/>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5" name="Shape 425"/>
          <p:cNvSpPr txBox="1"/>
          <p:nvPr/>
        </p:nvSpPr>
        <p:spPr>
          <a:xfrm>
            <a:off x="4491746" y="1809661"/>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6" name="Shape 426"/>
          <p:cNvSpPr txBox="1"/>
          <p:nvPr/>
        </p:nvSpPr>
        <p:spPr>
          <a:xfrm>
            <a:off x="-4054" y="34860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427" name="Shape 427"/>
          <p:cNvSpPr txBox="1"/>
          <p:nvPr/>
        </p:nvSpPr>
        <p:spPr>
          <a:xfrm>
            <a:off x="2213684" y="30288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428" name="Shape 428"/>
          <p:cNvSpPr txBox="1"/>
          <p:nvPr/>
        </p:nvSpPr>
        <p:spPr>
          <a:xfrm>
            <a:off x="3043946" y="371466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9" name="Shape 429"/>
          <p:cNvSpPr txBox="1"/>
          <p:nvPr/>
        </p:nvSpPr>
        <p:spPr>
          <a:xfrm>
            <a:off x="4110746" y="287646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30" name="Shape 430"/>
          <p:cNvSpPr txBox="1"/>
          <p:nvPr/>
        </p:nvSpPr>
        <p:spPr>
          <a:xfrm>
            <a:off x="1291346" y="19350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1" name="Shape 431"/>
          <p:cNvSpPr txBox="1"/>
          <p:nvPr/>
        </p:nvSpPr>
        <p:spPr>
          <a:xfrm>
            <a:off x="2739146" y="2009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2" name="Shape 432"/>
          <p:cNvSpPr txBox="1"/>
          <p:nvPr/>
        </p:nvSpPr>
        <p:spPr>
          <a:xfrm>
            <a:off x="4339346" y="26192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33" name="Shape 433"/>
          <p:cNvSpPr txBox="1"/>
          <p:nvPr/>
        </p:nvSpPr>
        <p:spPr>
          <a:xfrm>
            <a:off x="3501146" y="26192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4" name="Shape 434"/>
          <p:cNvSpPr txBox="1"/>
          <p:nvPr/>
        </p:nvSpPr>
        <p:spPr>
          <a:xfrm>
            <a:off x="3291596" y="28589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35" name="Shape 435"/>
          <p:cNvSpPr txBox="1"/>
          <p:nvPr/>
        </p:nvSpPr>
        <p:spPr>
          <a:xfrm>
            <a:off x="1824746" y="37622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436" name="Shape 436"/>
          <p:cNvSpPr txBox="1"/>
          <p:nvPr/>
        </p:nvSpPr>
        <p:spPr>
          <a:xfrm>
            <a:off x="1062746" y="28478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437" name="Shape 437"/>
          <p:cNvSpPr txBox="1"/>
          <p:nvPr/>
        </p:nvSpPr>
        <p:spPr>
          <a:xfrm>
            <a:off x="910346" y="32288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8" name="Shape 438"/>
          <p:cNvSpPr txBox="1"/>
          <p:nvPr/>
        </p:nvSpPr>
        <p:spPr>
          <a:xfrm>
            <a:off x="224546" y="277168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440" name="Shape 440"/>
          <p:cNvSpPr txBox="1"/>
          <p:nvPr/>
        </p:nvSpPr>
        <p:spPr>
          <a:xfrm>
            <a:off x="2129546" y="268748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441" name="Shape 441"/>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a:t>
            </a:r>
          </a:p>
        </p:txBody>
      </p:sp>
      <p:cxnSp>
        <p:nvCxnSpPr>
          <p:cNvPr id="442" name="Shape 442"/>
          <p:cNvCxnSpPr/>
          <p:nvPr/>
        </p:nvCxnSpPr>
        <p:spPr>
          <a:xfrm>
            <a:off x="834146" y="2352586"/>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445" name="Shape 445"/>
          <p:cNvCxnSpPr/>
          <p:nvPr/>
        </p:nvCxnSpPr>
        <p:spPr>
          <a:xfrm rot="10800000">
            <a:off x="643646" y="2543085"/>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446" name="Shape 446"/>
          <p:cNvCxnSpPr/>
          <p:nvPr/>
        </p:nvCxnSpPr>
        <p:spPr>
          <a:xfrm flipH="1">
            <a:off x="3005846" y="311458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49" name="Shape 449"/>
          <p:cNvCxnSpPr/>
          <p:nvPr/>
        </p:nvCxnSpPr>
        <p:spPr>
          <a:xfrm rot="10800000" flipH="1">
            <a:off x="3196346" y="330508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50" name="Shape 450"/>
          <p:cNvCxnSpPr/>
          <p:nvPr/>
        </p:nvCxnSpPr>
        <p:spPr>
          <a:xfrm flipH="1">
            <a:off x="491242" y="2487289"/>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452" name="Shape 452"/>
          <p:cNvCxnSpPr/>
          <p:nvPr/>
        </p:nvCxnSpPr>
        <p:spPr>
          <a:xfrm rot="10800000" flipH="1">
            <a:off x="681746" y="3477885"/>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453" name="Shape 453"/>
          <p:cNvCxnSpPr/>
          <p:nvPr/>
        </p:nvCxnSpPr>
        <p:spPr>
          <a:xfrm>
            <a:off x="778349" y="2217882"/>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455" name="Shape 455"/>
          <p:cNvCxnSpPr/>
          <p:nvPr/>
        </p:nvCxnSpPr>
        <p:spPr>
          <a:xfrm>
            <a:off x="2510546" y="2276386"/>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457" name="Shape 457"/>
          <p:cNvCxnSpPr/>
          <p:nvPr/>
        </p:nvCxnSpPr>
        <p:spPr>
          <a:xfrm>
            <a:off x="3805946" y="2352586"/>
            <a:ext cx="609599" cy="0"/>
          </a:xfrm>
          <a:prstGeom prst="straightConnector1">
            <a:avLst/>
          </a:prstGeom>
          <a:noFill/>
          <a:ln w="28575" cap="flat">
            <a:solidFill>
              <a:schemeClr val="dk1"/>
            </a:solidFill>
            <a:prstDash val="solid"/>
            <a:round/>
            <a:headEnd type="none" w="med" len="med"/>
            <a:tailEnd type="triangle" w="med" len="med"/>
          </a:ln>
        </p:spPr>
      </p:cxnSp>
      <p:cxnSp>
        <p:nvCxnSpPr>
          <p:cNvPr id="459" name="Shape 459"/>
          <p:cNvCxnSpPr/>
          <p:nvPr/>
        </p:nvCxnSpPr>
        <p:spPr>
          <a:xfrm rot="10800000">
            <a:off x="3615442" y="2543081"/>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460" name="Shape 460"/>
          <p:cNvCxnSpPr/>
          <p:nvPr/>
        </p:nvCxnSpPr>
        <p:spPr>
          <a:xfrm flipH="1">
            <a:off x="4131146" y="2543086"/>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461" name="Shape 461"/>
          <p:cNvCxnSpPr/>
          <p:nvPr/>
        </p:nvCxnSpPr>
        <p:spPr>
          <a:xfrm>
            <a:off x="2454749" y="2411089"/>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462" name="Shape 462"/>
          <p:cNvCxnSpPr/>
          <p:nvPr/>
        </p:nvCxnSpPr>
        <p:spPr>
          <a:xfrm flipH="1">
            <a:off x="2091445" y="2466886"/>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463" name="Shape 463"/>
          <p:cNvCxnSpPr/>
          <p:nvPr/>
        </p:nvCxnSpPr>
        <p:spPr>
          <a:xfrm>
            <a:off x="2226149" y="3477889"/>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464" name="Shape 464"/>
          <p:cNvCxnSpPr/>
          <p:nvPr/>
        </p:nvCxnSpPr>
        <p:spPr>
          <a:xfrm rot="10800000">
            <a:off x="625942" y="3706489"/>
            <a:ext cx="2245199" cy="152399"/>
          </a:xfrm>
          <a:prstGeom prst="straightConnector1">
            <a:avLst/>
          </a:prstGeom>
          <a:noFill/>
          <a:ln w="28575" cap="flat">
            <a:solidFill>
              <a:schemeClr val="dk1"/>
            </a:solidFill>
            <a:prstDash val="solid"/>
            <a:round/>
            <a:headEnd type="none" w="med" len="med"/>
            <a:tailEnd type="triangle" w="med" len="med"/>
          </a:ln>
        </p:spPr>
      </p:cxnSp>
      <p:sp>
        <p:nvSpPr>
          <p:cNvPr id="465" name="Shape 465"/>
          <p:cNvSpPr txBox="1"/>
          <p:nvPr/>
        </p:nvSpPr>
        <p:spPr>
          <a:xfrm>
            <a:off x="3954292" y="200968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66" name="Shape 466"/>
          <p:cNvSpPr txBox="1"/>
          <p:nvPr/>
        </p:nvSpPr>
        <p:spPr>
          <a:xfrm>
            <a:off x="2662946" y="2695485"/>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467" name="Shape 467"/>
          <p:cNvSpPr txBox="1"/>
          <p:nvPr/>
        </p:nvSpPr>
        <p:spPr>
          <a:xfrm>
            <a:off x="3615446" y="340098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68" name="Shape 468"/>
          <p:cNvSpPr txBox="1"/>
          <p:nvPr/>
        </p:nvSpPr>
        <p:spPr>
          <a:xfrm>
            <a:off x="2358146" y="3305085"/>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469" name="Shape 469"/>
          <p:cNvSpPr txBox="1"/>
          <p:nvPr/>
        </p:nvSpPr>
        <p:spPr>
          <a:xfrm>
            <a:off x="1375652" y="246688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940768"/>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37106299"/>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1</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440850" y="216304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117250" y="2086844"/>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288450" y="338224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888650" y="315364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412650" y="2163044"/>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03250" y="2163044"/>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03050" y="353464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793650" y="2925043"/>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821850" y="2353544"/>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631350" y="2544044"/>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2993550" y="311554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184050" y="330604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478950" y="2488247"/>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669450" y="3478847"/>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766053" y="2218840"/>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498250" y="2277344"/>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793650" y="2353544"/>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03150" y="2544044"/>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118853" y="2544044"/>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442453" y="2412047"/>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079150" y="2467844"/>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213853" y="3478847"/>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613653" y="3707447"/>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01175" y="184236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193450" y="177404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488850" y="1810619"/>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3" name="Shape 503"/>
          <p:cNvSpPr txBox="1"/>
          <p:nvPr/>
        </p:nvSpPr>
        <p:spPr>
          <a:xfrm>
            <a:off x="4479450" y="1810619"/>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16350" y="348701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01388" y="302981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7" name="Shape 507"/>
          <p:cNvSpPr txBox="1"/>
          <p:nvPr/>
        </p:nvSpPr>
        <p:spPr>
          <a:xfrm>
            <a:off x="4098450" y="2877418"/>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279050" y="19360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726850" y="201064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327050" y="26202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488850" y="26202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279300" y="285995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812450" y="37632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050450" y="28488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898050" y="32298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212250" y="277264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117250" y="268844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821850" y="2353544"/>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631350" y="2544043"/>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2993550" y="311554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184050" y="330604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478946" y="2488247"/>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669450" y="3478843"/>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766053" y="2218840"/>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498250" y="2277344"/>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793650" y="2353544"/>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03146" y="2544039"/>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118850" y="2544044"/>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442453" y="2412047"/>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079149" y="2467844"/>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213853" y="3478847"/>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613646" y="3707447"/>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3941996" y="201064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650650" y="2696443"/>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03150" y="3401940"/>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345850" y="3306043"/>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363356" y="246784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2980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81243804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428"/>
          <p:cNvSpPr txBox="1"/>
          <p:nvPr/>
        </p:nvSpPr>
        <p:spPr>
          <a:xfrm>
            <a:off x="3031650" y="3715618"/>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Tree>
    <p:extLst>
      <p:ext uri="{BB962C8B-B14F-4D97-AF65-F5344CB8AC3E}">
        <p14:creationId xmlns:p14="http://schemas.microsoft.com/office/powerpoint/2010/main" val="3698042531"/>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476549" y="217002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152949" y="2093824"/>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324149" y="338922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924349" y="316062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448349" y="2170024"/>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38949" y="2170024"/>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38749" y="354162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829349" y="2932023"/>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857549" y="2360524"/>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667049" y="2551024"/>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3029249" y="312252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219749" y="331302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514649" y="2495227"/>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705149" y="3485827"/>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801752" y="2225820"/>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533949" y="2284324"/>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829349" y="2360524"/>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38849" y="2551024"/>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154552" y="2551024"/>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478152" y="2419027"/>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114849" y="2474824"/>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249552" y="3485827"/>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649352" y="3714427"/>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36874" y="184934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229149" y="178102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524549" y="1817599"/>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503" name="Shape 503"/>
          <p:cNvSpPr txBox="1"/>
          <p:nvPr/>
        </p:nvSpPr>
        <p:spPr>
          <a:xfrm>
            <a:off x="4515149" y="1817599"/>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19349" y="349399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37087" y="303679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6" name="Shape 506"/>
          <p:cNvSpPr txBox="1"/>
          <p:nvPr/>
        </p:nvSpPr>
        <p:spPr>
          <a:xfrm>
            <a:off x="3067349" y="3722598"/>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07" name="Shape 507"/>
          <p:cNvSpPr txBox="1"/>
          <p:nvPr/>
        </p:nvSpPr>
        <p:spPr>
          <a:xfrm>
            <a:off x="4134149" y="2884398"/>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314749" y="19430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762549" y="201762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362749" y="26272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524549" y="26272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314999" y="286693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848149" y="37702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086149" y="28558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933749" y="32368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247949" y="277962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152949" y="269542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857549" y="2360524"/>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667049" y="2551023"/>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3029249" y="312252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219749" y="331302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514645" y="2495227"/>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705149" y="3485823"/>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801752" y="2225820"/>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533949" y="2284324"/>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829349" y="2360524"/>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38845" y="2551019"/>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154549" y="2551024"/>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478152" y="2419027"/>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114848" y="2474824"/>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249552" y="3485827"/>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649345" y="3714427"/>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3977695" y="201762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686349" y="2703423"/>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38849" y="3408920"/>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381549" y="3313023"/>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399055" y="247482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7231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64692856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440850" y="2172308"/>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117250" y="2096108"/>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288450" y="3391507"/>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888650" y="316290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412650" y="2172308"/>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403250" y="2172308"/>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803050" y="3543907"/>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793650" y="2934307"/>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821850" y="2362808"/>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631350" y="2553308"/>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2993550" y="3124807"/>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184050" y="3315307"/>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478950" y="2497511"/>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669450" y="3488111"/>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766053" y="2228104"/>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498250" y="2286608"/>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793650" y="2362808"/>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603150" y="2553308"/>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118853" y="2553308"/>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442453" y="2421311"/>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079150" y="2477108"/>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213853" y="3488111"/>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613653" y="3716711"/>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501175" y="185163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177575" y="1726221"/>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193450" y="178331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1" name="Shape 581"/>
          <p:cNvSpPr txBox="1"/>
          <p:nvPr/>
        </p:nvSpPr>
        <p:spPr>
          <a:xfrm>
            <a:off x="4479450" y="1819883"/>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16350" y="34962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201388" y="30390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031650" y="3724882"/>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098450" y="288668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279050" y="194529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726850" y="201990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327050" y="26295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488850" y="26295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279300" y="286922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812450" y="37725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050450" y="28581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898050" y="32391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212250" y="27819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117250" y="269771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821850" y="2362808"/>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631350" y="2553307"/>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2993550" y="3124807"/>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184050" y="3315307"/>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478946" y="2497511"/>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669450" y="3488107"/>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766053" y="2228104"/>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498250" y="2286608"/>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793650" y="2362808"/>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603146" y="2553303"/>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118850" y="2553308"/>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442453" y="2421311"/>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079149" y="2477108"/>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213853" y="3488111"/>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613646" y="3716711"/>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3941996" y="201990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650650" y="2705707"/>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603150" y="341120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345850" y="3315307"/>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363356" y="247710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5455459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502"/>
          <p:cNvSpPr txBox="1"/>
          <p:nvPr/>
        </p:nvSpPr>
        <p:spPr>
          <a:xfrm>
            <a:off x="3488850" y="1819883"/>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420450" y="21717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096850" y="20955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268050" y="33909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868250" y="31623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392250" y="21717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382850" y="21717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782650" y="35433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773250" y="29337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801450" y="23622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610950" y="25527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2973150" y="3124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163650" y="3314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458550" y="24969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649050" y="34875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745653" y="22275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477850" y="22860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773250" y="2362292"/>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582750" y="25527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098453" y="25527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422053" y="24207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058750" y="24765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193453" y="34875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593253" y="3716195"/>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480775" y="18511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157175" y="1725705"/>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173050" y="17827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0" name="Shape 580"/>
          <p:cNvSpPr txBox="1"/>
          <p:nvPr/>
        </p:nvSpPr>
        <p:spPr>
          <a:xfrm>
            <a:off x="3468450" y="18193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1" name="Shape 581"/>
          <p:cNvSpPr txBox="1"/>
          <p:nvPr/>
        </p:nvSpPr>
        <p:spPr>
          <a:xfrm>
            <a:off x="4459050" y="18193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36750" y="34957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180988" y="30385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011250" y="37243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078050" y="28861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258650" y="19447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706450" y="20193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306650" y="26289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468450" y="26289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258900" y="28687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792050" y="37719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030050" y="28575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877650" y="32385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191850" y="27813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096850" y="26971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801450" y="23622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610950" y="25527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2973150" y="3124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163650" y="3314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458546" y="24969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649050" y="34875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745653" y="22275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477850" y="22860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773250" y="2362292"/>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582746" y="25527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098450" y="25527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422053" y="24207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058749" y="24765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193453" y="34875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593246" y="3716195"/>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3921596" y="20193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630250" y="27051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582750" y="34106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325450" y="33147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342956" y="24765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42197697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2271284"/>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2" name="Shape 632"/>
          <p:cNvSpPr/>
          <p:nvPr/>
        </p:nvSpPr>
        <p:spPr>
          <a:xfrm>
            <a:off x="453155" y="220476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633" name="Shape 633"/>
          <p:cNvSpPr/>
          <p:nvPr/>
        </p:nvSpPr>
        <p:spPr>
          <a:xfrm>
            <a:off x="2129555" y="212856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634" name="Shape 634"/>
          <p:cNvSpPr/>
          <p:nvPr/>
        </p:nvSpPr>
        <p:spPr>
          <a:xfrm>
            <a:off x="300755" y="342396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635" name="Shape 635"/>
          <p:cNvSpPr/>
          <p:nvPr/>
        </p:nvSpPr>
        <p:spPr>
          <a:xfrm>
            <a:off x="1900955" y="319536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636" name="Shape 636"/>
          <p:cNvSpPr/>
          <p:nvPr/>
        </p:nvSpPr>
        <p:spPr>
          <a:xfrm>
            <a:off x="3424955" y="220476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637" name="Shape 637"/>
          <p:cNvSpPr/>
          <p:nvPr/>
        </p:nvSpPr>
        <p:spPr>
          <a:xfrm>
            <a:off x="4415555" y="2204763"/>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638" name="Shape 638"/>
          <p:cNvSpPr/>
          <p:nvPr/>
        </p:nvSpPr>
        <p:spPr>
          <a:xfrm>
            <a:off x="2815355" y="357636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639" name="Shape 639"/>
          <p:cNvSpPr/>
          <p:nvPr/>
        </p:nvSpPr>
        <p:spPr>
          <a:xfrm>
            <a:off x="3805955" y="296676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640" name="Shape 640"/>
          <p:cNvCxnSpPr>
            <a:stCxn id="632" idx="6"/>
            <a:endCxn id="635" idx="1"/>
          </p:cNvCxnSpPr>
          <p:nvPr/>
        </p:nvCxnSpPr>
        <p:spPr>
          <a:xfrm>
            <a:off x="834155" y="2395263"/>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641" name="Shape 641"/>
          <p:cNvCxnSpPr>
            <a:stCxn id="635" idx="2"/>
            <a:endCxn id="632" idx="4"/>
          </p:cNvCxnSpPr>
          <p:nvPr/>
        </p:nvCxnSpPr>
        <p:spPr>
          <a:xfrm rot="10800000">
            <a:off x="643655" y="2585763"/>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642" name="Shape 642"/>
          <p:cNvCxnSpPr>
            <a:stCxn id="639" idx="2"/>
            <a:endCxn id="638" idx="0"/>
          </p:cNvCxnSpPr>
          <p:nvPr/>
        </p:nvCxnSpPr>
        <p:spPr>
          <a:xfrm flipH="1">
            <a:off x="3005855" y="3157262"/>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3" name="Shape 643"/>
          <p:cNvCxnSpPr>
            <a:stCxn id="638" idx="6"/>
            <a:endCxn id="639" idx="4"/>
          </p:cNvCxnSpPr>
          <p:nvPr/>
        </p:nvCxnSpPr>
        <p:spPr>
          <a:xfrm rot="10800000" flipH="1">
            <a:off x="3196355" y="3347762"/>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4" name="Shape 644"/>
          <p:cNvCxnSpPr>
            <a:stCxn id="632" idx="3"/>
            <a:endCxn id="634" idx="0"/>
          </p:cNvCxnSpPr>
          <p:nvPr/>
        </p:nvCxnSpPr>
        <p:spPr>
          <a:xfrm flipH="1">
            <a:off x="491255" y="2529966"/>
            <a:ext cx="17696" cy="893996"/>
          </a:xfrm>
          <a:prstGeom prst="straightConnector1">
            <a:avLst/>
          </a:prstGeom>
          <a:noFill/>
          <a:ln w="9525" cap="flat">
            <a:solidFill>
              <a:schemeClr val="dk1"/>
            </a:solidFill>
            <a:prstDash val="solid"/>
            <a:round/>
            <a:headEnd type="none" w="med" len="med"/>
            <a:tailEnd type="triangle" w="med" len="med"/>
          </a:ln>
        </p:spPr>
      </p:cxnSp>
      <p:cxnSp>
        <p:nvCxnSpPr>
          <p:cNvPr id="645" name="Shape 645"/>
          <p:cNvCxnSpPr>
            <a:stCxn id="634" idx="6"/>
            <a:endCxn id="635" idx="3"/>
          </p:cNvCxnSpPr>
          <p:nvPr/>
        </p:nvCxnSpPr>
        <p:spPr>
          <a:xfrm rot="10800000" flipH="1">
            <a:off x="681755" y="3520566"/>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646" name="Shape 646"/>
          <p:cNvCxnSpPr>
            <a:stCxn id="632" idx="7"/>
            <a:endCxn id="633" idx="2"/>
          </p:cNvCxnSpPr>
          <p:nvPr/>
        </p:nvCxnSpPr>
        <p:spPr>
          <a:xfrm>
            <a:off x="778358" y="2260559"/>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647" name="Shape 647"/>
          <p:cNvCxnSpPr>
            <a:stCxn id="633" idx="6"/>
            <a:endCxn id="636" idx="2"/>
          </p:cNvCxnSpPr>
          <p:nvPr/>
        </p:nvCxnSpPr>
        <p:spPr>
          <a:xfrm>
            <a:off x="2510555" y="2319063"/>
            <a:ext cx="914399" cy="76200"/>
          </a:xfrm>
          <a:prstGeom prst="straightConnector1">
            <a:avLst/>
          </a:prstGeom>
          <a:noFill/>
          <a:ln w="9525" cap="flat">
            <a:solidFill>
              <a:schemeClr val="dk1"/>
            </a:solidFill>
            <a:prstDash val="solid"/>
            <a:round/>
            <a:headEnd type="none" w="med" len="med"/>
            <a:tailEnd type="triangle" w="med" len="med"/>
          </a:ln>
        </p:spPr>
      </p:cxnSp>
      <p:cxnSp>
        <p:nvCxnSpPr>
          <p:cNvPr id="648" name="Shape 648"/>
          <p:cNvCxnSpPr>
            <a:stCxn id="636" idx="6"/>
            <a:endCxn id="637" idx="2"/>
          </p:cNvCxnSpPr>
          <p:nvPr/>
        </p:nvCxnSpPr>
        <p:spPr>
          <a:xfrm>
            <a:off x="3805955" y="2395263"/>
            <a:ext cx="609599" cy="0"/>
          </a:xfrm>
          <a:prstGeom prst="straightConnector1">
            <a:avLst/>
          </a:prstGeom>
          <a:noFill/>
          <a:ln w="9525" cap="flat">
            <a:solidFill>
              <a:schemeClr val="dk1"/>
            </a:solidFill>
            <a:prstDash val="solid"/>
            <a:round/>
            <a:headEnd type="none" w="med" len="med"/>
            <a:tailEnd type="triangle" w="med" len="med"/>
          </a:ln>
        </p:spPr>
      </p:cxnSp>
      <p:cxnSp>
        <p:nvCxnSpPr>
          <p:cNvPr id="649" name="Shape 649"/>
          <p:cNvCxnSpPr>
            <a:stCxn id="639" idx="1"/>
            <a:endCxn id="636" idx="4"/>
          </p:cNvCxnSpPr>
          <p:nvPr/>
        </p:nvCxnSpPr>
        <p:spPr>
          <a:xfrm rot="10800000">
            <a:off x="3615455" y="2585763"/>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650" name="Shape 650"/>
          <p:cNvCxnSpPr>
            <a:stCxn id="637" idx="4"/>
            <a:endCxn id="639" idx="7"/>
          </p:cNvCxnSpPr>
          <p:nvPr/>
        </p:nvCxnSpPr>
        <p:spPr>
          <a:xfrm flipH="1">
            <a:off x="4131158" y="2585763"/>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651" name="Shape 651"/>
          <p:cNvCxnSpPr>
            <a:stCxn id="633" idx="5"/>
            <a:endCxn id="638" idx="1"/>
          </p:cNvCxnSpPr>
          <p:nvPr/>
        </p:nvCxnSpPr>
        <p:spPr>
          <a:xfrm>
            <a:off x="2454758" y="2453766"/>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652" name="Shape 652"/>
          <p:cNvCxnSpPr>
            <a:stCxn id="633" idx="4"/>
            <a:endCxn id="635" idx="0"/>
          </p:cNvCxnSpPr>
          <p:nvPr/>
        </p:nvCxnSpPr>
        <p:spPr>
          <a:xfrm flipH="1">
            <a:off x="2091455" y="2509563"/>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653" name="Shape 653"/>
          <p:cNvCxnSpPr>
            <a:stCxn id="635" idx="5"/>
            <a:endCxn id="638" idx="2"/>
          </p:cNvCxnSpPr>
          <p:nvPr/>
        </p:nvCxnSpPr>
        <p:spPr>
          <a:xfrm>
            <a:off x="2226158" y="3520566"/>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654" name="Shape 654"/>
          <p:cNvCxnSpPr>
            <a:stCxn id="638" idx="3"/>
            <a:endCxn id="634" idx="5"/>
          </p:cNvCxnSpPr>
          <p:nvPr/>
        </p:nvCxnSpPr>
        <p:spPr>
          <a:xfrm rot="10800000">
            <a:off x="625958" y="3749166"/>
            <a:ext cx="2245192" cy="152400"/>
          </a:xfrm>
          <a:prstGeom prst="straightConnector1">
            <a:avLst/>
          </a:prstGeom>
          <a:noFill/>
          <a:ln w="9525" cap="flat">
            <a:solidFill>
              <a:schemeClr val="dk1"/>
            </a:solidFill>
            <a:prstDash val="solid"/>
            <a:round/>
            <a:headEnd type="none" w="med" len="med"/>
            <a:tailEnd type="triangle" w="med" len="med"/>
          </a:ln>
        </p:spPr>
      </p:cxnSp>
      <p:sp>
        <p:nvSpPr>
          <p:cNvPr id="655" name="Shape 655"/>
          <p:cNvSpPr txBox="1"/>
          <p:nvPr/>
        </p:nvSpPr>
        <p:spPr>
          <a:xfrm>
            <a:off x="513480" y="188408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656" name="Shape 656"/>
          <p:cNvSpPr txBox="1"/>
          <p:nvPr/>
        </p:nvSpPr>
        <p:spPr>
          <a:xfrm>
            <a:off x="2189880" y="1758676"/>
            <a:ext cx="184149" cy="396874"/>
          </a:xfrm>
          <a:prstGeom prst="rect">
            <a:avLst/>
          </a:prstGeom>
          <a:noFill/>
          <a:ln>
            <a:noFill/>
          </a:ln>
        </p:spPr>
        <p:txBody>
          <a:bodyPr lIns="91425" tIns="45700" rIns="91425" bIns="45700" anchor="t" anchorCtr="0">
            <a:noAutofit/>
          </a:bodyPr>
          <a:lstStyle/>
          <a:p>
            <a:endParaRPr/>
          </a:p>
        </p:txBody>
      </p:sp>
      <p:sp>
        <p:nvSpPr>
          <p:cNvPr id="657" name="Shape 657"/>
          <p:cNvSpPr txBox="1"/>
          <p:nvPr/>
        </p:nvSpPr>
        <p:spPr>
          <a:xfrm>
            <a:off x="2205755" y="18157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658" name="Shape 658"/>
          <p:cNvSpPr txBox="1"/>
          <p:nvPr/>
        </p:nvSpPr>
        <p:spPr>
          <a:xfrm>
            <a:off x="3501155" y="185233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59" name="Shape 659"/>
          <p:cNvSpPr txBox="1"/>
          <p:nvPr/>
        </p:nvSpPr>
        <p:spPr>
          <a:xfrm>
            <a:off x="4491755" y="1852338"/>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660" name="Shape 660"/>
          <p:cNvSpPr txBox="1"/>
          <p:nvPr/>
        </p:nvSpPr>
        <p:spPr>
          <a:xfrm>
            <a:off x="-4045" y="352873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61" name="Shape 661"/>
          <p:cNvSpPr txBox="1"/>
          <p:nvPr/>
        </p:nvSpPr>
        <p:spPr>
          <a:xfrm>
            <a:off x="2213693" y="307153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662" name="Shape 662"/>
          <p:cNvSpPr txBox="1"/>
          <p:nvPr/>
        </p:nvSpPr>
        <p:spPr>
          <a:xfrm>
            <a:off x="4110755" y="291913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663" name="Shape 663"/>
          <p:cNvSpPr txBox="1"/>
          <p:nvPr/>
        </p:nvSpPr>
        <p:spPr>
          <a:xfrm>
            <a:off x="1291355" y="197775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4" name="Shape 664"/>
          <p:cNvSpPr txBox="1"/>
          <p:nvPr/>
        </p:nvSpPr>
        <p:spPr>
          <a:xfrm>
            <a:off x="2739155" y="205236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5" name="Shape 665"/>
          <p:cNvSpPr txBox="1"/>
          <p:nvPr/>
        </p:nvSpPr>
        <p:spPr>
          <a:xfrm>
            <a:off x="4339355" y="26619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66" name="Shape 666"/>
          <p:cNvSpPr txBox="1"/>
          <p:nvPr/>
        </p:nvSpPr>
        <p:spPr>
          <a:xfrm>
            <a:off x="3501155" y="26619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7" name="Shape 667"/>
          <p:cNvSpPr txBox="1"/>
          <p:nvPr/>
        </p:nvSpPr>
        <p:spPr>
          <a:xfrm>
            <a:off x="3291605" y="290167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68" name="Shape 668"/>
          <p:cNvSpPr txBox="1"/>
          <p:nvPr/>
        </p:nvSpPr>
        <p:spPr>
          <a:xfrm>
            <a:off x="1824755" y="38049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669" name="Shape 669"/>
          <p:cNvSpPr txBox="1"/>
          <p:nvPr/>
        </p:nvSpPr>
        <p:spPr>
          <a:xfrm>
            <a:off x="1062755" y="28905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670" name="Shape 670"/>
          <p:cNvSpPr txBox="1"/>
          <p:nvPr/>
        </p:nvSpPr>
        <p:spPr>
          <a:xfrm>
            <a:off x="910355" y="32715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71" name="Shape 671"/>
          <p:cNvSpPr txBox="1"/>
          <p:nvPr/>
        </p:nvSpPr>
        <p:spPr>
          <a:xfrm>
            <a:off x="224555" y="28143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673" name="Shape 673"/>
          <p:cNvSpPr txBox="1"/>
          <p:nvPr/>
        </p:nvSpPr>
        <p:spPr>
          <a:xfrm>
            <a:off x="2129555" y="27301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674" name="Shape 674"/>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a:t>
            </a:r>
          </a:p>
        </p:txBody>
      </p:sp>
      <p:cxnSp>
        <p:nvCxnSpPr>
          <p:cNvPr id="675" name="Shape 675"/>
          <p:cNvCxnSpPr/>
          <p:nvPr/>
        </p:nvCxnSpPr>
        <p:spPr>
          <a:xfrm>
            <a:off x="834155" y="2395263"/>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78" name="Shape 678"/>
          <p:cNvCxnSpPr/>
          <p:nvPr/>
        </p:nvCxnSpPr>
        <p:spPr>
          <a:xfrm rot="10800000">
            <a:off x="643655" y="2585762"/>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79" name="Shape 679"/>
          <p:cNvCxnSpPr/>
          <p:nvPr/>
        </p:nvCxnSpPr>
        <p:spPr>
          <a:xfrm flipH="1">
            <a:off x="3005855" y="3157262"/>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2" name="Shape 682"/>
          <p:cNvCxnSpPr/>
          <p:nvPr/>
        </p:nvCxnSpPr>
        <p:spPr>
          <a:xfrm rot="10800000" flipH="1">
            <a:off x="3196355" y="3347762"/>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3" name="Shape 683"/>
          <p:cNvCxnSpPr/>
          <p:nvPr/>
        </p:nvCxnSpPr>
        <p:spPr>
          <a:xfrm flipH="1">
            <a:off x="491251" y="2529966"/>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85" name="Shape 685"/>
          <p:cNvCxnSpPr/>
          <p:nvPr/>
        </p:nvCxnSpPr>
        <p:spPr>
          <a:xfrm rot="10800000" flipH="1">
            <a:off x="681755" y="3520562"/>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86" name="Shape 686"/>
          <p:cNvCxnSpPr/>
          <p:nvPr/>
        </p:nvCxnSpPr>
        <p:spPr>
          <a:xfrm>
            <a:off x="778358" y="2260559"/>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88" name="Shape 688"/>
          <p:cNvCxnSpPr/>
          <p:nvPr/>
        </p:nvCxnSpPr>
        <p:spPr>
          <a:xfrm>
            <a:off x="2510555" y="2319063"/>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90" name="Shape 690"/>
          <p:cNvCxnSpPr/>
          <p:nvPr/>
        </p:nvCxnSpPr>
        <p:spPr>
          <a:xfrm>
            <a:off x="3805955" y="2395263"/>
            <a:ext cx="609599" cy="0"/>
          </a:xfrm>
          <a:prstGeom prst="straightConnector1">
            <a:avLst/>
          </a:prstGeom>
          <a:noFill/>
          <a:ln w="28575" cap="flat">
            <a:solidFill>
              <a:schemeClr val="dk1"/>
            </a:solidFill>
            <a:prstDash val="solid"/>
            <a:round/>
            <a:headEnd type="none" w="med" len="med"/>
            <a:tailEnd type="triangle" w="med" len="med"/>
          </a:ln>
        </p:spPr>
      </p:cxnSp>
      <p:cxnSp>
        <p:nvCxnSpPr>
          <p:cNvPr id="692" name="Shape 692"/>
          <p:cNvCxnSpPr/>
          <p:nvPr/>
        </p:nvCxnSpPr>
        <p:spPr>
          <a:xfrm rot="10800000">
            <a:off x="3615451" y="2585758"/>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93" name="Shape 693"/>
          <p:cNvCxnSpPr/>
          <p:nvPr/>
        </p:nvCxnSpPr>
        <p:spPr>
          <a:xfrm flipH="1">
            <a:off x="4131155" y="2585763"/>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94" name="Shape 694"/>
          <p:cNvCxnSpPr/>
          <p:nvPr/>
        </p:nvCxnSpPr>
        <p:spPr>
          <a:xfrm>
            <a:off x="2454758" y="2453766"/>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95" name="Shape 695"/>
          <p:cNvCxnSpPr/>
          <p:nvPr/>
        </p:nvCxnSpPr>
        <p:spPr>
          <a:xfrm flipH="1">
            <a:off x="2091454" y="2509563"/>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96" name="Shape 696"/>
          <p:cNvCxnSpPr/>
          <p:nvPr/>
        </p:nvCxnSpPr>
        <p:spPr>
          <a:xfrm>
            <a:off x="2226158" y="3520566"/>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97" name="Shape 697"/>
          <p:cNvCxnSpPr/>
          <p:nvPr/>
        </p:nvCxnSpPr>
        <p:spPr>
          <a:xfrm rot="10800000">
            <a:off x="625951" y="3749166"/>
            <a:ext cx="2245199" cy="152399"/>
          </a:xfrm>
          <a:prstGeom prst="straightConnector1">
            <a:avLst/>
          </a:prstGeom>
          <a:noFill/>
          <a:ln w="28575" cap="flat">
            <a:solidFill>
              <a:schemeClr val="dk1"/>
            </a:solidFill>
            <a:prstDash val="solid"/>
            <a:round/>
            <a:headEnd type="none" w="med" len="med"/>
            <a:tailEnd type="triangle" w="med" len="med"/>
          </a:ln>
        </p:spPr>
      </p:cxnSp>
      <p:sp>
        <p:nvSpPr>
          <p:cNvPr id="698" name="Shape 698"/>
          <p:cNvSpPr txBox="1"/>
          <p:nvPr/>
        </p:nvSpPr>
        <p:spPr>
          <a:xfrm>
            <a:off x="3043955" y="3757337"/>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699" name="Shape 699"/>
          <p:cNvSpPr txBox="1"/>
          <p:nvPr/>
        </p:nvSpPr>
        <p:spPr>
          <a:xfrm>
            <a:off x="3954301" y="205236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00" name="Shape 700"/>
          <p:cNvSpPr txBox="1"/>
          <p:nvPr/>
        </p:nvSpPr>
        <p:spPr>
          <a:xfrm>
            <a:off x="2662955" y="2738162"/>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01" name="Shape 701"/>
          <p:cNvSpPr txBox="1"/>
          <p:nvPr/>
        </p:nvSpPr>
        <p:spPr>
          <a:xfrm>
            <a:off x="3615455" y="3443659"/>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02" name="Shape 702"/>
          <p:cNvSpPr txBox="1"/>
          <p:nvPr/>
        </p:nvSpPr>
        <p:spPr>
          <a:xfrm>
            <a:off x="2358155" y="3347762"/>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03" name="Shape 703"/>
          <p:cNvSpPr txBox="1"/>
          <p:nvPr/>
        </p:nvSpPr>
        <p:spPr>
          <a:xfrm>
            <a:off x="1375661" y="250956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0200"/>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82669375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351003" y="219730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027403" y="212110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198603" y="341650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798803" y="318790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322803" y="219730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313403" y="2197307"/>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713203" y="356890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703803" y="295930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732003" y="2387807"/>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541503" y="2578307"/>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2903703" y="314980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094203" y="334030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389103" y="2522510"/>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579603" y="3513110"/>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676206" y="2253103"/>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408403" y="2311607"/>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703803" y="2387807"/>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513303" y="2578307"/>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029006" y="2578307"/>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352606" y="2446310"/>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1989303" y="2502107"/>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124006" y="3513110"/>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523806" y="3741710"/>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411328" y="18766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087728" y="1751220"/>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103603" y="180831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399003" y="18448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8" name="Shape 738"/>
          <p:cNvSpPr txBox="1"/>
          <p:nvPr/>
        </p:nvSpPr>
        <p:spPr>
          <a:xfrm>
            <a:off x="78157" y="369405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4</a:t>
            </a:r>
          </a:p>
        </p:txBody>
      </p:sp>
      <p:sp>
        <p:nvSpPr>
          <p:cNvPr id="739" name="Shape 739"/>
          <p:cNvSpPr txBox="1"/>
          <p:nvPr/>
        </p:nvSpPr>
        <p:spPr>
          <a:xfrm>
            <a:off x="2111541" y="306408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008603" y="2911681"/>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741" name="Shape 741"/>
          <p:cNvSpPr txBox="1"/>
          <p:nvPr/>
        </p:nvSpPr>
        <p:spPr>
          <a:xfrm>
            <a:off x="1189203" y="1970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637003" y="20449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237203" y="26545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399003" y="26545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189453" y="28942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722603" y="37975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960603" y="28831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808203" y="32641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122403" y="280690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027403" y="272271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732003" y="2387807"/>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541503" y="2578306"/>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2903703" y="314980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094203" y="334030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389099" y="2522510"/>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579603" y="3513106"/>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676206" y="2253103"/>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408403" y="2311607"/>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703803" y="2387807"/>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513299" y="2578302"/>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029003" y="2578307"/>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352606" y="2446310"/>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1989302" y="2502107"/>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124006" y="3513110"/>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523799" y="3741710"/>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2941803" y="3749881"/>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3852149" y="204490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560803" y="2730706"/>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513303" y="343620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256003" y="3340306"/>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273509" y="250210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0200"/>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388724096"/>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659"/>
          <p:cNvSpPr txBox="1"/>
          <p:nvPr/>
        </p:nvSpPr>
        <p:spPr>
          <a:xfrm>
            <a:off x="4389603" y="184488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489150" y="221914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165550" y="214294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336750" y="343834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936950" y="320974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460950" y="221914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451550" y="221914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851350" y="3590745"/>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841950" y="2981145"/>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870150" y="2409646"/>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679650" y="2600146"/>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3041850" y="317164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232350" y="336214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527250" y="2544349"/>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717750" y="3534949"/>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814353" y="2274942"/>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546550" y="2333446"/>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841950" y="2409646"/>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651450" y="2600146"/>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167153" y="2600146"/>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490753" y="2468149"/>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2127450" y="2523946"/>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262153" y="3534949"/>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661953" y="3763549"/>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549475" y="189847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225875" y="1773059"/>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241750" y="183014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537150" y="186672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7" name="Shape 737"/>
          <p:cNvSpPr txBox="1"/>
          <p:nvPr/>
        </p:nvSpPr>
        <p:spPr>
          <a:xfrm>
            <a:off x="4527750" y="186672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738" name="Shape 738"/>
          <p:cNvSpPr txBox="1"/>
          <p:nvPr/>
        </p:nvSpPr>
        <p:spPr>
          <a:xfrm>
            <a:off x="31950" y="35431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9" name="Shape 739"/>
          <p:cNvSpPr txBox="1"/>
          <p:nvPr/>
        </p:nvSpPr>
        <p:spPr>
          <a:xfrm>
            <a:off x="2249688" y="308592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146750" y="293352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741" name="Shape 741"/>
          <p:cNvSpPr txBox="1"/>
          <p:nvPr/>
        </p:nvSpPr>
        <p:spPr>
          <a:xfrm>
            <a:off x="1327350" y="199213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775150" y="206674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375350" y="26763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537150" y="26763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327600" y="291605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860750" y="38193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1098750" y="29049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946350" y="32859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260550" y="28287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165550" y="274454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870150" y="2409646"/>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679650" y="2600145"/>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3041850" y="317164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232350" y="336214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527246" y="2544349"/>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717750" y="3534945"/>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814353" y="2274942"/>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546550" y="2333446"/>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841950" y="2409646"/>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651446" y="2600141"/>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167150" y="2600146"/>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490753" y="2468149"/>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2127449" y="2523946"/>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262153" y="3534949"/>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661946" y="3763549"/>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3079950" y="3771720"/>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3990296" y="206674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698950" y="2752545"/>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651450" y="345804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394150" y="3362145"/>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411656" y="252394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5708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343226322"/>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7</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0495329"/>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Discuss</a:t>
            </a:r>
            <a:endParaRPr lang="en-US" dirty="0"/>
          </a:p>
        </p:txBody>
      </p:sp>
      <p:sp>
        <p:nvSpPr>
          <p:cNvPr id="3" name="Content Placeholder 2"/>
          <p:cNvSpPr>
            <a:spLocks noGrp="1"/>
          </p:cNvSpPr>
          <p:nvPr>
            <p:ph idx="1"/>
          </p:nvPr>
        </p:nvSpPr>
        <p:spPr>
          <a:xfrm>
            <a:off x="822959" y="1737361"/>
            <a:ext cx="7543801" cy="4815839"/>
          </a:xfrm>
        </p:spPr>
        <p:txBody>
          <a:bodyPr>
            <a:normAutofit/>
          </a:bodyPr>
          <a:lstStyle/>
          <a:p>
            <a:r>
              <a:rPr lang="en-US" dirty="0" smtClean="0"/>
              <a:t>Late days</a:t>
            </a:r>
          </a:p>
          <a:p>
            <a:pPr lvl="1"/>
            <a:r>
              <a:rPr lang="en-US" dirty="0" smtClean="0"/>
              <a:t>4 assignments left, including Homework 6</a:t>
            </a:r>
          </a:p>
          <a:p>
            <a:pPr lvl="1"/>
            <a:r>
              <a:rPr lang="en-US" dirty="0" smtClean="0"/>
              <a:t>Late Days are marked in Catalyst</a:t>
            </a:r>
          </a:p>
          <a:p>
            <a:pPr lvl="1"/>
            <a:endParaRPr lang="en-US" dirty="0"/>
          </a:p>
          <a:p>
            <a:pPr marL="201168" lvl="1" indent="0">
              <a:buNone/>
            </a:pPr>
            <a:r>
              <a:rPr lang="en-US" dirty="0" smtClean="0"/>
              <a:t>Homework 5 grades are published. Woot!</a:t>
            </a:r>
          </a:p>
          <a:p>
            <a:pPr marL="201168" lvl="1" indent="0">
              <a:buNone/>
            </a:pPr>
            <a:endParaRPr lang="en-US" dirty="0" smtClean="0"/>
          </a:p>
          <a:p>
            <a:pPr marL="201168" lvl="1" indent="0">
              <a:buNone/>
            </a:pPr>
            <a:r>
              <a:rPr lang="en-US" dirty="0" smtClean="0"/>
              <a:t>Hints from a Homework-Grader:</a:t>
            </a:r>
          </a:p>
          <a:p>
            <a:pPr lvl="1"/>
            <a:r>
              <a:rPr lang="en-US" dirty="0" smtClean="0"/>
              <a:t>Answers.txt – Hint:</a:t>
            </a:r>
            <a:endParaRPr lang="en-US" dirty="0"/>
          </a:p>
          <a:p>
            <a:pPr lvl="2"/>
            <a:r>
              <a:rPr lang="en-US" dirty="0"/>
              <a:t>“Name:  &lt;replace this with your name</a:t>
            </a:r>
            <a:r>
              <a:rPr lang="en-US" dirty="0" smtClean="0"/>
              <a:t>&gt;”</a:t>
            </a:r>
          </a:p>
          <a:p>
            <a:pPr lvl="1"/>
            <a:r>
              <a:rPr lang="en-US" dirty="0" smtClean="0"/>
              <a:t>Abstraction functions and representation invariants</a:t>
            </a:r>
          </a:p>
          <a:p>
            <a:pPr lvl="2"/>
            <a:r>
              <a:rPr lang="en-US" dirty="0" smtClean="0"/>
              <a:t>Understand what they are and the difference between them</a:t>
            </a:r>
          </a:p>
          <a:p>
            <a:pPr lvl="1"/>
            <a:r>
              <a:rPr lang="en-US" dirty="0" err="1" smtClean="0"/>
              <a:t>JavaDoc</a:t>
            </a:r>
            <a:r>
              <a:rPr lang="en-US" dirty="0" smtClean="0"/>
              <a:t> </a:t>
            </a:r>
            <a:r>
              <a:rPr lang="en-US" dirty="0"/>
              <a:t>Comments – Should contain a general overview of the </a:t>
            </a:r>
            <a:r>
              <a:rPr lang="en-US" dirty="0" smtClean="0"/>
              <a:t>method</a:t>
            </a:r>
          </a:p>
          <a:p>
            <a:pPr lvl="1"/>
            <a:r>
              <a:rPr lang="en-US" dirty="0" smtClean="0"/>
              <a:t>Minimize </a:t>
            </a:r>
            <a:r>
              <a:rPr lang="en-US" dirty="0"/>
              <a:t>the </a:t>
            </a:r>
            <a:r>
              <a:rPr lang="en-US" dirty="0" smtClean="0"/>
              <a:t>number of asserts </a:t>
            </a:r>
            <a:r>
              <a:rPr lang="en-US" dirty="0"/>
              <a:t>per </a:t>
            </a:r>
            <a:r>
              <a:rPr lang="en-US" dirty="0" smtClean="0"/>
              <a:t>test</a:t>
            </a:r>
          </a:p>
          <a:p>
            <a:pPr lvl="2"/>
            <a:r>
              <a:rPr lang="en-US" dirty="0" smtClean="0"/>
              <a:t>One domain per test – a specific functionality and input</a:t>
            </a:r>
            <a:endParaRPr lang="en-US" dirty="0"/>
          </a:p>
          <a:p>
            <a:pPr marL="201168" lvl="1" indent="0">
              <a:buNone/>
            </a:pPr>
            <a:endParaRPr lang="en-US" dirty="0"/>
          </a:p>
          <a:p>
            <a:pPr lvl="1"/>
            <a:endParaRPr lang="en-US" dirty="0" smtClean="0"/>
          </a:p>
        </p:txBody>
      </p:sp>
    </p:spTree>
    <p:extLst>
      <p:ext uri="{BB962C8B-B14F-4D97-AF65-F5344CB8AC3E}">
        <p14:creationId xmlns:p14="http://schemas.microsoft.com/office/powerpoint/2010/main" val="2562572252"/>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443554" y="212697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119954" y="205077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291154" y="334617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891354" y="311757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415354" y="212697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405954" y="212697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805754" y="3498574"/>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796354" y="2888974"/>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824554" y="2317475"/>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634054" y="2507975"/>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2996254" y="3079474"/>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186754" y="3269974"/>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481654" y="2452178"/>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672154" y="3442778"/>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768757" y="2182771"/>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500954" y="2241275"/>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796354" y="2317475"/>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605854" y="2507975"/>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121557" y="2507975"/>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445157" y="2375978"/>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081854" y="2431775"/>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216557" y="3442778"/>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616357" y="3671378"/>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503879" y="18063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196154" y="173797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491554" y="177455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482154" y="177455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13646" y="345094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7" name="Shape 817"/>
          <p:cNvSpPr txBox="1"/>
          <p:nvPr/>
        </p:nvSpPr>
        <p:spPr>
          <a:xfrm>
            <a:off x="2204092" y="299374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9" name="Shape 819"/>
          <p:cNvSpPr txBox="1"/>
          <p:nvPr/>
        </p:nvSpPr>
        <p:spPr>
          <a:xfrm>
            <a:off x="1281754" y="189996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729554" y="19745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329754" y="25841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491554" y="25841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282004" y="282388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815154" y="37271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053154" y="28127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900754" y="31937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214954" y="27365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119954" y="265237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dirty="0">
                <a:solidFill>
                  <a:schemeClr val="dk1"/>
                </a:solidFill>
                <a:latin typeface="Calibri"/>
                <a:ea typeface="Calibri"/>
                <a:cs typeface="Calibri"/>
                <a:sym typeface="Calibri"/>
              </a:rPr>
              <a:t>Order Added to Known Set:</a:t>
            </a:r>
          </a:p>
          <a:p>
            <a:endParaRPr lang="en" sz="2000" b="0" i="0" u="sng" strike="noStrike" cap="none" baseline="0" dirty="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A, C, B, D, F, H</a:t>
            </a:r>
          </a:p>
        </p:txBody>
      </p:sp>
      <p:cxnSp>
        <p:nvCxnSpPr>
          <p:cNvPr id="831" name="Shape 831"/>
          <p:cNvCxnSpPr/>
          <p:nvPr/>
        </p:nvCxnSpPr>
        <p:spPr>
          <a:xfrm>
            <a:off x="824554" y="2317475"/>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634054" y="2507974"/>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2996254" y="3079474"/>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186754" y="3269974"/>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481650" y="2452178"/>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672154" y="3442774"/>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768757" y="2182771"/>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500954" y="2241275"/>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796354" y="2317475"/>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605850" y="2507970"/>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121554" y="2507975"/>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445157" y="2375978"/>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081853" y="2431775"/>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216557" y="3442778"/>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616350" y="3671378"/>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034354" y="3679549"/>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3944700" y="197457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653354" y="2660374"/>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605854" y="3365871"/>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348554" y="3269974"/>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366060" y="243177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094314"/>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17607645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740"/>
          <p:cNvSpPr txBox="1"/>
          <p:nvPr/>
        </p:nvSpPr>
        <p:spPr>
          <a:xfrm>
            <a:off x="4101154" y="2841349"/>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419103" y="21144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095503" y="2038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266703" y="33336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866903" y="31050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390903" y="21144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381503" y="21144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781303" y="34860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771903"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800103" y="23049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609603" y="24954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2971803" y="30669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162303" y="32574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457203" y="24396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647703" y="34302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744306" y="21702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476503" y="22287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771903" y="2304992"/>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581403" y="24954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097106" y="24954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420706" y="23634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057403" y="24192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192106" y="34302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591906" y="3658895"/>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479428" y="17938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171703" y="17254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467103" y="17620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457703" y="17620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76200" y="355894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4</a:t>
            </a:r>
          </a:p>
        </p:txBody>
      </p:sp>
      <p:sp>
        <p:nvSpPr>
          <p:cNvPr id="817" name="Shape 817"/>
          <p:cNvSpPr txBox="1"/>
          <p:nvPr/>
        </p:nvSpPr>
        <p:spPr>
          <a:xfrm>
            <a:off x="2179641"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8" name="Shape 818"/>
          <p:cNvSpPr txBox="1"/>
          <p:nvPr/>
        </p:nvSpPr>
        <p:spPr>
          <a:xfrm>
            <a:off x="4076703" y="28288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19" name="Shape 819"/>
          <p:cNvSpPr txBox="1"/>
          <p:nvPr/>
        </p:nvSpPr>
        <p:spPr>
          <a:xfrm>
            <a:off x="1257303" y="18874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705103" y="19620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305303" y="25716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467103" y="25716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257553" y="28114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028703" y="28002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876303" y="31812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190503"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095503" y="26398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a:t>
            </a:r>
          </a:p>
        </p:txBody>
      </p:sp>
      <p:cxnSp>
        <p:nvCxnSpPr>
          <p:cNvPr id="831" name="Shape 831"/>
          <p:cNvCxnSpPr/>
          <p:nvPr/>
        </p:nvCxnSpPr>
        <p:spPr>
          <a:xfrm>
            <a:off x="800103" y="23049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609603" y="24954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2971803" y="30669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162303" y="32574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457199" y="24396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647703" y="34302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744306" y="21702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476503" y="22287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771903" y="2304992"/>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581399" y="24954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097103" y="24954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420706" y="23634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057402" y="24192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192106" y="34302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591899" y="3658895"/>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009903" y="36670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3920249"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628903" y="26478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581403" y="33533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324103" y="32574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341609" y="24192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72311"/>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7421780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8</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9888882"/>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378665" y="20838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055065" y="20076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226265" y="3302999"/>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826465" y="3074399"/>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350465" y="20838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341065" y="20838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740865" y="3455399"/>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731465" y="2845799"/>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759665" y="2274300"/>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569165" y="2464800"/>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2931365" y="3036299"/>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121865" y="3226799"/>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416765" y="2409003"/>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607265" y="3399603"/>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703868" y="2139596"/>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436065" y="2198100"/>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731465" y="2274300"/>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540965" y="2464800"/>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056668" y="2464800"/>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380268" y="2332803"/>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016965" y="2388600"/>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151668" y="3399603"/>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551468" y="3628203"/>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438990" y="176312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131265" y="169480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426665" y="17313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417265" y="17313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8535" y="34077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139203" y="29505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036265" y="279817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216865" y="185678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664665" y="1931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264865" y="25409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426665" y="25409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217115" y="27807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1978865" y="341585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988265" y="27695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835865" y="31505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150065" y="26933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055065" y="260920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759665" y="2274300"/>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569165" y="2464799"/>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2931365" y="3036299"/>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121865" y="3226799"/>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416761" y="2409003"/>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607265" y="3399599"/>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703868" y="2139596"/>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436065" y="2198100"/>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731465" y="2274300"/>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540961" y="2464795"/>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056665" y="2464800"/>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380268" y="2332803"/>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016964" y="2388600"/>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151668" y="3399603"/>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551461" y="3628203"/>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2969465" y="3636374"/>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smtClean="0">
                <a:solidFill>
                  <a:srgbClr val="FF0000"/>
                </a:solidFill>
                <a:latin typeface="Calibri"/>
                <a:ea typeface="Calibri"/>
                <a:cs typeface="Calibri"/>
                <a:sym typeface="Calibri"/>
              </a:rPr>
              <a:t>12</a:t>
            </a:r>
            <a:endParaRPr lang="en" sz="2000" b="0" i="0" u="none" strike="noStrike" cap="none" baseline="0" dirty="0">
              <a:solidFill>
                <a:srgbClr val="FF0000"/>
              </a:solidFill>
              <a:latin typeface="Calibri"/>
              <a:ea typeface="Calibri"/>
              <a:cs typeface="Calibri"/>
              <a:sym typeface="Calibri"/>
            </a:endParaRPr>
          </a:p>
        </p:txBody>
      </p:sp>
      <p:sp>
        <p:nvSpPr>
          <p:cNvPr id="933" name="Shape 933"/>
          <p:cNvSpPr txBox="1"/>
          <p:nvPr/>
        </p:nvSpPr>
        <p:spPr>
          <a:xfrm>
            <a:off x="3879811" y="1931400"/>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588465" y="2617199"/>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540965" y="332269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283665" y="3226799"/>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301171" y="2388600"/>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5"/>
            <a:ext cx="7543800" cy="1174308"/>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6235223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372894" y="205131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049294" y="197511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220494" y="327051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820694" y="304191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344694" y="205131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335294" y="205131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735094" y="3422913"/>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725694" y="281331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753894" y="2241814"/>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563394" y="2432314"/>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2925594" y="300381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116094" y="3194313"/>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410994" y="2376517"/>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601494" y="3367117"/>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698097" y="2107110"/>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430294" y="2165614"/>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725694" y="2241814"/>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535194" y="2432314"/>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050897" y="2432314"/>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374497" y="2300317"/>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011194" y="2356114"/>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145897" y="3367117"/>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545697" y="3595717"/>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433219" y="173063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125494" y="16623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420894" y="169888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411494" y="169888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6200" y="29688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133432" y="291808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030494" y="276568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211094" y="182430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658894" y="189891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259094" y="25085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420894" y="25085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211344" y="274822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1973094" y="338337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982494" y="27371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830094" y="31181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144294" y="266091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049294" y="25767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753894" y="2241814"/>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563394" y="2432313"/>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2925594" y="300381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116094" y="3194313"/>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410990" y="2376517"/>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601494" y="3367113"/>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698097" y="2107110"/>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430294" y="2165614"/>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725694" y="2241814"/>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535190" y="2432309"/>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050894" y="2432314"/>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374497" y="2300317"/>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011193" y="2356114"/>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145897" y="3367117"/>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545690" y="3595717"/>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2963694" y="3603888"/>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33" name="Shape 933"/>
          <p:cNvSpPr txBox="1"/>
          <p:nvPr/>
        </p:nvSpPr>
        <p:spPr>
          <a:xfrm>
            <a:off x="3874040" y="189891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582694" y="2584713"/>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535194" y="3290210"/>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277894" y="3194313"/>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295400" y="235611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1109249"/>
          </a:xfrm>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27062859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 11</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G</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1915658"/>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4" name="Shape 944"/>
          <p:cNvSpPr/>
          <p:nvPr/>
        </p:nvSpPr>
        <p:spPr>
          <a:xfrm>
            <a:off x="465305" y="208936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945" name="Shape 945"/>
          <p:cNvSpPr/>
          <p:nvPr/>
        </p:nvSpPr>
        <p:spPr>
          <a:xfrm>
            <a:off x="2141705" y="201316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946" name="Shape 946"/>
          <p:cNvSpPr/>
          <p:nvPr/>
        </p:nvSpPr>
        <p:spPr>
          <a:xfrm>
            <a:off x="312905" y="330856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947" name="Shape 947"/>
          <p:cNvSpPr/>
          <p:nvPr/>
        </p:nvSpPr>
        <p:spPr>
          <a:xfrm>
            <a:off x="1913105" y="307996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948" name="Shape 948"/>
          <p:cNvSpPr/>
          <p:nvPr/>
        </p:nvSpPr>
        <p:spPr>
          <a:xfrm>
            <a:off x="3437105" y="208936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949" name="Shape 949"/>
          <p:cNvSpPr/>
          <p:nvPr/>
        </p:nvSpPr>
        <p:spPr>
          <a:xfrm>
            <a:off x="4427705" y="208936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950" name="Shape 950"/>
          <p:cNvSpPr/>
          <p:nvPr/>
        </p:nvSpPr>
        <p:spPr>
          <a:xfrm>
            <a:off x="2827505" y="346096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951" name="Shape 951"/>
          <p:cNvSpPr/>
          <p:nvPr/>
        </p:nvSpPr>
        <p:spPr>
          <a:xfrm>
            <a:off x="3818105" y="2851365"/>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952" name="Shape 952"/>
          <p:cNvCxnSpPr>
            <a:stCxn id="944" idx="6"/>
            <a:endCxn id="947" idx="1"/>
          </p:cNvCxnSpPr>
          <p:nvPr/>
        </p:nvCxnSpPr>
        <p:spPr>
          <a:xfrm>
            <a:off x="846305" y="2279866"/>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953" name="Shape 953"/>
          <p:cNvCxnSpPr>
            <a:stCxn id="947" idx="2"/>
            <a:endCxn id="944" idx="4"/>
          </p:cNvCxnSpPr>
          <p:nvPr/>
        </p:nvCxnSpPr>
        <p:spPr>
          <a:xfrm rot="10800000">
            <a:off x="655805" y="2470366"/>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954" name="Shape 954"/>
          <p:cNvCxnSpPr>
            <a:stCxn id="951" idx="2"/>
            <a:endCxn id="950" idx="0"/>
          </p:cNvCxnSpPr>
          <p:nvPr/>
        </p:nvCxnSpPr>
        <p:spPr>
          <a:xfrm flipH="1">
            <a:off x="3018005" y="304186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5" name="Shape 955"/>
          <p:cNvCxnSpPr>
            <a:stCxn id="950" idx="6"/>
            <a:endCxn id="951" idx="4"/>
          </p:cNvCxnSpPr>
          <p:nvPr/>
        </p:nvCxnSpPr>
        <p:spPr>
          <a:xfrm rot="10800000" flipH="1">
            <a:off x="3208505" y="3232365"/>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6" name="Shape 956"/>
          <p:cNvCxnSpPr>
            <a:stCxn id="944" idx="3"/>
            <a:endCxn id="946" idx="0"/>
          </p:cNvCxnSpPr>
          <p:nvPr/>
        </p:nvCxnSpPr>
        <p:spPr>
          <a:xfrm flipH="1">
            <a:off x="503405" y="2414569"/>
            <a:ext cx="17696" cy="893996"/>
          </a:xfrm>
          <a:prstGeom prst="straightConnector1">
            <a:avLst/>
          </a:prstGeom>
          <a:noFill/>
          <a:ln w="9525" cap="flat">
            <a:solidFill>
              <a:schemeClr val="dk1"/>
            </a:solidFill>
            <a:prstDash val="solid"/>
            <a:round/>
            <a:headEnd type="none" w="med" len="med"/>
            <a:tailEnd type="triangle" w="med" len="med"/>
          </a:ln>
        </p:spPr>
      </p:cxnSp>
      <p:cxnSp>
        <p:nvCxnSpPr>
          <p:cNvPr id="957" name="Shape 957"/>
          <p:cNvCxnSpPr>
            <a:stCxn id="946" idx="6"/>
            <a:endCxn id="947" idx="3"/>
          </p:cNvCxnSpPr>
          <p:nvPr/>
        </p:nvCxnSpPr>
        <p:spPr>
          <a:xfrm rot="10800000" flipH="1">
            <a:off x="693905" y="3405169"/>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958" name="Shape 958"/>
          <p:cNvCxnSpPr>
            <a:stCxn id="944" idx="7"/>
            <a:endCxn id="945" idx="2"/>
          </p:cNvCxnSpPr>
          <p:nvPr/>
        </p:nvCxnSpPr>
        <p:spPr>
          <a:xfrm>
            <a:off x="790508" y="2145162"/>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959" name="Shape 959"/>
          <p:cNvCxnSpPr>
            <a:stCxn id="945" idx="6"/>
            <a:endCxn id="948" idx="2"/>
          </p:cNvCxnSpPr>
          <p:nvPr/>
        </p:nvCxnSpPr>
        <p:spPr>
          <a:xfrm>
            <a:off x="2522705" y="2203666"/>
            <a:ext cx="914399" cy="76200"/>
          </a:xfrm>
          <a:prstGeom prst="straightConnector1">
            <a:avLst/>
          </a:prstGeom>
          <a:noFill/>
          <a:ln w="9525" cap="flat">
            <a:solidFill>
              <a:schemeClr val="dk1"/>
            </a:solidFill>
            <a:prstDash val="solid"/>
            <a:round/>
            <a:headEnd type="none" w="med" len="med"/>
            <a:tailEnd type="triangle" w="med" len="med"/>
          </a:ln>
        </p:spPr>
      </p:cxnSp>
      <p:cxnSp>
        <p:nvCxnSpPr>
          <p:cNvPr id="960" name="Shape 960"/>
          <p:cNvCxnSpPr>
            <a:stCxn id="948" idx="6"/>
            <a:endCxn id="949" idx="2"/>
          </p:cNvCxnSpPr>
          <p:nvPr/>
        </p:nvCxnSpPr>
        <p:spPr>
          <a:xfrm>
            <a:off x="3818105" y="2279866"/>
            <a:ext cx="609599" cy="0"/>
          </a:xfrm>
          <a:prstGeom prst="straightConnector1">
            <a:avLst/>
          </a:prstGeom>
          <a:noFill/>
          <a:ln w="9525" cap="flat">
            <a:solidFill>
              <a:schemeClr val="dk1"/>
            </a:solidFill>
            <a:prstDash val="solid"/>
            <a:round/>
            <a:headEnd type="none" w="med" len="med"/>
            <a:tailEnd type="triangle" w="med" len="med"/>
          </a:ln>
        </p:spPr>
      </p:cxnSp>
      <p:cxnSp>
        <p:nvCxnSpPr>
          <p:cNvPr id="961" name="Shape 961"/>
          <p:cNvCxnSpPr>
            <a:stCxn id="951" idx="1"/>
            <a:endCxn id="948" idx="4"/>
          </p:cNvCxnSpPr>
          <p:nvPr/>
        </p:nvCxnSpPr>
        <p:spPr>
          <a:xfrm rot="10800000">
            <a:off x="3627605" y="2470366"/>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962" name="Shape 962"/>
          <p:cNvCxnSpPr>
            <a:stCxn id="949" idx="4"/>
            <a:endCxn id="951" idx="7"/>
          </p:cNvCxnSpPr>
          <p:nvPr/>
        </p:nvCxnSpPr>
        <p:spPr>
          <a:xfrm flipH="1">
            <a:off x="4143308" y="2470366"/>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963" name="Shape 963"/>
          <p:cNvCxnSpPr>
            <a:stCxn id="945" idx="5"/>
            <a:endCxn id="950" idx="1"/>
          </p:cNvCxnSpPr>
          <p:nvPr/>
        </p:nvCxnSpPr>
        <p:spPr>
          <a:xfrm>
            <a:off x="2466908" y="2338369"/>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964" name="Shape 964"/>
          <p:cNvCxnSpPr>
            <a:stCxn id="945" idx="4"/>
            <a:endCxn id="947" idx="0"/>
          </p:cNvCxnSpPr>
          <p:nvPr/>
        </p:nvCxnSpPr>
        <p:spPr>
          <a:xfrm flipH="1">
            <a:off x="2103605" y="2394166"/>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965" name="Shape 965"/>
          <p:cNvCxnSpPr>
            <a:stCxn id="947" idx="5"/>
            <a:endCxn id="950" idx="2"/>
          </p:cNvCxnSpPr>
          <p:nvPr/>
        </p:nvCxnSpPr>
        <p:spPr>
          <a:xfrm>
            <a:off x="2238308" y="3405169"/>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966" name="Shape 966"/>
          <p:cNvCxnSpPr>
            <a:stCxn id="950" idx="3"/>
            <a:endCxn id="946" idx="5"/>
          </p:cNvCxnSpPr>
          <p:nvPr/>
        </p:nvCxnSpPr>
        <p:spPr>
          <a:xfrm rot="10800000">
            <a:off x="638108" y="3633769"/>
            <a:ext cx="2245192" cy="152400"/>
          </a:xfrm>
          <a:prstGeom prst="straightConnector1">
            <a:avLst/>
          </a:prstGeom>
          <a:noFill/>
          <a:ln w="9525" cap="flat">
            <a:solidFill>
              <a:schemeClr val="dk1"/>
            </a:solidFill>
            <a:prstDash val="solid"/>
            <a:round/>
            <a:headEnd type="none" w="med" len="med"/>
            <a:tailEnd type="triangle" w="med" len="med"/>
          </a:ln>
        </p:spPr>
      </p:cxnSp>
      <p:sp>
        <p:nvSpPr>
          <p:cNvPr id="967" name="Shape 967"/>
          <p:cNvSpPr txBox="1"/>
          <p:nvPr/>
        </p:nvSpPr>
        <p:spPr>
          <a:xfrm>
            <a:off x="525630" y="17686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968" name="Shape 96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969" name="Shape 969"/>
          <p:cNvSpPr txBox="1"/>
          <p:nvPr/>
        </p:nvSpPr>
        <p:spPr>
          <a:xfrm>
            <a:off x="2217905" y="170036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970" name="Shape 970"/>
          <p:cNvSpPr txBox="1"/>
          <p:nvPr/>
        </p:nvSpPr>
        <p:spPr>
          <a:xfrm>
            <a:off x="3513305" y="173694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1" name="Shape 971"/>
          <p:cNvSpPr txBox="1"/>
          <p:nvPr/>
        </p:nvSpPr>
        <p:spPr>
          <a:xfrm>
            <a:off x="4503905" y="173694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972" name="Shape 972"/>
          <p:cNvSpPr txBox="1"/>
          <p:nvPr/>
        </p:nvSpPr>
        <p:spPr>
          <a:xfrm>
            <a:off x="8105" y="341334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3" name="Shape 973"/>
          <p:cNvSpPr txBox="1"/>
          <p:nvPr/>
        </p:nvSpPr>
        <p:spPr>
          <a:xfrm>
            <a:off x="2225843" y="295614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974" name="Shape 974"/>
          <p:cNvSpPr txBox="1"/>
          <p:nvPr/>
        </p:nvSpPr>
        <p:spPr>
          <a:xfrm>
            <a:off x="3056105" y="3641940"/>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75" name="Shape 975"/>
          <p:cNvSpPr txBox="1"/>
          <p:nvPr/>
        </p:nvSpPr>
        <p:spPr>
          <a:xfrm>
            <a:off x="4122905" y="280374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976" name="Shape 976"/>
          <p:cNvSpPr txBox="1"/>
          <p:nvPr/>
        </p:nvSpPr>
        <p:spPr>
          <a:xfrm>
            <a:off x="1303505" y="186235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7" name="Shape 977"/>
          <p:cNvSpPr txBox="1"/>
          <p:nvPr/>
        </p:nvSpPr>
        <p:spPr>
          <a:xfrm>
            <a:off x="2751305" y="19369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8" name="Shape 978"/>
          <p:cNvSpPr txBox="1"/>
          <p:nvPr/>
        </p:nvSpPr>
        <p:spPr>
          <a:xfrm>
            <a:off x="4351505" y="254656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79" name="Shape 979"/>
          <p:cNvSpPr txBox="1"/>
          <p:nvPr/>
        </p:nvSpPr>
        <p:spPr>
          <a:xfrm>
            <a:off x="3513305" y="254656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0" name="Shape 980"/>
          <p:cNvSpPr txBox="1"/>
          <p:nvPr/>
        </p:nvSpPr>
        <p:spPr>
          <a:xfrm>
            <a:off x="3303755" y="278627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81" name="Shape 98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82" name="Shape 982"/>
          <p:cNvSpPr txBox="1"/>
          <p:nvPr/>
        </p:nvSpPr>
        <p:spPr>
          <a:xfrm>
            <a:off x="1074905" y="277516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83" name="Shape 983"/>
          <p:cNvSpPr txBox="1"/>
          <p:nvPr/>
        </p:nvSpPr>
        <p:spPr>
          <a:xfrm>
            <a:off x="922505" y="315616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4" name="Shape 984"/>
          <p:cNvSpPr txBox="1"/>
          <p:nvPr/>
        </p:nvSpPr>
        <p:spPr>
          <a:xfrm>
            <a:off x="236705" y="269896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graphicFrame>
        <p:nvGraphicFramePr>
          <p:cNvPr id="985" name="Shape 985"/>
          <p:cNvGraphicFramePr/>
          <p:nvPr>
            <p:extLst>
              <p:ext uri="{D42A27DB-BD31-4B8C-83A1-F6EECF244321}">
                <p14:modId xmlns:p14="http://schemas.microsoft.com/office/powerpoint/2010/main" val="235571902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986" name="Shape 986"/>
          <p:cNvSpPr txBox="1"/>
          <p:nvPr/>
        </p:nvSpPr>
        <p:spPr>
          <a:xfrm>
            <a:off x="2141705" y="261476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87" name="Shape 9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 E</a:t>
            </a:r>
          </a:p>
        </p:txBody>
      </p:sp>
      <p:cxnSp>
        <p:nvCxnSpPr>
          <p:cNvPr id="988" name="Shape 988"/>
          <p:cNvCxnSpPr/>
          <p:nvPr/>
        </p:nvCxnSpPr>
        <p:spPr>
          <a:xfrm>
            <a:off x="846305" y="2279866"/>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91" name="Shape 991"/>
          <p:cNvCxnSpPr/>
          <p:nvPr/>
        </p:nvCxnSpPr>
        <p:spPr>
          <a:xfrm rot="10800000">
            <a:off x="655805" y="2470365"/>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92" name="Shape 992"/>
          <p:cNvCxnSpPr/>
          <p:nvPr/>
        </p:nvCxnSpPr>
        <p:spPr>
          <a:xfrm flipH="1">
            <a:off x="3018005" y="304186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5" name="Shape 995"/>
          <p:cNvCxnSpPr/>
          <p:nvPr/>
        </p:nvCxnSpPr>
        <p:spPr>
          <a:xfrm rot="10800000" flipH="1">
            <a:off x="3208505" y="3232365"/>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6" name="Shape 996"/>
          <p:cNvCxnSpPr/>
          <p:nvPr/>
        </p:nvCxnSpPr>
        <p:spPr>
          <a:xfrm flipH="1">
            <a:off x="503401" y="2414569"/>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98" name="Shape 998"/>
          <p:cNvCxnSpPr/>
          <p:nvPr/>
        </p:nvCxnSpPr>
        <p:spPr>
          <a:xfrm rot="10800000" flipH="1">
            <a:off x="693905" y="3405165"/>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99" name="Shape 999"/>
          <p:cNvCxnSpPr/>
          <p:nvPr/>
        </p:nvCxnSpPr>
        <p:spPr>
          <a:xfrm>
            <a:off x="790508" y="2145162"/>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1001" name="Shape 1001"/>
          <p:cNvCxnSpPr/>
          <p:nvPr/>
        </p:nvCxnSpPr>
        <p:spPr>
          <a:xfrm>
            <a:off x="2522705" y="2203666"/>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1003" name="Shape 1003"/>
          <p:cNvCxnSpPr/>
          <p:nvPr/>
        </p:nvCxnSpPr>
        <p:spPr>
          <a:xfrm>
            <a:off x="3818105" y="2279866"/>
            <a:ext cx="609599" cy="0"/>
          </a:xfrm>
          <a:prstGeom prst="straightConnector1">
            <a:avLst/>
          </a:prstGeom>
          <a:noFill/>
          <a:ln w="28575" cap="flat">
            <a:solidFill>
              <a:schemeClr val="dk1"/>
            </a:solidFill>
            <a:prstDash val="solid"/>
            <a:round/>
            <a:headEnd type="none" w="med" len="med"/>
            <a:tailEnd type="triangle" w="med" len="med"/>
          </a:ln>
        </p:spPr>
      </p:cxnSp>
      <p:cxnSp>
        <p:nvCxnSpPr>
          <p:cNvPr id="1005" name="Shape 1005"/>
          <p:cNvCxnSpPr/>
          <p:nvPr/>
        </p:nvCxnSpPr>
        <p:spPr>
          <a:xfrm rot="10800000">
            <a:off x="3627601" y="2470361"/>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1006" name="Shape 1006"/>
          <p:cNvCxnSpPr/>
          <p:nvPr/>
        </p:nvCxnSpPr>
        <p:spPr>
          <a:xfrm flipH="1">
            <a:off x="4143305" y="2470366"/>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1007" name="Shape 1007"/>
          <p:cNvCxnSpPr/>
          <p:nvPr/>
        </p:nvCxnSpPr>
        <p:spPr>
          <a:xfrm>
            <a:off x="2466908" y="2338369"/>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1008" name="Shape 1008"/>
          <p:cNvCxnSpPr/>
          <p:nvPr/>
        </p:nvCxnSpPr>
        <p:spPr>
          <a:xfrm flipH="1">
            <a:off x="2103604" y="2394166"/>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1009" name="Shape 1009"/>
          <p:cNvCxnSpPr/>
          <p:nvPr/>
        </p:nvCxnSpPr>
        <p:spPr>
          <a:xfrm>
            <a:off x="2238308" y="3405169"/>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1010" name="Shape 1010"/>
          <p:cNvCxnSpPr/>
          <p:nvPr/>
        </p:nvCxnSpPr>
        <p:spPr>
          <a:xfrm rot="10800000">
            <a:off x="638101" y="3633769"/>
            <a:ext cx="2245199" cy="152399"/>
          </a:xfrm>
          <a:prstGeom prst="straightConnector1">
            <a:avLst/>
          </a:prstGeom>
          <a:noFill/>
          <a:ln w="28575" cap="flat">
            <a:solidFill>
              <a:schemeClr val="dk1"/>
            </a:solidFill>
            <a:prstDash val="solid"/>
            <a:round/>
            <a:headEnd type="none" w="med" len="med"/>
            <a:tailEnd type="triangle" w="med" len="med"/>
          </a:ln>
        </p:spPr>
      </p:cxnSp>
      <p:sp>
        <p:nvSpPr>
          <p:cNvPr id="1011" name="Shape 1011"/>
          <p:cNvSpPr txBox="1"/>
          <p:nvPr/>
        </p:nvSpPr>
        <p:spPr>
          <a:xfrm>
            <a:off x="3966451" y="193696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1012" name="Shape 1012"/>
          <p:cNvSpPr txBox="1"/>
          <p:nvPr/>
        </p:nvSpPr>
        <p:spPr>
          <a:xfrm>
            <a:off x="2675105" y="2622765"/>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013" name="Shape 1013"/>
          <p:cNvSpPr txBox="1"/>
          <p:nvPr/>
        </p:nvSpPr>
        <p:spPr>
          <a:xfrm>
            <a:off x="3627605" y="332826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014" name="Shape 1014"/>
          <p:cNvSpPr txBox="1"/>
          <p:nvPr/>
        </p:nvSpPr>
        <p:spPr>
          <a:xfrm>
            <a:off x="2370305" y="3232365"/>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1015" name="Shape 1015"/>
          <p:cNvSpPr txBox="1"/>
          <p:nvPr/>
        </p:nvSpPr>
        <p:spPr>
          <a:xfrm>
            <a:off x="1387811" y="2394166"/>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a:xfrm>
            <a:off x="822960" y="286604"/>
            <a:ext cx="7543800" cy="924601"/>
          </a:xfrm>
        </p:spPr>
        <p:txBody>
          <a:bodyPr/>
          <a:lstStyle/>
          <a:p>
            <a:r>
              <a:rPr lang="en-US" dirty="0"/>
              <a:t>Example #1</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cxnSp>
        <p:nvCxnSpPr>
          <p:cNvPr id="125" name="Shape 1082"/>
          <p:cNvCxnSpPr/>
          <p:nvPr/>
        </p:nvCxnSpPr>
        <p:spPr>
          <a:xfrm flipH="1">
            <a:off x="2921768" y="5186564"/>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33" name="Shape 1090"/>
          <p:cNvCxnSpPr/>
          <p:nvPr/>
        </p:nvCxnSpPr>
        <p:spPr>
          <a:xfrm flipH="1">
            <a:off x="4017858" y="4631619"/>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31" name="Shape 1088"/>
          <p:cNvCxnSpPr/>
          <p:nvPr/>
        </p:nvCxnSpPr>
        <p:spPr>
          <a:xfrm>
            <a:off x="3701168" y="4446638"/>
            <a:ext cx="593699" cy="0"/>
          </a:xfrm>
          <a:prstGeom prst="straightConnector1">
            <a:avLst/>
          </a:prstGeom>
          <a:noFill/>
          <a:ln w="28575" cap="flat">
            <a:solidFill>
              <a:schemeClr val="dk1"/>
            </a:solidFill>
            <a:prstDash val="solid"/>
            <a:round/>
            <a:headEnd type="none" w="med" len="med"/>
            <a:tailEnd type="triangle" w="med" len="med"/>
          </a:ln>
        </p:spPr>
      </p:cxnSp>
      <p:cxnSp>
        <p:nvCxnSpPr>
          <p:cNvPr id="130" name="Shape 1087"/>
          <p:cNvCxnSpPr/>
          <p:nvPr/>
        </p:nvCxnSpPr>
        <p:spPr>
          <a:xfrm>
            <a:off x="2439462" y="4372645"/>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29" name="Shape 1086"/>
          <p:cNvCxnSpPr/>
          <p:nvPr/>
        </p:nvCxnSpPr>
        <p:spPr>
          <a:xfrm>
            <a:off x="752320" y="4315836"/>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23" name="Shape 1080"/>
          <p:cNvCxnSpPr/>
          <p:nvPr/>
        </p:nvCxnSpPr>
        <p:spPr>
          <a:xfrm>
            <a:off x="806665" y="4446638"/>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27" name="Shape 1084"/>
          <p:cNvCxnSpPr/>
          <p:nvPr/>
        </p:nvCxnSpPr>
        <p:spPr>
          <a:xfrm flipH="1">
            <a:off x="473120" y="4577440"/>
            <a:ext cx="16799" cy="867899"/>
          </a:xfrm>
          <a:prstGeom prst="straightConnector1">
            <a:avLst/>
          </a:prstGeom>
          <a:noFill/>
          <a:ln w="28575" cap="flat">
            <a:solidFill>
              <a:schemeClr val="dk1"/>
            </a:solidFill>
            <a:prstDash val="solid"/>
            <a:round/>
            <a:headEnd type="none" w="med" len="med"/>
            <a:tailEnd type="triangle" w="med" len="med"/>
          </a:ln>
        </p:spPr>
      </p:cxnSp>
      <p:grpSp>
        <p:nvGrpSpPr>
          <p:cNvPr id="1030" name="Shape 1030"/>
          <p:cNvGrpSpPr/>
          <p:nvPr/>
        </p:nvGrpSpPr>
        <p:grpSpPr>
          <a:xfrm>
            <a:off x="0" y="1787341"/>
            <a:ext cx="4648200" cy="2370136"/>
            <a:chOff x="304800" y="914400"/>
            <a:chExt cx="4808705" cy="2446395"/>
          </a:xfrm>
        </p:grpSpPr>
        <p:sp>
          <p:nvSpPr>
            <p:cNvPr id="1031" name="Shape 1031"/>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1032" name="Shape 1032"/>
            <p:cNvSpPr/>
            <p:nvPr/>
          </p:nvSpPr>
          <p:spPr>
            <a:xfrm>
              <a:off x="2438400" y="12842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033" name="Shape 1033"/>
            <p:cNvSpPr/>
            <p:nvPr/>
          </p:nvSpPr>
          <p:spPr>
            <a:xfrm>
              <a:off x="609600" y="25796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034" name="Shape 1034"/>
            <p:cNvSpPr/>
            <p:nvPr/>
          </p:nvSpPr>
          <p:spPr>
            <a:xfrm>
              <a:off x="2209800" y="2351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035" name="Shape 1035"/>
            <p:cNvSpPr/>
            <p:nvPr/>
          </p:nvSpPr>
          <p:spPr>
            <a:xfrm>
              <a:off x="37338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036" name="Shape 1036"/>
            <p:cNvSpPr/>
            <p:nvPr/>
          </p:nvSpPr>
          <p:spPr>
            <a:xfrm>
              <a:off x="47244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1037" name="Shape 1037"/>
            <p:cNvSpPr/>
            <p:nvPr/>
          </p:nvSpPr>
          <p:spPr>
            <a:xfrm>
              <a:off x="3124200" y="2732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038" name="Shape 1038"/>
            <p:cNvSpPr/>
            <p:nvPr/>
          </p:nvSpPr>
          <p:spPr>
            <a:xfrm>
              <a:off x="4114800" y="21224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039" name="Shape 1039"/>
            <p:cNvCxnSpPr/>
            <p:nvPr/>
          </p:nvCxnSpPr>
          <p:spPr>
            <a:xfrm>
              <a:off x="1152525" y="1550987"/>
              <a:ext cx="1112837" cy="846137"/>
            </a:xfrm>
            <a:prstGeom prst="straightConnector1">
              <a:avLst/>
            </a:prstGeom>
            <a:noFill/>
            <a:ln w="9525" cap="flat">
              <a:solidFill>
                <a:schemeClr val="dk1"/>
              </a:solidFill>
              <a:prstDash val="solid"/>
              <a:round/>
              <a:headEnd type="none" w="med" len="med"/>
              <a:tailEnd type="triangle" w="med" len="med"/>
            </a:ln>
          </p:spPr>
        </p:cxnSp>
        <p:cxnSp>
          <p:nvCxnSpPr>
            <p:cNvPr id="1040" name="Shape 1040"/>
            <p:cNvCxnSpPr/>
            <p:nvPr/>
          </p:nvCxnSpPr>
          <p:spPr>
            <a:xfrm rot="10800000">
              <a:off x="952500" y="1751011"/>
              <a:ext cx="1247774" cy="790575"/>
            </a:xfrm>
            <a:prstGeom prst="straightConnector1">
              <a:avLst/>
            </a:prstGeom>
            <a:noFill/>
            <a:ln w="9525" cap="flat">
              <a:solidFill>
                <a:schemeClr val="dk1"/>
              </a:solidFill>
              <a:prstDash val="solid"/>
              <a:round/>
              <a:headEnd type="none" w="med" len="med"/>
              <a:tailEnd type="triangle" w="med" len="med"/>
            </a:ln>
          </p:spPr>
        </p:cxnSp>
        <p:cxnSp>
          <p:nvCxnSpPr>
            <p:cNvPr id="1041" name="Shape 1041"/>
            <p:cNvCxnSpPr/>
            <p:nvPr/>
          </p:nvCxnSpPr>
          <p:spPr>
            <a:xfrm flipH="1">
              <a:off x="3314700" y="23129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2" name="Shape 1042"/>
            <p:cNvCxnSpPr/>
            <p:nvPr/>
          </p:nvCxnSpPr>
          <p:spPr>
            <a:xfrm rot="10800000" flipH="1">
              <a:off x="3505200" y="25034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3" name="Shape 1043"/>
            <p:cNvCxnSpPr/>
            <p:nvPr/>
          </p:nvCxnSpPr>
          <p:spPr>
            <a:xfrm flipH="1">
              <a:off x="800099" y="1695450"/>
              <a:ext cx="17462" cy="874711"/>
            </a:xfrm>
            <a:prstGeom prst="straightConnector1">
              <a:avLst/>
            </a:prstGeom>
            <a:noFill/>
            <a:ln w="9525" cap="flat">
              <a:solidFill>
                <a:schemeClr val="dk1"/>
              </a:solidFill>
              <a:prstDash val="solid"/>
              <a:round/>
              <a:headEnd type="none" w="med" len="med"/>
              <a:tailEnd type="triangle" w="med" len="med"/>
            </a:ln>
          </p:spPr>
        </p:cxnSp>
        <p:cxnSp>
          <p:nvCxnSpPr>
            <p:cNvPr id="1044" name="Shape 1044"/>
            <p:cNvCxnSpPr/>
            <p:nvPr/>
          </p:nvCxnSpPr>
          <p:spPr>
            <a:xfrm rot="10800000" flipH="1">
              <a:off x="1000125" y="2686049"/>
              <a:ext cx="1265237" cy="84137"/>
            </a:xfrm>
            <a:prstGeom prst="straightConnector1">
              <a:avLst/>
            </a:prstGeom>
            <a:noFill/>
            <a:ln w="9525" cap="flat">
              <a:solidFill>
                <a:schemeClr val="dk1"/>
              </a:solidFill>
              <a:prstDash val="solid"/>
              <a:round/>
              <a:headEnd type="none" w="med" len="med"/>
              <a:tailEnd type="triangle" w="med" len="med"/>
            </a:ln>
          </p:spPr>
        </p:cxnSp>
        <p:cxnSp>
          <p:nvCxnSpPr>
            <p:cNvPr id="1045" name="Shape 1045"/>
            <p:cNvCxnSpPr/>
            <p:nvPr/>
          </p:nvCxnSpPr>
          <p:spPr>
            <a:xfrm>
              <a:off x="1087437" y="1406525"/>
              <a:ext cx="1341437" cy="68262"/>
            </a:xfrm>
            <a:prstGeom prst="straightConnector1">
              <a:avLst/>
            </a:prstGeom>
            <a:noFill/>
            <a:ln w="9525" cap="flat">
              <a:solidFill>
                <a:schemeClr val="dk1"/>
              </a:solidFill>
              <a:prstDash val="solid"/>
              <a:round/>
              <a:headEnd type="none" w="med" len="med"/>
              <a:tailEnd type="triangle" w="med" len="med"/>
            </a:ln>
          </p:spPr>
        </p:cxnSp>
        <p:cxnSp>
          <p:nvCxnSpPr>
            <p:cNvPr id="1046" name="Shape 1046"/>
            <p:cNvCxnSpPr/>
            <p:nvPr/>
          </p:nvCxnSpPr>
          <p:spPr>
            <a:xfrm>
              <a:off x="2828925" y="1474787"/>
              <a:ext cx="895349" cy="76199"/>
            </a:xfrm>
            <a:prstGeom prst="straightConnector1">
              <a:avLst/>
            </a:prstGeom>
            <a:noFill/>
            <a:ln w="9525" cap="flat">
              <a:solidFill>
                <a:schemeClr val="dk1"/>
              </a:solidFill>
              <a:prstDash val="solid"/>
              <a:round/>
              <a:headEnd type="none" w="med" len="med"/>
              <a:tailEnd type="triangle" w="med" len="med"/>
            </a:ln>
          </p:spPr>
        </p:cxnSp>
        <p:cxnSp>
          <p:nvCxnSpPr>
            <p:cNvPr id="1047" name="Shape 1047"/>
            <p:cNvCxnSpPr/>
            <p:nvPr/>
          </p:nvCxnSpPr>
          <p:spPr>
            <a:xfrm>
              <a:off x="4124325" y="1550987"/>
              <a:ext cx="590550" cy="0"/>
            </a:xfrm>
            <a:prstGeom prst="straightConnector1">
              <a:avLst/>
            </a:prstGeom>
            <a:noFill/>
            <a:ln w="9525" cap="flat">
              <a:solidFill>
                <a:schemeClr val="dk1"/>
              </a:solidFill>
              <a:prstDash val="solid"/>
              <a:round/>
              <a:headEnd type="none" w="med" len="med"/>
              <a:tailEnd type="triangle" w="med" len="med"/>
            </a:ln>
          </p:spPr>
        </p:cxnSp>
        <p:cxnSp>
          <p:nvCxnSpPr>
            <p:cNvPr id="1048" name="Shape 1048"/>
            <p:cNvCxnSpPr/>
            <p:nvPr/>
          </p:nvCxnSpPr>
          <p:spPr>
            <a:xfrm rot="10800000">
              <a:off x="3924299" y="1751011"/>
              <a:ext cx="246062" cy="417513"/>
            </a:xfrm>
            <a:prstGeom prst="straightConnector1">
              <a:avLst/>
            </a:prstGeom>
            <a:noFill/>
            <a:ln w="9525" cap="flat">
              <a:solidFill>
                <a:schemeClr val="dk1"/>
              </a:solidFill>
              <a:prstDash val="solid"/>
              <a:round/>
              <a:headEnd type="none" w="med" len="med"/>
              <a:tailEnd type="triangle" w="med" len="med"/>
            </a:ln>
          </p:spPr>
        </p:cxnSp>
        <p:cxnSp>
          <p:nvCxnSpPr>
            <p:cNvPr id="1049" name="Shape 1049"/>
            <p:cNvCxnSpPr/>
            <p:nvPr/>
          </p:nvCxnSpPr>
          <p:spPr>
            <a:xfrm flipH="1">
              <a:off x="4440238" y="1751011"/>
              <a:ext cx="474661" cy="417513"/>
            </a:xfrm>
            <a:prstGeom prst="straightConnector1">
              <a:avLst/>
            </a:prstGeom>
            <a:noFill/>
            <a:ln w="9525" cap="flat">
              <a:solidFill>
                <a:schemeClr val="dk1"/>
              </a:solidFill>
              <a:prstDash val="solid"/>
              <a:round/>
              <a:headEnd type="none" w="med" len="med"/>
              <a:tailEnd type="triangle" w="med" len="med"/>
            </a:ln>
          </p:spPr>
        </p:cxnSp>
        <p:cxnSp>
          <p:nvCxnSpPr>
            <p:cNvPr id="1050" name="Shape 1050"/>
            <p:cNvCxnSpPr/>
            <p:nvPr/>
          </p:nvCxnSpPr>
          <p:spPr>
            <a:xfrm rot="-5400000" flipH="1">
              <a:off x="2382603" y="1990491"/>
              <a:ext cx="1178391" cy="416391"/>
            </a:xfrm>
            <a:prstGeom prst="straightConnector1">
              <a:avLst/>
            </a:prstGeom>
            <a:noFill/>
            <a:ln w="9525" cap="flat">
              <a:solidFill>
                <a:schemeClr val="dk1"/>
              </a:solidFill>
              <a:prstDash val="solid"/>
              <a:round/>
              <a:headEnd type="none" w="med" len="med"/>
              <a:tailEnd type="triangle" w="med" len="med"/>
            </a:ln>
          </p:spPr>
        </p:cxnSp>
        <p:cxnSp>
          <p:nvCxnSpPr>
            <p:cNvPr id="1051" name="Shape 1051"/>
            <p:cNvCxnSpPr/>
            <p:nvPr/>
          </p:nvCxnSpPr>
          <p:spPr>
            <a:xfrm flipH="1">
              <a:off x="2400299" y="1674811"/>
              <a:ext cx="228600" cy="666749"/>
            </a:xfrm>
            <a:prstGeom prst="straightConnector1">
              <a:avLst/>
            </a:prstGeom>
            <a:noFill/>
            <a:ln w="9525" cap="flat">
              <a:solidFill>
                <a:schemeClr val="dk1"/>
              </a:solidFill>
              <a:prstDash val="solid"/>
              <a:round/>
              <a:headEnd type="none" w="med" len="med"/>
              <a:tailEnd type="triangle" w="med" len="med"/>
            </a:ln>
          </p:spPr>
        </p:cxnSp>
        <p:cxnSp>
          <p:nvCxnSpPr>
            <p:cNvPr id="1052" name="Shape 1052"/>
            <p:cNvCxnSpPr/>
            <p:nvPr/>
          </p:nvCxnSpPr>
          <p:spPr>
            <a:xfrm rot="-5400000" flipH="1">
              <a:off x="2706453" y="2504841"/>
              <a:ext cx="246296" cy="589195"/>
            </a:xfrm>
            <a:prstGeom prst="straightConnector1">
              <a:avLst/>
            </a:prstGeom>
            <a:noFill/>
            <a:ln w="9525" cap="flat">
              <a:solidFill>
                <a:schemeClr val="dk1"/>
              </a:solidFill>
              <a:prstDash val="solid"/>
              <a:round/>
              <a:headEnd type="none" w="med" len="med"/>
              <a:tailEnd type="triangle" w="med" len="med"/>
            </a:ln>
          </p:spPr>
        </p:cxnSp>
        <p:cxnSp>
          <p:nvCxnSpPr>
            <p:cNvPr id="1053" name="Shape 1053"/>
            <p:cNvCxnSpPr/>
            <p:nvPr/>
          </p:nvCxnSpPr>
          <p:spPr>
            <a:xfrm rot="5400000" flipH="1">
              <a:off x="1981200" y="1858494"/>
              <a:ext cx="152399" cy="2245192"/>
            </a:xfrm>
            <a:prstGeom prst="straightConnector1">
              <a:avLst/>
            </a:prstGeom>
            <a:noFill/>
            <a:ln w="9525" cap="flat">
              <a:solidFill>
                <a:schemeClr val="dk1"/>
              </a:solidFill>
              <a:prstDash val="solid"/>
              <a:round/>
              <a:headEnd type="none" w="med" len="med"/>
              <a:tailEnd type="triangle" w="med" len="med"/>
            </a:ln>
          </p:spPr>
        </p:cxnSp>
        <p:sp>
          <p:nvSpPr>
            <p:cNvPr id="1054" name="Shape 1054"/>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055" name="Shape 1055"/>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056" name="Shape 1056"/>
            <p:cNvSpPr txBox="1"/>
            <p:nvPr/>
          </p:nvSpPr>
          <p:spPr>
            <a:xfrm>
              <a:off x="2514600" y="971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057" name="Shape 1057"/>
            <p:cNvSpPr txBox="1"/>
            <p:nvPr/>
          </p:nvSpPr>
          <p:spPr>
            <a:xfrm>
              <a:off x="38100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58" name="Shape 1058"/>
            <p:cNvSpPr txBox="1"/>
            <p:nvPr/>
          </p:nvSpPr>
          <p:spPr>
            <a:xfrm>
              <a:off x="48006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1059" name="Shape 1059"/>
            <p:cNvSpPr txBox="1"/>
            <p:nvPr/>
          </p:nvSpPr>
          <p:spPr>
            <a:xfrm>
              <a:off x="304800" y="26844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60" name="Shape 1060"/>
            <p:cNvSpPr txBox="1"/>
            <p:nvPr/>
          </p:nvSpPr>
          <p:spPr>
            <a:xfrm>
              <a:off x="2522538" y="22272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061" name="Shape 1061"/>
            <p:cNvSpPr txBox="1"/>
            <p:nvPr/>
          </p:nvSpPr>
          <p:spPr>
            <a:xfrm>
              <a:off x="3352800" y="2913061"/>
              <a:ext cx="551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1062" name="Shape 1062"/>
            <p:cNvSpPr txBox="1"/>
            <p:nvPr/>
          </p:nvSpPr>
          <p:spPr>
            <a:xfrm>
              <a:off x="4419600" y="20748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1063" name="Shape 1063"/>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4" name="Shape 1064"/>
            <p:cNvSpPr txBox="1"/>
            <p:nvPr/>
          </p:nvSpPr>
          <p:spPr>
            <a:xfrm>
              <a:off x="3048000" y="115854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065" name="Shape 1065"/>
            <p:cNvSpPr txBox="1"/>
            <p:nvPr/>
          </p:nvSpPr>
          <p:spPr>
            <a:xfrm>
              <a:off x="4267200" y="12371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066" name="Shape 1066"/>
            <p:cNvSpPr txBox="1"/>
            <p:nvPr/>
          </p:nvSpPr>
          <p:spPr>
            <a:xfrm>
              <a:off x="4648200" y="1817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67" name="Shape 1067"/>
            <p:cNvSpPr txBox="1"/>
            <p:nvPr/>
          </p:nvSpPr>
          <p:spPr>
            <a:xfrm>
              <a:off x="3008681" y="1894181"/>
              <a:ext cx="5763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a:t>
              </a:r>
            </a:p>
          </p:txBody>
        </p:sp>
        <p:sp>
          <p:nvSpPr>
            <p:cNvPr id="1068" name="Shape 1068"/>
            <p:cNvSpPr txBox="1"/>
            <p:nvPr/>
          </p:nvSpPr>
          <p:spPr>
            <a:xfrm>
              <a:off x="3757530" y="177910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9" name="Shape 1069"/>
            <p:cNvSpPr txBox="1"/>
            <p:nvPr/>
          </p:nvSpPr>
          <p:spPr>
            <a:xfrm>
              <a:off x="3565459" y="216126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070" name="Shape 1070"/>
            <p:cNvSpPr txBox="1"/>
            <p:nvPr/>
          </p:nvSpPr>
          <p:spPr>
            <a:xfrm>
              <a:off x="3900704" y="267817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1" name="Shape 1071"/>
            <p:cNvSpPr txBox="1"/>
            <p:nvPr/>
          </p:nvSpPr>
          <p:spPr>
            <a:xfrm>
              <a:off x="2667000" y="2503486"/>
              <a:ext cx="6113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11</a:t>
              </a:r>
            </a:p>
          </p:txBody>
        </p:sp>
        <p:sp>
          <p:nvSpPr>
            <p:cNvPr id="1072" name="Shape 1072"/>
            <p:cNvSpPr txBox="1"/>
            <p:nvPr/>
          </p:nvSpPr>
          <p:spPr>
            <a:xfrm>
              <a:off x="2133600" y="2960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7</a:t>
              </a:r>
            </a:p>
          </p:txBody>
        </p:sp>
        <p:sp>
          <p:nvSpPr>
            <p:cNvPr id="1073" name="Shape 1073"/>
            <p:cNvSpPr txBox="1"/>
            <p:nvPr/>
          </p:nvSpPr>
          <p:spPr>
            <a:xfrm>
              <a:off x="1698378" y="168529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4" name="Shape 1074"/>
            <p:cNvSpPr txBox="1"/>
            <p:nvPr/>
          </p:nvSpPr>
          <p:spPr>
            <a:xfrm>
              <a:off x="1260928" y="199954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9</a:t>
              </a:r>
            </a:p>
          </p:txBody>
        </p:sp>
        <p:sp>
          <p:nvSpPr>
            <p:cNvPr id="1075" name="Shape 1075"/>
            <p:cNvSpPr txBox="1"/>
            <p:nvPr/>
          </p:nvSpPr>
          <p:spPr>
            <a:xfrm>
              <a:off x="1219200" y="24272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76" name="Shape 1076"/>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4</a:t>
              </a:r>
            </a:p>
          </p:txBody>
        </p:sp>
        <p:sp>
          <p:nvSpPr>
            <p:cNvPr id="1077" name="Shape 1077"/>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a:t>
              </a:r>
            </a:p>
          </p:txBody>
        </p:sp>
      </p:grpSp>
      <p:cxnSp>
        <p:nvCxnSpPr>
          <p:cNvPr id="1080" name="Shape 1080"/>
          <p:cNvCxnSpPr/>
          <p:nvPr/>
        </p:nvCxnSpPr>
        <p:spPr>
          <a:xfrm>
            <a:off x="798171" y="2403358"/>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081" name="Shape 1081"/>
          <p:cNvCxnSpPr/>
          <p:nvPr/>
        </p:nvCxnSpPr>
        <p:spPr>
          <a:xfrm rot="10800000">
            <a:off x="612323" y="2588261"/>
            <a:ext cx="1224900" cy="777000"/>
          </a:xfrm>
          <a:prstGeom prst="straightConnector1">
            <a:avLst/>
          </a:prstGeom>
          <a:noFill/>
          <a:ln w="28575" cap="flat">
            <a:solidFill>
              <a:schemeClr val="dk1"/>
            </a:solidFill>
            <a:prstDash val="solid"/>
            <a:round/>
            <a:headEnd type="none" w="med" len="med"/>
            <a:tailEnd type="triangle" w="med" len="med"/>
          </a:ln>
        </p:spPr>
      </p:cxnSp>
      <p:cxnSp>
        <p:nvCxnSpPr>
          <p:cNvPr id="1082" name="Shape 1082"/>
          <p:cNvCxnSpPr/>
          <p:nvPr/>
        </p:nvCxnSpPr>
        <p:spPr>
          <a:xfrm flipH="1">
            <a:off x="2913274" y="3143284"/>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3" name="Shape 1083"/>
          <p:cNvCxnSpPr/>
          <p:nvPr/>
        </p:nvCxnSpPr>
        <p:spPr>
          <a:xfrm rot="10800000" flipH="1">
            <a:off x="3098930" y="3328124"/>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4" name="Shape 1084"/>
          <p:cNvCxnSpPr/>
          <p:nvPr/>
        </p:nvCxnSpPr>
        <p:spPr>
          <a:xfrm flipH="1">
            <a:off x="464626" y="2534160"/>
            <a:ext cx="16799" cy="867899"/>
          </a:xfrm>
          <a:prstGeom prst="straightConnector1">
            <a:avLst/>
          </a:prstGeom>
          <a:noFill/>
          <a:ln w="28575" cap="flat">
            <a:solidFill>
              <a:schemeClr val="dk1"/>
            </a:solidFill>
            <a:prstDash val="solid"/>
            <a:round/>
            <a:headEnd type="none" w="med" len="med"/>
            <a:tailEnd type="triangle" w="med" len="med"/>
          </a:ln>
        </p:spPr>
      </p:cxnSp>
      <p:cxnSp>
        <p:nvCxnSpPr>
          <p:cNvPr id="1085" name="Shape 1085"/>
          <p:cNvCxnSpPr/>
          <p:nvPr/>
        </p:nvCxnSpPr>
        <p:spPr>
          <a:xfrm rot="10800000" flipH="1">
            <a:off x="649735" y="3496039"/>
            <a:ext cx="1241699" cy="91200"/>
          </a:xfrm>
          <a:prstGeom prst="straightConnector1">
            <a:avLst/>
          </a:prstGeom>
          <a:noFill/>
          <a:ln w="28575" cap="flat">
            <a:solidFill>
              <a:schemeClr val="dk1"/>
            </a:solidFill>
            <a:prstDash val="solid"/>
            <a:round/>
            <a:headEnd type="none" w="med" len="med"/>
            <a:tailEnd type="triangle" w="med" len="med"/>
          </a:ln>
        </p:spPr>
      </p:cxnSp>
      <p:cxnSp>
        <p:nvCxnSpPr>
          <p:cNvPr id="1086" name="Shape 1086"/>
          <p:cNvCxnSpPr/>
          <p:nvPr/>
        </p:nvCxnSpPr>
        <p:spPr>
          <a:xfrm>
            <a:off x="743826" y="2272556"/>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087" name="Shape 1087"/>
          <p:cNvCxnSpPr/>
          <p:nvPr/>
        </p:nvCxnSpPr>
        <p:spPr>
          <a:xfrm>
            <a:off x="2430968" y="2329365"/>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088" name="Shape 1088"/>
          <p:cNvCxnSpPr/>
          <p:nvPr/>
        </p:nvCxnSpPr>
        <p:spPr>
          <a:xfrm>
            <a:off x="3692674" y="2403358"/>
            <a:ext cx="593699" cy="0"/>
          </a:xfrm>
          <a:prstGeom prst="straightConnector1">
            <a:avLst/>
          </a:prstGeom>
          <a:noFill/>
          <a:ln w="28575" cap="flat">
            <a:solidFill>
              <a:schemeClr val="dk1"/>
            </a:solidFill>
            <a:prstDash val="solid"/>
            <a:round/>
            <a:headEnd type="none" w="med" len="med"/>
            <a:tailEnd type="triangle" w="med" len="med"/>
          </a:ln>
        </p:spPr>
      </p:cxnSp>
      <p:cxnSp>
        <p:nvCxnSpPr>
          <p:cNvPr id="1089" name="Shape 1089"/>
          <p:cNvCxnSpPr/>
          <p:nvPr/>
        </p:nvCxnSpPr>
        <p:spPr>
          <a:xfrm rot="10800000">
            <a:off x="3507019" y="2588582"/>
            <a:ext cx="239999" cy="423899"/>
          </a:xfrm>
          <a:prstGeom prst="straightConnector1">
            <a:avLst/>
          </a:prstGeom>
          <a:noFill/>
          <a:ln w="28575" cap="flat">
            <a:solidFill>
              <a:schemeClr val="dk1"/>
            </a:solidFill>
            <a:prstDash val="solid"/>
            <a:round/>
            <a:headEnd type="none" w="med" len="med"/>
            <a:tailEnd type="triangle" w="med" len="med"/>
          </a:ln>
        </p:spPr>
      </p:cxnSp>
      <p:cxnSp>
        <p:nvCxnSpPr>
          <p:cNvPr id="1090" name="Shape 1090"/>
          <p:cNvCxnSpPr/>
          <p:nvPr/>
        </p:nvCxnSpPr>
        <p:spPr>
          <a:xfrm flipH="1">
            <a:off x="4009364" y="2588339"/>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091" name="Shape 1091"/>
          <p:cNvCxnSpPr/>
          <p:nvPr/>
        </p:nvCxnSpPr>
        <p:spPr>
          <a:xfrm>
            <a:off x="2376623" y="2460167"/>
            <a:ext cx="405599" cy="1144500"/>
          </a:xfrm>
          <a:prstGeom prst="straightConnector1">
            <a:avLst/>
          </a:prstGeom>
          <a:noFill/>
          <a:ln w="28575" cap="flat">
            <a:solidFill>
              <a:schemeClr val="dk1"/>
            </a:solidFill>
            <a:prstDash val="solid"/>
            <a:round/>
            <a:headEnd type="none" w="med" len="med"/>
            <a:tailEnd type="triangle" w="med" len="med"/>
          </a:ln>
        </p:spPr>
      </p:cxnSp>
      <p:cxnSp>
        <p:nvCxnSpPr>
          <p:cNvPr id="1092" name="Shape 1092"/>
          <p:cNvCxnSpPr/>
          <p:nvPr/>
        </p:nvCxnSpPr>
        <p:spPr>
          <a:xfrm flipH="1">
            <a:off x="2023123" y="2514347"/>
            <a:ext cx="222300" cy="665700"/>
          </a:xfrm>
          <a:prstGeom prst="straightConnector1">
            <a:avLst/>
          </a:prstGeom>
          <a:noFill/>
          <a:ln w="28575" cap="flat">
            <a:solidFill>
              <a:schemeClr val="dk1"/>
            </a:solidFill>
            <a:prstDash val="solid"/>
            <a:round/>
            <a:headEnd type="none" w="med" len="med"/>
            <a:tailEnd type="triangle" w="med" len="med"/>
          </a:ln>
        </p:spPr>
      </p:cxnSp>
      <p:cxnSp>
        <p:nvCxnSpPr>
          <p:cNvPr id="1093" name="Shape 1093"/>
          <p:cNvCxnSpPr/>
          <p:nvPr/>
        </p:nvCxnSpPr>
        <p:spPr>
          <a:xfrm>
            <a:off x="2153969" y="3496063"/>
            <a:ext cx="573900" cy="239100"/>
          </a:xfrm>
          <a:prstGeom prst="straightConnector1">
            <a:avLst/>
          </a:prstGeom>
          <a:noFill/>
          <a:ln w="28575" cap="flat">
            <a:solidFill>
              <a:schemeClr val="dk1"/>
            </a:solidFill>
            <a:prstDash val="solid"/>
            <a:round/>
            <a:headEnd type="none" w="med" len="med"/>
            <a:tailEnd type="triangle" w="med" len="med"/>
          </a:ln>
        </p:spPr>
      </p:cxnSp>
      <p:cxnSp>
        <p:nvCxnSpPr>
          <p:cNvPr id="1094" name="Shape 1094"/>
          <p:cNvCxnSpPr/>
          <p:nvPr/>
        </p:nvCxnSpPr>
        <p:spPr>
          <a:xfrm rot="10800000">
            <a:off x="595485" y="3718126"/>
            <a:ext cx="2186700" cy="147900"/>
          </a:xfrm>
          <a:prstGeom prst="straightConnector1">
            <a:avLst/>
          </a:prstGeom>
          <a:noFill/>
          <a:ln w="28575" cap="flat">
            <a:solidFill>
              <a:schemeClr val="dk1"/>
            </a:solidFill>
            <a:prstDash val="solid"/>
            <a:round/>
            <a:headEnd type="none" w="med" len="med"/>
            <a:tailEnd type="triangle" w="med" len="med"/>
          </a:ln>
        </p:spPr>
      </p:cxnSp>
      <p:sp>
        <p:nvSpPr>
          <p:cNvPr id="2" name="Title 1"/>
          <p:cNvSpPr>
            <a:spLocks noGrp="1"/>
          </p:cNvSpPr>
          <p:nvPr>
            <p:ph type="title"/>
          </p:nvPr>
        </p:nvSpPr>
        <p:spPr>
          <a:xfrm>
            <a:off x="790927" y="685800"/>
            <a:ext cx="7543800" cy="975361"/>
          </a:xfrm>
        </p:spPr>
        <p:txBody>
          <a:bodyPr/>
          <a:lstStyle/>
          <a:p>
            <a:r>
              <a:rPr lang="en-US" dirty="0" smtClean="0"/>
              <a:t>Interpreting the Results</a:t>
            </a:r>
            <a:endParaRPr lang="en-US" dirty="0"/>
          </a:p>
        </p:txBody>
      </p:sp>
      <p:graphicFrame>
        <p:nvGraphicFramePr>
          <p:cNvPr id="69" name="Shape 985"/>
          <p:cNvGraphicFramePr/>
          <p:nvPr>
            <p:extLst>
              <p:ext uri="{D42A27DB-BD31-4B8C-83A1-F6EECF244321}">
                <p14:modId xmlns:p14="http://schemas.microsoft.com/office/powerpoint/2010/main" val="384661467"/>
              </p:ext>
            </p:extLst>
          </p:nvPr>
        </p:nvGraphicFramePr>
        <p:xfrm>
          <a:off x="4800600" y="2078243"/>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76" name="Shape 1031"/>
          <p:cNvSpPr/>
          <p:nvPr/>
        </p:nvSpPr>
        <p:spPr>
          <a:xfrm>
            <a:off x="450434"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77" name="Shape 1032"/>
          <p:cNvSpPr/>
          <p:nvPr/>
        </p:nvSpPr>
        <p:spPr>
          <a:xfrm>
            <a:off x="2070879" y="4188978"/>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B</a:t>
            </a:r>
          </a:p>
        </p:txBody>
      </p:sp>
      <p:sp>
        <p:nvSpPr>
          <p:cNvPr id="78" name="Shape 1033"/>
          <p:cNvSpPr/>
          <p:nvPr/>
        </p:nvSpPr>
        <p:spPr>
          <a:xfrm>
            <a:off x="303121" y="5443997"/>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 name="Shape 1034"/>
          <p:cNvSpPr/>
          <p:nvPr/>
        </p:nvSpPr>
        <p:spPr>
          <a:xfrm>
            <a:off x="1849909" y="522252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0" name="Shape 1035"/>
          <p:cNvSpPr/>
          <p:nvPr/>
        </p:nvSpPr>
        <p:spPr>
          <a:xfrm>
            <a:off x="3323041"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1" name="Shape 1036"/>
          <p:cNvSpPr/>
          <p:nvPr/>
        </p:nvSpPr>
        <p:spPr>
          <a:xfrm>
            <a:off x="4280577"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2" name="Shape 1037"/>
          <p:cNvSpPr/>
          <p:nvPr/>
        </p:nvSpPr>
        <p:spPr>
          <a:xfrm>
            <a:off x="2733788" y="5591646"/>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3" name="Shape 1038"/>
          <p:cNvSpPr/>
          <p:nvPr/>
        </p:nvSpPr>
        <p:spPr>
          <a:xfrm>
            <a:off x="3691324" y="5001049"/>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G</a:t>
            </a:r>
          </a:p>
        </p:txBody>
      </p:sp>
      <p:sp>
        <p:nvSpPr>
          <p:cNvPr id="100" name="Shape 1055"/>
          <p:cNvSpPr txBox="1"/>
          <p:nvPr/>
        </p:nvSpPr>
        <p:spPr>
          <a:xfrm>
            <a:off x="2129190" y="3830621"/>
            <a:ext cx="178002" cy="384503"/>
          </a:xfrm>
          <a:prstGeom prst="rect">
            <a:avLst/>
          </a:prstGeom>
          <a:noFill/>
          <a:ln>
            <a:noFill/>
          </a:ln>
        </p:spPr>
        <p:txBody>
          <a:bodyPr lIns="91425" tIns="45700" rIns="91425" bIns="45700" anchor="t" anchorCtr="0">
            <a:noAutofit/>
          </a:bodyPr>
          <a:lstStyle/>
          <a:p>
            <a:endParaRPr/>
          </a:p>
        </p:txBody>
      </p:sp>
      <p:sp>
        <p:nvSpPr>
          <p:cNvPr id="108" name="Shape 1063"/>
          <p:cNvSpPr txBox="1"/>
          <p:nvPr/>
        </p:nvSpPr>
        <p:spPr>
          <a:xfrm>
            <a:off x="1260656" y="4042867"/>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09" name="Shape 1064"/>
          <p:cNvSpPr txBox="1"/>
          <p:nvPr/>
        </p:nvSpPr>
        <p:spPr>
          <a:xfrm>
            <a:off x="2660132" y="40386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10" name="Shape 1065"/>
          <p:cNvSpPr txBox="1"/>
          <p:nvPr/>
        </p:nvSpPr>
        <p:spPr>
          <a:xfrm>
            <a:off x="3838637" y="41148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11" name="Shape 1066"/>
          <p:cNvSpPr txBox="1"/>
          <p:nvPr/>
        </p:nvSpPr>
        <p:spPr>
          <a:xfrm>
            <a:off x="4206920" y="470575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14" name="Shape 1069"/>
          <p:cNvSpPr txBox="1"/>
          <p:nvPr/>
        </p:nvSpPr>
        <p:spPr>
          <a:xfrm>
            <a:off x="3160319" y="5038618"/>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18" name="Shape 1073"/>
          <p:cNvSpPr txBox="1"/>
          <p:nvPr/>
        </p:nvSpPr>
        <p:spPr>
          <a:xfrm>
            <a:off x="1355557" y="4577486"/>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21" name="Shape 1076"/>
          <p:cNvSpPr txBox="1"/>
          <p:nvPr/>
        </p:nvSpPr>
        <p:spPr>
          <a:xfrm>
            <a:off x="229464" y="4853399"/>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4</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108" grpId="0"/>
      <p:bldP spid="109" grpId="0"/>
      <p:bldP spid="110" grpId="0"/>
      <p:bldP spid="111" grpId="0"/>
      <p:bldP spid="114" grpId="0"/>
      <p:bldP spid="118" grpId="0"/>
      <p:bldP spid="1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98"/>
        <p:cNvGrpSpPr/>
        <p:nvPr/>
      </p:nvGrpSpPr>
      <p:grpSpPr>
        <a:xfrm>
          <a:off x="0" y="0"/>
          <a:ext cx="0" cy="0"/>
          <a:chOff x="0" y="0"/>
          <a:chExt cx="0" cy="0"/>
        </a:xfrm>
      </p:grpSpPr>
      <p:sp>
        <p:nvSpPr>
          <p:cNvPr id="1100" name="Shape 1100"/>
          <p:cNvSpPr/>
          <p:nvPr/>
        </p:nvSpPr>
        <p:spPr>
          <a:xfrm>
            <a:off x="762000" y="2152709"/>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01" name="Shape 1101"/>
          <p:cNvSpPr/>
          <p:nvPr/>
        </p:nvSpPr>
        <p:spPr>
          <a:xfrm>
            <a:off x="2438400" y="2076509"/>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02" name="Shape 1102"/>
          <p:cNvSpPr/>
          <p:nvPr/>
        </p:nvSpPr>
        <p:spPr>
          <a:xfrm>
            <a:off x="609600" y="3371908"/>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03" name="Shape 1103"/>
          <p:cNvSpPr/>
          <p:nvPr/>
        </p:nvSpPr>
        <p:spPr>
          <a:xfrm>
            <a:off x="2209800" y="3143308"/>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04" name="Shape 1104"/>
          <p:cNvSpPr/>
          <p:nvPr/>
        </p:nvSpPr>
        <p:spPr>
          <a:xfrm>
            <a:off x="1524000" y="422122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05" name="Shape 1105"/>
          <p:cNvSpPr/>
          <p:nvPr/>
        </p:nvSpPr>
        <p:spPr>
          <a:xfrm>
            <a:off x="3505200" y="277342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06" name="Shape 1106"/>
          <p:cNvSpPr/>
          <p:nvPr/>
        </p:nvSpPr>
        <p:spPr>
          <a:xfrm>
            <a:off x="3352800" y="376402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07" name="Shape 1107"/>
          <p:cNvCxnSpPr>
            <a:stCxn id="1100" idx="3"/>
            <a:endCxn id="1102" idx="0"/>
          </p:cNvCxnSpPr>
          <p:nvPr/>
        </p:nvCxnSpPr>
        <p:spPr>
          <a:xfrm flipH="1">
            <a:off x="800100" y="2477912"/>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08" name="Shape 1108"/>
          <p:cNvCxnSpPr>
            <a:stCxn id="1101" idx="2"/>
            <a:endCxn id="1100" idx="6"/>
          </p:cNvCxnSpPr>
          <p:nvPr/>
        </p:nvCxnSpPr>
        <p:spPr>
          <a:xfrm flipH="1">
            <a:off x="1143000" y="2267009"/>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09" name="Shape 1109"/>
          <p:cNvCxnSpPr>
            <a:stCxn id="1103" idx="0"/>
            <a:endCxn id="1101" idx="4"/>
          </p:cNvCxnSpPr>
          <p:nvPr/>
        </p:nvCxnSpPr>
        <p:spPr>
          <a:xfrm rot="10800000" flipH="1">
            <a:off x="2400300" y="2457509"/>
            <a:ext cx="228600" cy="685799"/>
          </a:xfrm>
          <a:prstGeom prst="straightConnector1">
            <a:avLst/>
          </a:prstGeom>
          <a:noFill/>
          <a:ln w="28575" cap="flat">
            <a:solidFill>
              <a:schemeClr val="dk1"/>
            </a:solidFill>
            <a:prstDash val="solid"/>
            <a:round/>
            <a:headEnd type="none" w="med" len="med"/>
            <a:tailEnd type="triangle" w="med" len="med"/>
          </a:ln>
        </p:spPr>
      </p:cxnSp>
      <p:sp>
        <p:nvSpPr>
          <p:cNvPr id="1110" name="Shape 1110"/>
          <p:cNvSpPr txBox="1"/>
          <p:nvPr/>
        </p:nvSpPr>
        <p:spPr>
          <a:xfrm>
            <a:off x="822325" y="1832034"/>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11" name="Shape 1111"/>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12" name="Shape 1112"/>
          <p:cNvSpPr txBox="1"/>
          <p:nvPr/>
        </p:nvSpPr>
        <p:spPr>
          <a:xfrm>
            <a:off x="2337409" y="174108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1113" name="Shape 1113"/>
          <p:cNvSpPr txBox="1"/>
          <p:nvPr/>
        </p:nvSpPr>
        <p:spPr>
          <a:xfrm>
            <a:off x="1447800" y="391642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4" name="Shape 1114"/>
          <p:cNvSpPr txBox="1"/>
          <p:nvPr/>
        </p:nvSpPr>
        <p:spPr>
          <a:xfrm>
            <a:off x="304800" y="3476683"/>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5" name="Shape 1115"/>
          <p:cNvSpPr txBox="1"/>
          <p:nvPr/>
        </p:nvSpPr>
        <p:spPr>
          <a:xfrm>
            <a:off x="2100703" y="284962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6" name="Shape 1116"/>
          <p:cNvSpPr txBox="1"/>
          <p:nvPr/>
        </p:nvSpPr>
        <p:spPr>
          <a:xfrm>
            <a:off x="3657600" y="246862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7" name="Shape 1117"/>
          <p:cNvSpPr txBox="1"/>
          <p:nvPr/>
        </p:nvSpPr>
        <p:spPr>
          <a:xfrm>
            <a:off x="3657600" y="3611622"/>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8" name="Shape 1118"/>
          <p:cNvSpPr txBox="1"/>
          <p:nvPr/>
        </p:nvSpPr>
        <p:spPr>
          <a:xfrm>
            <a:off x="1600200" y="192569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19" name="Shape 1119"/>
          <p:cNvSpPr txBox="1"/>
          <p:nvPr/>
        </p:nvSpPr>
        <p:spPr>
          <a:xfrm>
            <a:off x="1676400" y="254482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20" name="Shape 1120"/>
          <p:cNvSpPr txBox="1"/>
          <p:nvPr/>
        </p:nvSpPr>
        <p:spPr>
          <a:xfrm>
            <a:off x="533400" y="276230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22" name="Shape 1122"/>
          <p:cNvSpPr txBox="1"/>
          <p:nvPr/>
        </p:nvSpPr>
        <p:spPr>
          <a:xfrm>
            <a:off x="2438400" y="26781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23" name="Shape 1123"/>
          <p:cNvCxnSpPr>
            <a:stCxn id="1100" idx="5"/>
            <a:endCxn id="1103" idx="1"/>
          </p:cNvCxnSpPr>
          <p:nvPr/>
        </p:nvCxnSpPr>
        <p:spPr>
          <a:xfrm>
            <a:off x="1087203" y="2477912"/>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24" name="Shape 1124"/>
          <p:cNvCxnSpPr>
            <a:stCxn id="1102" idx="6"/>
            <a:endCxn id="1103" idx="3"/>
          </p:cNvCxnSpPr>
          <p:nvPr/>
        </p:nvCxnSpPr>
        <p:spPr>
          <a:xfrm rot="10800000" flipH="1">
            <a:off x="990600" y="3468512"/>
            <a:ext cx="1274996" cy="93896"/>
          </a:xfrm>
          <a:prstGeom prst="straightConnector1">
            <a:avLst/>
          </a:prstGeom>
          <a:noFill/>
          <a:ln w="28575" cap="flat">
            <a:solidFill>
              <a:schemeClr val="dk1"/>
            </a:solidFill>
            <a:prstDash val="solid"/>
            <a:round/>
            <a:headEnd type="none" w="med" len="med"/>
            <a:tailEnd type="triangle" w="med" len="med"/>
          </a:ln>
        </p:spPr>
      </p:cxnSp>
      <p:sp>
        <p:nvSpPr>
          <p:cNvPr id="1125" name="Shape 1125"/>
          <p:cNvSpPr txBox="1"/>
          <p:nvPr/>
        </p:nvSpPr>
        <p:spPr>
          <a:xfrm>
            <a:off x="1287294" y="32115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6" name="Shape 1126"/>
          <p:cNvCxnSpPr>
            <a:stCxn id="1103" idx="6"/>
            <a:endCxn id="1105" idx="3"/>
          </p:cNvCxnSpPr>
          <p:nvPr/>
        </p:nvCxnSpPr>
        <p:spPr>
          <a:xfrm rot="10800000" flipH="1">
            <a:off x="2590800" y="3098625"/>
            <a:ext cx="970196" cy="235183"/>
          </a:xfrm>
          <a:prstGeom prst="straightConnector1">
            <a:avLst/>
          </a:prstGeom>
          <a:noFill/>
          <a:ln w="28575" cap="flat">
            <a:solidFill>
              <a:schemeClr val="dk1"/>
            </a:solidFill>
            <a:prstDash val="solid"/>
            <a:round/>
            <a:headEnd type="none" w="med" len="med"/>
            <a:tailEnd type="triangle" w="med" len="med"/>
          </a:ln>
        </p:spPr>
      </p:cxnSp>
      <p:sp>
        <p:nvSpPr>
          <p:cNvPr id="1127" name="Shape 1127"/>
          <p:cNvSpPr txBox="1"/>
          <p:nvPr/>
        </p:nvSpPr>
        <p:spPr>
          <a:xfrm>
            <a:off x="2887493" y="29067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8" name="Shape 1128"/>
          <p:cNvCxnSpPr>
            <a:stCxn id="1105" idx="1"/>
            <a:endCxn id="1101" idx="6"/>
          </p:cNvCxnSpPr>
          <p:nvPr/>
        </p:nvCxnSpPr>
        <p:spPr>
          <a:xfrm rot="10800000">
            <a:off x="2819400" y="2267009"/>
            <a:ext cx="741596" cy="562209"/>
          </a:xfrm>
          <a:prstGeom prst="straightConnector1">
            <a:avLst/>
          </a:prstGeom>
          <a:noFill/>
          <a:ln w="28575" cap="flat">
            <a:solidFill>
              <a:schemeClr val="dk1"/>
            </a:solidFill>
            <a:prstDash val="solid"/>
            <a:round/>
            <a:headEnd type="none" w="med" len="med"/>
            <a:tailEnd type="triangle" w="med" len="med"/>
          </a:ln>
        </p:spPr>
      </p:cxnSp>
      <p:sp>
        <p:nvSpPr>
          <p:cNvPr id="1129" name="Shape 1129"/>
          <p:cNvSpPr txBox="1"/>
          <p:nvPr/>
        </p:nvSpPr>
        <p:spPr>
          <a:xfrm>
            <a:off x="3116093" y="216382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30" name="Shape 1130"/>
          <p:cNvCxnSpPr>
            <a:stCxn id="1102" idx="5"/>
            <a:endCxn id="1104" idx="1"/>
          </p:cNvCxnSpPr>
          <p:nvPr/>
        </p:nvCxnSpPr>
        <p:spPr>
          <a:xfrm>
            <a:off x="934803" y="3697112"/>
            <a:ext cx="644992" cy="579905"/>
          </a:xfrm>
          <a:prstGeom prst="straightConnector1">
            <a:avLst/>
          </a:prstGeom>
          <a:noFill/>
          <a:ln w="28575" cap="flat">
            <a:solidFill>
              <a:schemeClr val="dk1"/>
            </a:solidFill>
            <a:prstDash val="solid"/>
            <a:round/>
            <a:headEnd type="none" w="med" len="med"/>
            <a:tailEnd type="triangle" w="med" len="med"/>
          </a:ln>
        </p:spPr>
      </p:cxnSp>
      <p:sp>
        <p:nvSpPr>
          <p:cNvPr id="1131" name="Shape 1131"/>
          <p:cNvSpPr txBox="1"/>
          <p:nvPr/>
        </p:nvSpPr>
        <p:spPr>
          <a:xfrm>
            <a:off x="982494" y="38211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32" name="Shape 1132"/>
          <p:cNvCxnSpPr>
            <a:stCxn id="1103" idx="4"/>
            <a:endCxn id="1104" idx="7"/>
          </p:cNvCxnSpPr>
          <p:nvPr/>
        </p:nvCxnSpPr>
        <p:spPr>
          <a:xfrm flipH="1">
            <a:off x="1849203" y="3524308"/>
            <a:ext cx="551096" cy="752709"/>
          </a:xfrm>
          <a:prstGeom prst="straightConnector1">
            <a:avLst/>
          </a:prstGeom>
          <a:noFill/>
          <a:ln w="28575" cap="flat">
            <a:solidFill>
              <a:schemeClr val="dk1"/>
            </a:solidFill>
            <a:prstDash val="solid"/>
            <a:round/>
            <a:headEnd type="none" w="med" len="med"/>
            <a:tailEnd type="triangle" w="med" len="med"/>
          </a:ln>
        </p:spPr>
      </p:cxnSp>
      <p:sp>
        <p:nvSpPr>
          <p:cNvPr id="1133" name="Shape 1133"/>
          <p:cNvSpPr txBox="1"/>
          <p:nvPr/>
        </p:nvSpPr>
        <p:spPr>
          <a:xfrm>
            <a:off x="1828800" y="368782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34" name="Shape 1134"/>
          <p:cNvSpPr txBox="1"/>
          <p:nvPr/>
        </p:nvSpPr>
        <p:spPr>
          <a:xfrm>
            <a:off x="2963693" y="330682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35" name="Shape 1135"/>
          <p:cNvCxnSpPr>
            <a:stCxn id="1103" idx="5"/>
            <a:endCxn id="1106" idx="1"/>
          </p:cNvCxnSpPr>
          <p:nvPr/>
        </p:nvCxnSpPr>
        <p:spPr>
          <a:xfrm>
            <a:off x="2535003" y="3468512"/>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36" name="Shape 1136"/>
          <p:cNvCxnSpPr>
            <a:stCxn id="1106" idx="0"/>
            <a:endCxn id="1105" idx="4"/>
          </p:cNvCxnSpPr>
          <p:nvPr/>
        </p:nvCxnSpPr>
        <p:spPr>
          <a:xfrm rot="10800000" flipH="1">
            <a:off x="3543300" y="3154422"/>
            <a:ext cx="152400" cy="609599"/>
          </a:xfrm>
          <a:prstGeom prst="straightConnector1">
            <a:avLst/>
          </a:prstGeom>
          <a:noFill/>
          <a:ln w="28575" cap="flat">
            <a:solidFill>
              <a:schemeClr val="dk1"/>
            </a:solidFill>
            <a:prstDash val="solid"/>
            <a:round/>
            <a:headEnd type="none" w="med" len="med"/>
            <a:tailEnd type="triangle" w="med" len="med"/>
          </a:ln>
        </p:spPr>
      </p:cxnSp>
      <p:sp>
        <p:nvSpPr>
          <p:cNvPr id="1137" name="Shape 1137"/>
          <p:cNvSpPr txBox="1"/>
          <p:nvPr/>
        </p:nvSpPr>
        <p:spPr>
          <a:xfrm>
            <a:off x="3581400" y="323062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38" name="Shape 1138"/>
          <p:cNvCxnSpPr>
            <a:stCxn id="1104" idx="6"/>
            <a:endCxn id="1106" idx="3"/>
          </p:cNvCxnSpPr>
          <p:nvPr/>
        </p:nvCxnSpPr>
        <p:spPr>
          <a:xfrm rot="10800000" flipH="1">
            <a:off x="1905000" y="4089225"/>
            <a:ext cx="1503596" cy="322496"/>
          </a:xfrm>
          <a:prstGeom prst="straightConnector1">
            <a:avLst/>
          </a:prstGeom>
          <a:noFill/>
          <a:ln w="28575" cap="flat">
            <a:solidFill>
              <a:schemeClr val="dk1"/>
            </a:solidFill>
            <a:prstDash val="solid"/>
            <a:round/>
            <a:headEnd type="none" w="med" len="med"/>
            <a:tailEnd type="triangle" w="med" len="med"/>
          </a:ln>
        </p:spPr>
      </p:cxnSp>
      <p:sp>
        <p:nvSpPr>
          <p:cNvPr id="1139" name="Shape 1139"/>
          <p:cNvSpPr txBox="1"/>
          <p:nvPr/>
        </p:nvSpPr>
        <p:spPr>
          <a:xfrm>
            <a:off x="2430293" y="3916422"/>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40" name="Shape 1140"/>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a:xfrm>
            <a:off x="822960" y="286604"/>
            <a:ext cx="7543800" cy="813765"/>
          </a:xfrm>
        </p:spPr>
        <p:txBody>
          <a:bodyPr>
            <a:normAutofit/>
          </a:bodyPr>
          <a:lstStyle/>
          <a:p>
            <a:r>
              <a:rPr lang="en-US" dirty="0"/>
              <a:t>Example </a:t>
            </a:r>
            <a:r>
              <a:rPr lang="en-US" dirty="0" smtClean="0"/>
              <a:t>#2</a:t>
            </a:r>
            <a:endParaRPr lang="en-US" dirty="0"/>
          </a:p>
        </p:txBody>
      </p:sp>
      <p:graphicFrame>
        <p:nvGraphicFramePr>
          <p:cNvPr id="44" name="Shape 985"/>
          <p:cNvGraphicFramePr/>
          <p:nvPr>
            <p:extLst>
              <p:ext uri="{D42A27DB-BD31-4B8C-83A1-F6EECF244321}">
                <p14:modId xmlns:p14="http://schemas.microsoft.com/office/powerpoint/2010/main" val="2214446735"/>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45"/>
        <p:cNvGrpSpPr/>
        <p:nvPr/>
      </p:nvGrpSpPr>
      <p:grpSpPr>
        <a:xfrm>
          <a:off x="0" y="0"/>
          <a:ext cx="0" cy="0"/>
          <a:chOff x="0" y="0"/>
          <a:chExt cx="0" cy="0"/>
        </a:xfrm>
      </p:grpSpPr>
      <p:sp>
        <p:nvSpPr>
          <p:cNvPr id="1147" name="Shape 1147"/>
          <p:cNvSpPr/>
          <p:nvPr/>
        </p:nvSpPr>
        <p:spPr>
          <a:xfrm>
            <a:off x="770232" y="217310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48" name="Shape 1148"/>
          <p:cNvSpPr/>
          <p:nvPr/>
        </p:nvSpPr>
        <p:spPr>
          <a:xfrm>
            <a:off x="2446632" y="2096904"/>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49" name="Shape 1149"/>
          <p:cNvSpPr/>
          <p:nvPr/>
        </p:nvSpPr>
        <p:spPr>
          <a:xfrm>
            <a:off x="617832" y="339230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50" name="Shape 1150"/>
          <p:cNvSpPr/>
          <p:nvPr/>
        </p:nvSpPr>
        <p:spPr>
          <a:xfrm>
            <a:off x="2218032" y="3163703"/>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51" name="Shape 1151"/>
          <p:cNvSpPr/>
          <p:nvPr/>
        </p:nvSpPr>
        <p:spPr>
          <a:xfrm>
            <a:off x="1532232" y="424161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52" name="Shape 1152"/>
          <p:cNvSpPr/>
          <p:nvPr/>
        </p:nvSpPr>
        <p:spPr>
          <a:xfrm>
            <a:off x="3513432" y="279381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53" name="Shape 1153"/>
          <p:cNvSpPr/>
          <p:nvPr/>
        </p:nvSpPr>
        <p:spPr>
          <a:xfrm>
            <a:off x="3361032" y="378441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54" name="Shape 1154"/>
          <p:cNvCxnSpPr>
            <a:stCxn id="1147" idx="3"/>
            <a:endCxn id="1149" idx="0"/>
          </p:cNvCxnSpPr>
          <p:nvPr/>
        </p:nvCxnSpPr>
        <p:spPr>
          <a:xfrm flipH="1">
            <a:off x="808332" y="2498307"/>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55" name="Shape 1155"/>
          <p:cNvCxnSpPr>
            <a:stCxn id="1148" idx="2"/>
            <a:endCxn id="1147" idx="6"/>
          </p:cNvCxnSpPr>
          <p:nvPr/>
        </p:nvCxnSpPr>
        <p:spPr>
          <a:xfrm flipH="1">
            <a:off x="1151232" y="2287404"/>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56" name="Shape 1156"/>
          <p:cNvCxnSpPr>
            <a:stCxn id="1150" idx="0"/>
            <a:endCxn id="1148" idx="4"/>
          </p:cNvCxnSpPr>
          <p:nvPr/>
        </p:nvCxnSpPr>
        <p:spPr>
          <a:xfrm rot="10800000" flipH="1">
            <a:off x="2408532" y="2477904"/>
            <a:ext cx="228600" cy="685799"/>
          </a:xfrm>
          <a:prstGeom prst="straightConnector1">
            <a:avLst/>
          </a:prstGeom>
          <a:noFill/>
          <a:ln w="28575" cap="flat">
            <a:solidFill>
              <a:schemeClr val="dk1"/>
            </a:solidFill>
            <a:prstDash val="solid"/>
            <a:round/>
            <a:headEnd type="none" w="med" len="med"/>
            <a:tailEnd type="triangle" w="med" len="med"/>
          </a:ln>
        </p:spPr>
      </p:cxnSp>
      <p:sp>
        <p:nvSpPr>
          <p:cNvPr id="1157" name="Shape 1157"/>
          <p:cNvSpPr txBox="1"/>
          <p:nvPr/>
        </p:nvSpPr>
        <p:spPr>
          <a:xfrm>
            <a:off x="830557" y="185242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58" name="Shape 1158"/>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59" name="Shape 1159"/>
          <p:cNvSpPr txBox="1"/>
          <p:nvPr/>
        </p:nvSpPr>
        <p:spPr>
          <a:xfrm>
            <a:off x="2522832" y="17841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3</a:t>
            </a:r>
          </a:p>
        </p:txBody>
      </p:sp>
      <p:sp>
        <p:nvSpPr>
          <p:cNvPr id="1160" name="Shape 1160"/>
          <p:cNvSpPr txBox="1"/>
          <p:nvPr/>
        </p:nvSpPr>
        <p:spPr>
          <a:xfrm>
            <a:off x="1456032" y="39368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161" name="Shape 1161"/>
          <p:cNvSpPr txBox="1"/>
          <p:nvPr/>
        </p:nvSpPr>
        <p:spPr>
          <a:xfrm>
            <a:off x="304800" y="331739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2</a:t>
            </a:r>
          </a:p>
        </p:txBody>
      </p:sp>
      <p:sp>
        <p:nvSpPr>
          <p:cNvPr id="1162" name="Shape 1162"/>
          <p:cNvSpPr txBox="1"/>
          <p:nvPr/>
        </p:nvSpPr>
        <p:spPr>
          <a:xfrm>
            <a:off x="2108935" y="28700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163" name="Shape 1163"/>
          <p:cNvSpPr txBox="1"/>
          <p:nvPr/>
        </p:nvSpPr>
        <p:spPr>
          <a:xfrm>
            <a:off x="3665832" y="24890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164" name="Shape 1164"/>
          <p:cNvSpPr txBox="1"/>
          <p:nvPr/>
        </p:nvSpPr>
        <p:spPr>
          <a:xfrm>
            <a:off x="3665832" y="36320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6</a:t>
            </a:r>
          </a:p>
        </p:txBody>
      </p:sp>
      <p:sp>
        <p:nvSpPr>
          <p:cNvPr id="1165" name="Shape 1165"/>
          <p:cNvSpPr txBox="1"/>
          <p:nvPr/>
        </p:nvSpPr>
        <p:spPr>
          <a:xfrm>
            <a:off x="1608432" y="19460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6" name="Shape 1166"/>
          <p:cNvSpPr txBox="1"/>
          <p:nvPr/>
        </p:nvSpPr>
        <p:spPr>
          <a:xfrm>
            <a:off x="1684632" y="25652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67" name="Shape 1167"/>
          <p:cNvSpPr txBox="1"/>
          <p:nvPr/>
        </p:nvSpPr>
        <p:spPr>
          <a:xfrm>
            <a:off x="541632" y="2782703"/>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9" name="Shape 1169"/>
          <p:cNvSpPr txBox="1"/>
          <p:nvPr/>
        </p:nvSpPr>
        <p:spPr>
          <a:xfrm>
            <a:off x="2446632" y="26985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70" name="Shape 1170"/>
          <p:cNvCxnSpPr>
            <a:stCxn id="1147" idx="5"/>
            <a:endCxn id="1150" idx="1"/>
          </p:cNvCxnSpPr>
          <p:nvPr/>
        </p:nvCxnSpPr>
        <p:spPr>
          <a:xfrm>
            <a:off x="1095435" y="2498307"/>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71" name="Shape 1171"/>
          <p:cNvCxnSpPr>
            <a:stCxn id="1149" idx="6"/>
            <a:endCxn id="1150" idx="3"/>
          </p:cNvCxnSpPr>
          <p:nvPr/>
        </p:nvCxnSpPr>
        <p:spPr>
          <a:xfrm rot="10800000" flipH="1">
            <a:off x="998832" y="3488907"/>
            <a:ext cx="1274996" cy="93896"/>
          </a:xfrm>
          <a:prstGeom prst="straightConnector1">
            <a:avLst/>
          </a:prstGeom>
          <a:noFill/>
          <a:ln w="28575" cap="flat">
            <a:solidFill>
              <a:schemeClr val="dk1"/>
            </a:solidFill>
            <a:prstDash val="solid"/>
            <a:round/>
            <a:headEnd type="none" w="med" len="med"/>
            <a:tailEnd type="triangle" w="med" len="med"/>
          </a:ln>
        </p:spPr>
      </p:cxnSp>
      <p:sp>
        <p:nvSpPr>
          <p:cNvPr id="1172" name="Shape 1172"/>
          <p:cNvSpPr txBox="1"/>
          <p:nvPr/>
        </p:nvSpPr>
        <p:spPr>
          <a:xfrm>
            <a:off x="1295526" y="32319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3" name="Shape 1173"/>
          <p:cNvCxnSpPr>
            <a:stCxn id="1150" idx="6"/>
            <a:endCxn id="1152" idx="3"/>
          </p:cNvCxnSpPr>
          <p:nvPr/>
        </p:nvCxnSpPr>
        <p:spPr>
          <a:xfrm rot="10800000" flipH="1">
            <a:off x="2599032" y="3119020"/>
            <a:ext cx="970196" cy="235183"/>
          </a:xfrm>
          <a:prstGeom prst="straightConnector1">
            <a:avLst/>
          </a:prstGeom>
          <a:noFill/>
          <a:ln w="28575" cap="flat">
            <a:solidFill>
              <a:schemeClr val="dk1"/>
            </a:solidFill>
            <a:prstDash val="solid"/>
            <a:round/>
            <a:headEnd type="none" w="med" len="med"/>
            <a:tailEnd type="triangle" w="med" len="med"/>
          </a:ln>
        </p:spPr>
      </p:cxnSp>
      <p:sp>
        <p:nvSpPr>
          <p:cNvPr id="1174" name="Shape 1174"/>
          <p:cNvSpPr txBox="1"/>
          <p:nvPr/>
        </p:nvSpPr>
        <p:spPr>
          <a:xfrm>
            <a:off x="2895725" y="29271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5" name="Shape 1175"/>
          <p:cNvCxnSpPr>
            <a:stCxn id="1152" idx="1"/>
            <a:endCxn id="1148" idx="6"/>
          </p:cNvCxnSpPr>
          <p:nvPr/>
        </p:nvCxnSpPr>
        <p:spPr>
          <a:xfrm rot="10800000">
            <a:off x="2827632" y="2287404"/>
            <a:ext cx="741596" cy="562209"/>
          </a:xfrm>
          <a:prstGeom prst="straightConnector1">
            <a:avLst/>
          </a:prstGeom>
          <a:noFill/>
          <a:ln w="28575" cap="flat">
            <a:solidFill>
              <a:schemeClr val="dk1"/>
            </a:solidFill>
            <a:prstDash val="solid"/>
            <a:round/>
            <a:headEnd type="none" w="med" len="med"/>
            <a:tailEnd type="triangle" w="med" len="med"/>
          </a:ln>
        </p:spPr>
      </p:cxnSp>
      <p:sp>
        <p:nvSpPr>
          <p:cNvPr id="1176" name="Shape 1176"/>
          <p:cNvSpPr txBox="1"/>
          <p:nvPr/>
        </p:nvSpPr>
        <p:spPr>
          <a:xfrm>
            <a:off x="3124325" y="21842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7" name="Shape 1177"/>
          <p:cNvCxnSpPr>
            <a:stCxn id="1149" idx="5"/>
            <a:endCxn id="1151" idx="1"/>
          </p:cNvCxnSpPr>
          <p:nvPr/>
        </p:nvCxnSpPr>
        <p:spPr>
          <a:xfrm>
            <a:off x="943035" y="3717507"/>
            <a:ext cx="644992" cy="579905"/>
          </a:xfrm>
          <a:prstGeom prst="straightConnector1">
            <a:avLst/>
          </a:prstGeom>
          <a:noFill/>
          <a:ln w="28575" cap="flat">
            <a:solidFill>
              <a:schemeClr val="dk1"/>
            </a:solidFill>
            <a:prstDash val="solid"/>
            <a:round/>
            <a:headEnd type="none" w="med" len="med"/>
            <a:tailEnd type="triangle" w="med" len="med"/>
          </a:ln>
        </p:spPr>
      </p:cxnSp>
      <p:sp>
        <p:nvSpPr>
          <p:cNvPr id="1178" name="Shape 1178"/>
          <p:cNvSpPr txBox="1"/>
          <p:nvPr/>
        </p:nvSpPr>
        <p:spPr>
          <a:xfrm>
            <a:off x="990726" y="384150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79" name="Shape 1179"/>
          <p:cNvCxnSpPr>
            <a:stCxn id="1150" idx="4"/>
            <a:endCxn id="1151" idx="7"/>
          </p:cNvCxnSpPr>
          <p:nvPr/>
        </p:nvCxnSpPr>
        <p:spPr>
          <a:xfrm flipH="1">
            <a:off x="1857435" y="3544703"/>
            <a:ext cx="551096" cy="752709"/>
          </a:xfrm>
          <a:prstGeom prst="straightConnector1">
            <a:avLst/>
          </a:prstGeom>
          <a:noFill/>
          <a:ln w="28575" cap="flat">
            <a:solidFill>
              <a:schemeClr val="dk1"/>
            </a:solidFill>
            <a:prstDash val="solid"/>
            <a:round/>
            <a:headEnd type="none" w="med" len="med"/>
            <a:tailEnd type="triangle" w="med" len="med"/>
          </a:ln>
        </p:spPr>
      </p:cxnSp>
      <p:sp>
        <p:nvSpPr>
          <p:cNvPr id="1180" name="Shape 1180"/>
          <p:cNvSpPr txBox="1"/>
          <p:nvPr/>
        </p:nvSpPr>
        <p:spPr>
          <a:xfrm>
            <a:off x="1837032" y="37082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81" name="Shape 1181"/>
          <p:cNvSpPr txBox="1"/>
          <p:nvPr/>
        </p:nvSpPr>
        <p:spPr>
          <a:xfrm>
            <a:off x="2971925" y="33272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82" name="Shape 1182"/>
          <p:cNvCxnSpPr>
            <a:stCxn id="1150" idx="5"/>
            <a:endCxn id="1153" idx="1"/>
          </p:cNvCxnSpPr>
          <p:nvPr/>
        </p:nvCxnSpPr>
        <p:spPr>
          <a:xfrm>
            <a:off x="2543235" y="3488907"/>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83" name="Shape 1183"/>
          <p:cNvCxnSpPr>
            <a:stCxn id="1153" idx="0"/>
            <a:endCxn id="1152" idx="4"/>
          </p:cNvCxnSpPr>
          <p:nvPr/>
        </p:nvCxnSpPr>
        <p:spPr>
          <a:xfrm rot="10800000" flipH="1">
            <a:off x="3551532" y="3174817"/>
            <a:ext cx="152400" cy="609599"/>
          </a:xfrm>
          <a:prstGeom prst="straightConnector1">
            <a:avLst/>
          </a:prstGeom>
          <a:noFill/>
          <a:ln w="28575" cap="flat">
            <a:solidFill>
              <a:schemeClr val="dk1"/>
            </a:solidFill>
            <a:prstDash val="solid"/>
            <a:round/>
            <a:headEnd type="none" w="med" len="med"/>
            <a:tailEnd type="triangle" w="med" len="med"/>
          </a:ln>
        </p:spPr>
      </p:cxnSp>
      <p:sp>
        <p:nvSpPr>
          <p:cNvPr id="1184" name="Shape 1184"/>
          <p:cNvSpPr txBox="1"/>
          <p:nvPr/>
        </p:nvSpPr>
        <p:spPr>
          <a:xfrm>
            <a:off x="3665835" y="323186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85" name="Shape 1185"/>
          <p:cNvCxnSpPr>
            <a:stCxn id="1151" idx="6"/>
            <a:endCxn id="1153" idx="3"/>
          </p:cNvCxnSpPr>
          <p:nvPr/>
        </p:nvCxnSpPr>
        <p:spPr>
          <a:xfrm rot="10800000" flipH="1">
            <a:off x="1913232" y="4109620"/>
            <a:ext cx="1503596" cy="322496"/>
          </a:xfrm>
          <a:prstGeom prst="straightConnector1">
            <a:avLst/>
          </a:prstGeom>
          <a:noFill/>
          <a:ln w="28575" cap="flat">
            <a:solidFill>
              <a:schemeClr val="dk1"/>
            </a:solidFill>
            <a:prstDash val="solid"/>
            <a:round/>
            <a:headEnd type="none" w="med" len="med"/>
            <a:tailEnd type="triangle" w="med" len="med"/>
          </a:ln>
        </p:spPr>
      </p:cxnSp>
      <p:sp>
        <p:nvSpPr>
          <p:cNvPr id="1186" name="Shape 1186"/>
          <p:cNvSpPr txBox="1"/>
          <p:nvPr/>
        </p:nvSpPr>
        <p:spPr>
          <a:xfrm>
            <a:off x="2438525" y="3936817"/>
            <a:ext cx="6194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87" name="Shape 11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D, C, E, B, F, G</a:t>
            </a:r>
          </a:p>
        </p:txBody>
      </p:sp>
      <p:sp>
        <p:nvSpPr>
          <p:cNvPr id="2" name="Title 1"/>
          <p:cNvSpPr>
            <a:spLocks noGrp="1"/>
          </p:cNvSpPr>
          <p:nvPr>
            <p:ph type="title"/>
          </p:nvPr>
        </p:nvSpPr>
        <p:spPr>
          <a:xfrm>
            <a:off x="822960" y="286604"/>
            <a:ext cx="7543800" cy="804475"/>
          </a:xfrm>
        </p:spPr>
        <p:txBody>
          <a:bodyPr/>
          <a:lstStyle/>
          <a:p>
            <a:r>
              <a:rPr lang="en-US" dirty="0" smtClean="0"/>
              <a:t>Example #2</a:t>
            </a:r>
            <a:endParaRPr lang="en-US" dirty="0"/>
          </a:p>
        </p:txBody>
      </p:sp>
      <p:graphicFrame>
        <p:nvGraphicFramePr>
          <p:cNvPr id="44" name="Shape 985"/>
          <p:cNvGraphicFramePr/>
          <p:nvPr>
            <p:extLst>
              <p:ext uri="{D42A27DB-BD31-4B8C-83A1-F6EECF244321}">
                <p14:modId xmlns:p14="http://schemas.microsoft.com/office/powerpoint/2010/main" val="282749136"/>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cost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3</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E</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1</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2</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D</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4</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C</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6</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D</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92"/>
        <p:cNvGrpSpPr/>
        <p:nvPr/>
      </p:nvGrpSpPr>
      <p:grpSpPr>
        <a:xfrm>
          <a:off x="0" y="0"/>
          <a:ext cx="0" cy="0"/>
          <a:chOff x="0" y="0"/>
          <a:chExt cx="0" cy="0"/>
        </a:xfrm>
      </p:grpSpPr>
      <p:sp>
        <p:nvSpPr>
          <p:cNvPr id="1195" name="Shape 1195"/>
          <p:cNvSpPr txBox="1"/>
          <p:nvPr/>
        </p:nvSpPr>
        <p:spPr>
          <a:xfrm>
            <a:off x="430160" y="1828800"/>
            <a:ext cx="7391399" cy="4648200"/>
          </a:xfrm>
          <a:prstGeom prst="rect">
            <a:avLst/>
          </a:prstGeom>
          <a:solidFill>
            <a:srgbClr val="FFFF99"/>
          </a:solidFill>
          <a:ln>
            <a:noFill/>
          </a:ln>
        </p:spPr>
        <p:txBody>
          <a:bodyPr lIns="91425" tIns="45700" rIns="91425" bIns="45700" anchor="t" anchorCtr="0">
            <a:noAutofit/>
          </a:bodyPr>
          <a:lstStyle/>
          <a:p>
            <a:pPr marL="0" marR="0" lvl="0" indent="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for each node: x.cost=infinity, x.known=false</a:t>
            </a:r>
          </a:p>
          <a:p>
            <a:pPr marL="0" marR="0" lvl="0" indent="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start.cost = </a:t>
            </a:r>
            <a:r>
              <a:rPr lang="en" sz="2000" dirty="0">
                <a:solidFill>
                  <a:schemeClr val="dk1"/>
                </a:solidFill>
                <a:latin typeface="Courier New"/>
                <a:ea typeface="Courier New"/>
                <a:cs typeface="Courier New"/>
                <a:sym typeface="Courier New"/>
              </a:rPr>
              <a:t>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while(not all nodes are known) {</a:t>
            </a: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b = dequeue</a:t>
            </a:r>
          </a:p>
          <a:p>
            <a:pPr marL="8001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b.known = true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for each edge (b,a) in </a:t>
            </a:r>
            <a:r>
              <a:rPr lang="en" sz="2000" b="1" i="0" u="none" strike="noStrike" cap="none" baseline="0" dirty="0" smtClean="0">
                <a:solidFill>
                  <a:schemeClr val="dk1"/>
                </a:solidFill>
                <a:latin typeface="Courier New"/>
                <a:ea typeface="Courier New"/>
                <a:cs typeface="Courier New"/>
                <a:sym typeface="Courier New"/>
              </a:rPr>
              <a:t>G {</a:t>
            </a:r>
            <a:endParaRPr lang="en" sz="2000" b="1" i="0" u="none" strike="noStrike" cap="none" baseline="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dirty="0" smtClean="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if(b.cost </a:t>
            </a:r>
            <a:r>
              <a:rPr lang="en" sz="2000" i="0" u="none" strike="noStrike" cap="none" baseline="0" dirty="0">
                <a:solidFill>
                  <a:schemeClr val="dk1"/>
                </a:solidFill>
                <a:latin typeface="Courier New"/>
                <a:ea typeface="Courier New"/>
                <a:cs typeface="Courier New"/>
                <a:sym typeface="Courier New"/>
              </a:rPr>
              <a:t>+ weight((b,a)) &lt; a.cost){</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a.cost </a:t>
            </a:r>
            <a:r>
              <a:rPr lang="en" sz="2000" i="0" u="none" strike="noStrike" cap="none" baseline="0" dirty="0">
                <a:solidFill>
                  <a:schemeClr val="dk1"/>
                </a:solidFill>
                <a:latin typeface="Courier New"/>
                <a:ea typeface="Courier New"/>
                <a:cs typeface="Courier New"/>
                <a:sym typeface="Courier New"/>
              </a:rPr>
              <a:t>= b.cost + weight((b,a))</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a.path </a:t>
            </a:r>
            <a:r>
              <a:rPr lang="en" sz="2000" i="0" u="none" strike="noStrike" cap="none" baseline="0" dirty="0">
                <a:solidFill>
                  <a:schemeClr val="dk1"/>
                </a:solidFill>
                <a:latin typeface="Courier New"/>
                <a:ea typeface="Courier New"/>
                <a:cs typeface="Courier New"/>
                <a:sym typeface="Courier New"/>
              </a:rPr>
              <a:t>= b</a:t>
            </a:r>
          </a:p>
          <a:p>
            <a:pPr marL="342900" lvl="1" indent="-342900">
              <a:spcBef>
                <a:spcPts val="400"/>
              </a:spcBef>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a:t>
            </a:r>
            <a:r>
              <a:rPr lang="en" sz="2000" b="0" i="0" u="none" strike="noStrike" cap="none" baseline="0" dirty="0" smtClean="0">
                <a:solidFill>
                  <a:schemeClr val="dk1"/>
                </a:solidFill>
                <a:latin typeface="Courier New"/>
                <a:ea typeface="Courier New"/>
                <a:cs typeface="Courier New"/>
                <a:sym typeface="Courier New"/>
              </a:rPr>
              <a:t>}</a:t>
            </a:r>
            <a:endParaRPr lang="en" sz="200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a:t>
            </a:r>
          </a:p>
        </p:txBody>
      </p:sp>
      <p:sp>
        <p:nvSpPr>
          <p:cNvPr id="2" name="Title 1"/>
          <p:cNvSpPr>
            <a:spLocks noGrp="1"/>
          </p:cNvSpPr>
          <p:nvPr>
            <p:ph type="title"/>
          </p:nvPr>
        </p:nvSpPr>
        <p:spPr>
          <a:xfrm>
            <a:off x="822960" y="286605"/>
            <a:ext cx="7543800" cy="1084996"/>
          </a:xfrm>
        </p:spPr>
        <p:txBody>
          <a:bodyPr/>
          <a:lstStyle/>
          <a:p>
            <a:r>
              <a:rPr lang="en-US" dirty="0" err="1" smtClean="0"/>
              <a:t>Pseudocode</a:t>
            </a:r>
            <a:r>
              <a:rPr lang="en-US" dirty="0" smtClean="0"/>
              <a:t> Attempt #1</a:t>
            </a:r>
            <a:endParaRPr lang="en-US" dirty="0"/>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a:t>
            </a:r>
            <a:endParaRPr lang="en-US" dirty="0"/>
          </a:p>
        </p:txBody>
      </p:sp>
      <p:sp>
        <p:nvSpPr>
          <p:cNvPr id="3" name="Content Placeholder 2"/>
          <p:cNvSpPr>
            <a:spLocks noGrp="1"/>
          </p:cNvSpPr>
          <p:nvPr>
            <p:ph idx="1"/>
          </p:nvPr>
        </p:nvSpPr>
        <p:spPr/>
        <p:txBody>
          <a:bodyPr/>
          <a:lstStyle/>
          <a:p>
            <a:r>
              <a:rPr lang="en-US" dirty="0"/>
              <a:t>Increase efficiency by considering lowest cost unknown vertex with sorting instead of looking at all vertices</a:t>
            </a:r>
          </a:p>
          <a:p>
            <a:r>
              <a:rPr lang="en-US" b="1" dirty="0" smtClean="0"/>
              <a:t>Priority queue </a:t>
            </a:r>
            <a:r>
              <a:rPr lang="en-US" dirty="0"/>
              <a:t>is like a queue, but returns elements by lowest value instead of </a:t>
            </a:r>
            <a:r>
              <a:rPr lang="en-US" dirty="0" smtClean="0"/>
              <a:t>FIFO</a:t>
            </a:r>
          </a:p>
          <a:p>
            <a:r>
              <a:rPr lang="en-US" dirty="0" smtClean="0"/>
              <a:t>Insert and remove run in </a:t>
            </a:r>
            <a:r>
              <a:rPr lang="en-US" b="1" dirty="0" smtClean="0"/>
              <a:t>O(log n)</a:t>
            </a:r>
          </a:p>
          <a:p>
            <a:r>
              <a:rPr lang="en-US" dirty="0" smtClean="0"/>
              <a:t>Naïve Dijkstra’s: </a:t>
            </a:r>
            <a:r>
              <a:rPr lang="en-US" b="1" dirty="0" smtClean="0"/>
              <a:t>O(|# of nodes|</a:t>
            </a:r>
            <a:r>
              <a:rPr lang="en-US" b="1" baseline="30000" dirty="0" smtClean="0"/>
              <a:t>2</a:t>
            </a:r>
            <a:r>
              <a:rPr lang="en-US" b="1" dirty="0" smtClean="0"/>
              <a:t>)</a:t>
            </a:r>
          </a:p>
          <a:p>
            <a:r>
              <a:rPr lang="en-US" dirty="0" smtClean="0"/>
              <a:t>With priority queue: </a:t>
            </a:r>
            <a:r>
              <a:rPr lang="en-US" b="1" dirty="0"/>
              <a:t>O</a:t>
            </a:r>
            <a:r>
              <a:rPr lang="en-US" b="1" dirty="0" smtClean="0"/>
              <a:t>(|# of edges| + |# </a:t>
            </a:r>
            <a:r>
              <a:rPr lang="en-US" b="1" dirty="0"/>
              <a:t>of </a:t>
            </a:r>
            <a:r>
              <a:rPr lang="en-US" b="1" dirty="0" smtClean="0"/>
              <a:t>nodes| * log|# of nodes|)</a:t>
            </a:r>
            <a:endParaRPr lang="en-US" b="1" dirty="0"/>
          </a:p>
          <a:p>
            <a:pPr marL="0" indent="0">
              <a:buNone/>
            </a:pPr>
            <a:endParaRPr lang="en-US" dirty="0"/>
          </a:p>
        </p:txBody>
      </p:sp>
    </p:spTree>
    <p:extLst>
      <p:ext uri="{BB962C8B-B14F-4D97-AF65-F5344CB8AC3E}">
        <p14:creationId xmlns:p14="http://schemas.microsoft.com/office/powerpoint/2010/main" val="162186553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Review: Shortest Paths with BFS</a:t>
            </a:r>
            <a:endParaRPr lang="en-US" sz="4400" dirty="0"/>
          </a:p>
        </p:txBody>
      </p:sp>
      <p:graphicFrame>
        <p:nvGraphicFramePr>
          <p:cNvPr id="4" name="Table 3"/>
          <p:cNvGraphicFramePr>
            <a:graphicFrameLocks noGrp="1"/>
          </p:cNvGraphicFramePr>
          <p:nvPr>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&lt;B,D&gt;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&lt;B,D,E&gt;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23"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24" name="Shape 304"/>
          <p:cNvSpPr/>
          <p:nvPr/>
        </p:nvSpPr>
        <p:spPr>
          <a:xfrm>
            <a:off x="3148780" y="18334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25"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26"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27"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28" name="Shape 308"/>
          <p:cNvCxnSpPr>
            <a:stCxn id="23" idx="3"/>
            <a:endCxn id="25"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29" name="Shape 309"/>
          <p:cNvCxnSpPr>
            <a:stCxn id="23" idx="5"/>
            <a:endCxn id="26"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30" name="Shape 310"/>
          <p:cNvCxnSpPr>
            <a:stCxn id="24" idx="5"/>
            <a:endCxn id="26" idx="0"/>
          </p:cNvCxnSpPr>
          <p:nvPr/>
        </p:nvCxnSpPr>
        <p:spPr>
          <a:xfrm>
            <a:off x="3929269" y="2613914"/>
            <a:ext cx="708356" cy="1173633"/>
          </a:xfrm>
          <a:prstGeom prst="straightConnector1">
            <a:avLst/>
          </a:prstGeom>
          <a:noFill/>
          <a:ln w="28575" cap="flat">
            <a:solidFill>
              <a:srgbClr val="4A7DBB"/>
            </a:solidFill>
            <a:prstDash val="solid"/>
            <a:round/>
            <a:headEnd type="none" w="med" len="med"/>
            <a:tailEnd type="stealth" w="lg" len="lg"/>
          </a:ln>
        </p:spPr>
      </p:cxnSp>
      <p:cxnSp>
        <p:nvCxnSpPr>
          <p:cNvPr id="31" name="Shape 311"/>
          <p:cNvCxnSpPr>
            <a:stCxn id="26" idx="3"/>
            <a:endCxn id="27"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32" name="Shape 312"/>
          <p:cNvCxnSpPr>
            <a:stCxn id="27" idx="1"/>
            <a:endCxn id="25"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33" name="Shape 313"/>
          <p:cNvCxnSpPr>
            <a:stCxn id="25" idx="6"/>
            <a:endCxn id="26"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34" name="Shape 314"/>
          <p:cNvCxnSpPr>
            <a:stCxn id="24" idx="2"/>
            <a:endCxn id="23" idx="7"/>
          </p:cNvCxnSpPr>
          <p:nvPr/>
        </p:nvCxnSpPr>
        <p:spPr>
          <a:xfrm flipH="1">
            <a:off x="2246928" y="2290625"/>
            <a:ext cx="901852" cy="115311"/>
          </a:xfrm>
          <a:prstGeom prst="straightConnector1">
            <a:avLst/>
          </a:prstGeom>
          <a:noFill/>
          <a:ln w="28575" cap="flat">
            <a:solidFill>
              <a:srgbClr val="4A7DBB"/>
            </a:solidFill>
            <a:prstDash val="solid"/>
            <a:round/>
            <a:headEnd type="none" w="med" len="med"/>
            <a:tailEnd type="stealth" w="lg" len="lg"/>
          </a:ln>
        </p:spPr>
      </p:cxnSp>
      <p:sp>
        <p:nvSpPr>
          <p:cNvPr id="35" name="Rectangle 34"/>
          <p:cNvSpPr/>
          <p:nvPr/>
        </p:nvSpPr>
        <p:spPr>
          <a:xfrm>
            <a:off x="2427497" y="1724055"/>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6" name="Rectangle 35"/>
          <p:cNvSpPr/>
          <p:nvPr/>
        </p:nvSpPr>
        <p:spPr>
          <a:xfrm>
            <a:off x="3124199" y="3028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7" name="Rectangle 36"/>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8" name="Rectangle 37"/>
          <p:cNvSpPr/>
          <p:nvPr/>
        </p:nvSpPr>
        <p:spPr>
          <a:xfrm>
            <a:off x="3177866" y="4552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9" name="Rectangle 38"/>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0" name="Rectangle 39"/>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1" name="Rectangle 40"/>
          <p:cNvSpPr/>
          <p:nvPr/>
        </p:nvSpPr>
        <p:spPr>
          <a:xfrm>
            <a:off x="4343399" y="2667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Tree>
    <p:extLst>
      <p:ext uri="{BB962C8B-B14F-4D97-AF65-F5344CB8AC3E}">
        <p14:creationId xmlns:p14="http://schemas.microsoft.com/office/powerpoint/2010/main" val="415186342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Queue</a:t>
            </a:r>
            <a:endParaRPr lang="en-US" dirty="0"/>
          </a:p>
        </p:txBody>
      </p:sp>
      <p:sp>
        <p:nvSpPr>
          <p:cNvPr id="3" name="Content Placeholder 2"/>
          <p:cNvSpPr>
            <a:spLocks noGrp="1"/>
          </p:cNvSpPr>
          <p:nvPr>
            <p:ph idx="1"/>
          </p:nvPr>
        </p:nvSpPr>
        <p:spPr/>
        <p:txBody>
          <a:bodyPr>
            <a:noAutofit/>
          </a:bodyPr>
          <a:lstStyle/>
          <a:p>
            <a:r>
              <a:rPr lang="en-US" sz="2400" dirty="0"/>
              <a:t>Increase efficiency by considering lowest cost unknown vertex with sorting instead of looking at all vertices</a:t>
            </a:r>
          </a:p>
          <a:p>
            <a:r>
              <a:rPr lang="en-US" sz="2400" dirty="0" smtClean="0"/>
              <a:t>Priority queue </a:t>
            </a:r>
            <a:r>
              <a:rPr lang="en-US" sz="2400" dirty="0"/>
              <a:t>is like a queue, but returns elements by lowest value instead of </a:t>
            </a:r>
            <a:r>
              <a:rPr lang="en-US" sz="2400" dirty="0" smtClean="0"/>
              <a:t>FIFO</a:t>
            </a:r>
          </a:p>
          <a:p>
            <a:r>
              <a:rPr lang="en-US" sz="2400" dirty="0" smtClean="0"/>
              <a:t>Two ways to implement:</a:t>
            </a:r>
          </a:p>
          <a:p>
            <a:pPr marL="914400" lvl="1" indent="-457200">
              <a:buFont typeface="+mj-lt"/>
              <a:buAutoNum type="arabicPeriod"/>
            </a:pPr>
            <a:r>
              <a:rPr lang="en-US" sz="2400" dirty="0" smtClean="0"/>
              <a:t>Comparable</a:t>
            </a:r>
          </a:p>
          <a:p>
            <a:pPr marL="1314450" lvl="2" indent="-457200">
              <a:buFont typeface="+mj-lt"/>
              <a:buAutoNum type="alphaLcParenR"/>
            </a:pPr>
            <a:r>
              <a:rPr lang="en" dirty="0"/>
              <a:t>class Node implements Comparable&lt;Node&gt;</a:t>
            </a:r>
          </a:p>
          <a:p>
            <a:pPr marL="1314450" lvl="2" indent="-457200">
              <a:buFont typeface="+mj-lt"/>
              <a:buAutoNum type="alphaLcParenR"/>
            </a:pPr>
            <a:r>
              <a:rPr lang="en" dirty="0"/>
              <a:t>public int compareTo(other)</a:t>
            </a:r>
          </a:p>
          <a:p>
            <a:pPr marL="914400" lvl="1" indent="-457200">
              <a:buFont typeface="+mj-lt"/>
              <a:buAutoNum type="arabicPeriod"/>
            </a:pPr>
            <a:r>
              <a:rPr lang="en-US" sz="2400" dirty="0" smtClean="0"/>
              <a:t>Comparator</a:t>
            </a:r>
          </a:p>
          <a:p>
            <a:pPr marL="1314450" lvl="2" indent="-457200">
              <a:buFont typeface="+mj-lt"/>
              <a:buAutoNum type="alphaLcParenR"/>
            </a:pPr>
            <a:r>
              <a:rPr lang="en" dirty="0"/>
              <a:t>class NodeComparator extends Comparator&lt;Node&gt;</a:t>
            </a:r>
          </a:p>
          <a:p>
            <a:pPr marL="1314450" lvl="2" indent="-457200">
              <a:buFont typeface="+mj-lt"/>
              <a:buAutoNum type="alphaLcParenR"/>
            </a:pPr>
            <a:r>
              <a:rPr lang="en" dirty="0"/>
              <a:t>new PriorityQueue(new NodeComparator()) </a:t>
            </a:r>
          </a:p>
        </p:txBody>
      </p:sp>
    </p:spTree>
    <p:extLst>
      <p:ext uri="{BB962C8B-B14F-4D97-AF65-F5344CB8AC3E}">
        <p14:creationId xmlns:p14="http://schemas.microsoft.com/office/powerpoint/2010/main" val="4282509071"/>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20"/>
        <p:cNvGrpSpPr/>
        <p:nvPr/>
      </p:nvGrpSpPr>
      <p:grpSpPr>
        <a:xfrm>
          <a:off x="0" y="0"/>
          <a:ext cx="0" cy="0"/>
          <a:chOff x="0" y="0"/>
          <a:chExt cx="0" cy="0"/>
        </a:xfrm>
      </p:grpSpPr>
      <p:sp>
        <p:nvSpPr>
          <p:cNvPr id="1223" name="Shape 1223"/>
          <p:cNvSpPr txBox="1"/>
          <p:nvPr/>
        </p:nvSpPr>
        <p:spPr>
          <a:xfrm>
            <a:off x="457200" y="1524000"/>
            <a:ext cx="7391399" cy="4724400"/>
          </a:xfrm>
          <a:prstGeom prst="rect">
            <a:avLst/>
          </a:prstGeom>
          <a:solidFill>
            <a:srgbClr val="FFFF99"/>
          </a:solidFill>
          <a:ln>
            <a:noFill/>
          </a:ln>
        </p:spPr>
        <p:txBody>
          <a:bodyPr lIns="91425" tIns="45700" rIns="91425" bIns="45700" anchor="t" anchorCtr="0">
            <a:noAutofit/>
          </a:bodyPr>
          <a:lstStyle/>
          <a:p>
            <a:pPr marL="342900" marR="0" lvl="0" indent="-34290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for each node: x.cost=infinity, x.known=false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start.cost = 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build-heap </a:t>
            </a:r>
            <a:r>
              <a:rPr lang="en" sz="2000" i="0" u="none" strike="noStrike" cap="none" baseline="0" dirty="0" smtClean="0">
                <a:solidFill>
                  <a:schemeClr val="dk1"/>
                </a:solidFill>
                <a:latin typeface="Courier New"/>
                <a:ea typeface="Courier New"/>
                <a:cs typeface="Courier New"/>
                <a:sym typeface="Courier New"/>
              </a:rPr>
              <a:t>H with </a:t>
            </a:r>
            <a:r>
              <a:rPr lang="en" sz="2000" i="0" u="none" strike="noStrike" cap="none" baseline="0" dirty="0">
                <a:solidFill>
                  <a:schemeClr val="dk1"/>
                </a:solidFill>
                <a:latin typeface="Courier New"/>
                <a:ea typeface="Courier New"/>
                <a:cs typeface="Courier New"/>
                <a:sym typeface="Courier New"/>
              </a:rPr>
              <a:t>all nodes</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while(heap is not empty)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 = </a:t>
            </a:r>
            <a:r>
              <a:rPr lang="en" sz="2000" i="0" u="none" strike="noStrike" cap="none" baseline="0" dirty="0" smtClean="0">
                <a:solidFill>
                  <a:schemeClr val="dk1"/>
                </a:solidFill>
                <a:latin typeface="Courier New"/>
                <a:ea typeface="Courier New"/>
                <a:cs typeface="Courier New"/>
                <a:sym typeface="Courier New"/>
              </a:rPr>
              <a:t>H.extractMin</a:t>
            </a:r>
            <a:r>
              <a:rPr lang="en" sz="2000" i="0" u="none" strike="noStrike" cap="none" baseline="0" dirty="0">
                <a:solidFill>
                  <a:schemeClr val="dk1"/>
                </a:solidFill>
                <a:latin typeface="Courier New"/>
                <a:ea typeface="Courier New"/>
                <a:cs typeface="Courier New"/>
                <a:sym typeface="Courier New"/>
              </a:rPr>
              <a:t>()</a:t>
            </a:r>
          </a:p>
          <a:p>
            <a:pPr marL="342900" marR="0" lvl="0" indent="-342900" algn="l" rtl="0">
              <a:lnSpc>
                <a:spcPct val="100000"/>
              </a:lnSpc>
              <a:spcBef>
                <a:spcPts val="400"/>
              </a:spcBef>
              <a:spcAft>
                <a:spcPts val="0"/>
              </a:spcAft>
              <a:buSzPct val="25000"/>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b.known </a:t>
            </a:r>
            <a:r>
              <a:rPr lang="en" sz="2000" i="0" u="none" strike="noStrike" cap="none" baseline="0" dirty="0">
                <a:solidFill>
                  <a:schemeClr val="dk1"/>
                </a:solidFill>
                <a:latin typeface="Courier New"/>
                <a:ea typeface="Courier New"/>
                <a:cs typeface="Courier New"/>
                <a:sym typeface="Courier New"/>
              </a:rPr>
              <a:t>= true</a:t>
            </a:r>
          </a:p>
          <a:p>
            <a:pPr marL="342900" lvl="0" indent="-342900">
              <a:spcBef>
                <a:spcPts val="400"/>
              </a:spcBef>
              <a:buClr>
                <a:schemeClr val="dk1"/>
              </a:buClr>
              <a:buSzPct val="25000"/>
            </a:pPr>
            <a:r>
              <a:rPr lang="en" sz="2000" i="0" u="none" strike="noStrike" cap="none" baseline="0" dirty="0">
                <a:solidFill>
                  <a:schemeClr val="dk1"/>
                </a:solidFill>
                <a:latin typeface="Courier New"/>
                <a:ea typeface="Courier New"/>
                <a:cs typeface="Courier New"/>
                <a:sym typeface="Courier New"/>
              </a:rPr>
              <a:t>    </a:t>
            </a:r>
            <a:r>
              <a:rPr lang="en" sz="2000" b="1" dirty="0">
                <a:solidFill>
                  <a:schemeClr val="dk1"/>
                </a:solidFill>
                <a:latin typeface="Courier New"/>
                <a:ea typeface="Courier New"/>
                <a:cs typeface="Courier New"/>
                <a:sym typeface="Courier New"/>
              </a:rPr>
              <a:t>for each edge (b,a) in G {</a:t>
            </a:r>
          </a:p>
          <a:p>
            <a:pPr marL="342900" lvl="0" indent="-342900">
              <a:spcBef>
                <a:spcPts val="400"/>
              </a:spcBef>
              <a:buClr>
                <a:schemeClr val="dk1"/>
              </a:buClr>
              <a:buSzPct val="25000"/>
            </a:pPr>
            <a:r>
              <a:rPr lang="en" sz="2000" dirty="0" smtClean="0">
                <a:solidFill>
                  <a:schemeClr val="dk1"/>
                </a:solidFill>
                <a:latin typeface="Courier New"/>
                <a:ea typeface="Courier New"/>
                <a:cs typeface="Courier New"/>
                <a:sym typeface="Courier New"/>
              </a:rPr>
              <a:t>      if(b.cost </a:t>
            </a:r>
            <a:r>
              <a:rPr lang="en" sz="2000" dirty="0">
                <a:solidFill>
                  <a:schemeClr val="dk1"/>
                </a:solidFill>
                <a:latin typeface="Courier New"/>
                <a:ea typeface="Courier New"/>
                <a:cs typeface="Courier New"/>
                <a:sym typeface="Courier New"/>
              </a:rPr>
              <a:t>+ weight((b,a)) &lt; a.cost){</a:t>
            </a:r>
          </a:p>
          <a:p>
            <a:pPr marL="342900" lvl="1"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a.cost </a:t>
            </a:r>
            <a:r>
              <a:rPr lang="en" sz="2000" dirty="0">
                <a:solidFill>
                  <a:schemeClr val="dk1"/>
                </a:solidFill>
                <a:latin typeface="Courier New"/>
                <a:ea typeface="Courier New"/>
                <a:cs typeface="Courier New"/>
                <a:sym typeface="Courier New"/>
              </a:rPr>
              <a:t>= b.cost + weight((b,a))</a:t>
            </a:r>
          </a:p>
          <a:p>
            <a:pPr marL="342900" lvl="1"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a.path </a:t>
            </a:r>
            <a:r>
              <a:rPr lang="en" sz="2000" dirty="0">
                <a:solidFill>
                  <a:schemeClr val="dk1"/>
                </a:solidFill>
                <a:latin typeface="Courier New"/>
                <a:ea typeface="Courier New"/>
                <a:cs typeface="Courier New"/>
                <a:sym typeface="Courier New"/>
              </a:rPr>
              <a:t>= b</a:t>
            </a:r>
          </a:p>
          <a:p>
            <a:pPr marL="342900" lvl="1"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 </a:t>
            </a:r>
          </a:p>
          <a:p>
            <a:pPr marL="342900" lvl="1"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   …</a:t>
            </a:r>
            <a:endParaRPr lang="en" sz="2000" dirty="0">
              <a:solidFill>
                <a:schemeClr val="dk1"/>
              </a:solidFill>
              <a:latin typeface="Courier New"/>
              <a:ea typeface="Courier New"/>
              <a:cs typeface="Courier New"/>
              <a:sym typeface="Courier New"/>
            </a:endParaRPr>
          </a:p>
        </p:txBody>
      </p:sp>
      <p:sp>
        <p:nvSpPr>
          <p:cNvPr id="2" name="Title 1"/>
          <p:cNvSpPr>
            <a:spLocks noGrp="1"/>
          </p:cNvSpPr>
          <p:nvPr>
            <p:ph type="title"/>
          </p:nvPr>
        </p:nvSpPr>
        <p:spPr>
          <a:xfrm>
            <a:off x="838200" y="381000"/>
            <a:ext cx="7543800" cy="1051561"/>
          </a:xfrm>
        </p:spPr>
        <p:txBody>
          <a:bodyPr/>
          <a:lstStyle/>
          <a:p>
            <a:r>
              <a:rPr lang="en-US" dirty="0" err="1" smtClean="0"/>
              <a:t>Pseudocode</a:t>
            </a:r>
            <a:r>
              <a:rPr lang="en-US" dirty="0" smtClean="0"/>
              <a:t> Attempt #2</a:t>
            </a:r>
            <a:endParaRPr lang="en-US" dirty="0"/>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normAutofit/>
          </a:bodyPr>
          <a:lstStyle/>
          <a:p>
            <a:r>
              <a:rPr lang="en-US" dirty="0" smtClean="0"/>
              <a:t>Modify your graph to use generics</a:t>
            </a:r>
          </a:p>
          <a:p>
            <a:pPr lvl="1"/>
            <a:r>
              <a:rPr lang="en-US" dirty="0" smtClean="0"/>
              <a:t>Will have to update HW #5 and HW #6 tests</a:t>
            </a:r>
          </a:p>
          <a:p>
            <a:r>
              <a:rPr lang="en-US" dirty="0" smtClean="0"/>
              <a:t>Implement </a:t>
            </a:r>
            <a:r>
              <a:rPr lang="en-US" dirty="0" err="1" smtClean="0"/>
              <a:t>Dijkstra’s</a:t>
            </a:r>
            <a:r>
              <a:rPr lang="en-US" dirty="0" smtClean="0"/>
              <a:t> algorithm</a:t>
            </a:r>
          </a:p>
          <a:p>
            <a:pPr lvl="1"/>
            <a:r>
              <a:rPr lang="en-US" dirty="0" smtClean="0"/>
              <a:t>Search algorithm that accounts for edge weights</a:t>
            </a:r>
          </a:p>
          <a:p>
            <a:pPr lvl="1"/>
            <a:r>
              <a:rPr lang="en-US" dirty="0" smtClean="0"/>
              <a:t>Note: This should not change your implementation of Graph. </a:t>
            </a:r>
            <a:r>
              <a:rPr lang="en-US" dirty="0" err="1" smtClean="0"/>
              <a:t>Dijkstra’s</a:t>
            </a:r>
            <a:r>
              <a:rPr lang="en-US" dirty="0" smtClean="0"/>
              <a:t> is performed </a:t>
            </a:r>
            <a:r>
              <a:rPr lang="en-US" u="sng" dirty="0" smtClean="0"/>
              <a:t>on</a:t>
            </a:r>
            <a:r>
              <a:rPr lang="en-US" dirty="0" smtClean="0"/>
              <a:t> a Graph, not </a:t>
            </a:r>
            <a:r>
              <a:rPr lang="en-US" u="sng" dirty="0" smtClean="0"/>
              <a:t>within</a:t>
            </a:r>
            <a:r>
              <a:rPr lang="en-US" dirty="0"/>
              <a:t> </a:t>
            </a:r>
            <a:r>
              <a:rPr lang="en-US" dirty="0" smtClean="0"/>
              <a:t>a Graph.</a:t>
            </a:r>
          </a:p>
        </p:txBody>
      </p:sp>
    </p:spTree>
    <p:extLst>
      <p:ext uri="{BB962C8B-B14F-4D97-AF65-F5344CB8AC3E}">
        <p14:creationId xmlns:p14="http://schemas.microsoft.com/office/powerpoint/2010/main" val="2391532497"/>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lstStyle/>
          <a:p>
            <a:r>
              <a:rPr lang="en-US" dirty="0"/>
              <a:t>The more well-connected two characters are, the lower the weight and the more likely that a path is taken through them</a:t>
            </a:r>
          </a:p>
          <a:p>
            <a:pPr lvl="1"/>
            <a:r>
              <a:rPr lang="en-US" dirty="0"/>
              <a:t>The weight of an edge is equal to the inverse of how many comic books the two characters share</a:t>
            </a:r>
          </a:p>
          <a:p>
            <a:pPr lvl="1"/>
            <a:r>
              <a:rPr lang="en-US" dirty="0"/>
              <a:t>Ex: If Amazing Amoeba and Zany Zebra appeared in 5 comic books together, the weight of their edge would be 1/5</a:t>
            </a:r>
          </a:p>
          <a:p>
            <a:endParaRPr lang="en-US" dirty="0"/>
          </a:p>
        </p:txBody>
      </p:sp>
    </p:spTree>
    <p:extLst>
      <p:ext uri="{BB962C8B-B14F-4D97-AF65-F5344CB8AC3E}">
        <p14:creationId xmlns:p14="http://schemas.microsoft.com/office/powerpoint/2010/main" val="34912924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Important Notes!!!</a:t>
            </a:r>
            <a:endParaRPr lang="en-US" dirty="0"/>
          </a:p>
        </p:txBody>
      </p:sp>
      <p:sp>
        <p:nvSpPr>
          <p:cNvPr id="3" name="Content Placeholder 2"/>
          <p:cNvSpPr>
            <a:spLocks noGrp="1"/>
          </p:cNvSpPr>
          <p:nvPr>
            <p:ph idx="1"/>
          </p:nvPr>
        </p:nvSpPr>
        <p:spPr/>
        <p:txBody>
          <a:bodyPr/>
          <a:lstStyle/>
          <a:p>
            <a:r>
              <a:rPr lang="en-US" u="sng" dirty="0" smtClean="0"/>
              <a:t>DO NOT</a:t>
            </a:r>
            <a:r>
              <a:rPr lang="en-US" dirty="0" smtClean="0"/>
              <a:t> access data from hw6/</a:t>
            </a:r>
            <a:r>
              <a:rPr lang="en-US" dirty="0" err="1" smtClean="0"/>
              <a:t>src</a:t>
            </a:r>
            <a:r>
              <a:rPr lang="en-US" dirty="0" smtClean="0"/>
              <a:t>/data</a:t>
            </a:r>
          </a:p>
          <a:p>
            <a:pPr lvl="1"/>
            <a:r>
              <a:rPr lang="en-US" dirty="0" smtClean="0"/>
              <a:t>Copy over data files from hw6/</a:t>
            </a:r>
            <a:r>
              <a:rPr lang="en-US" dirty="0" err="1" smtClean="0"/>
              <a:t>src</a:t>
            </a:r>
            <a:r>
              <a:rPr lang="en-US" dirty="0" smtClean="0"/>
              <a:t>/data into hw7/</a:t>
            </a:r>
            <a:r>
              <a:rPr lang="en-US" dirty="0" err="1" smtClean="0"/>
              <a:t>src</a:t>
            </a:r>
            <a:r>
              <a:rPr lang="en-US" dirty="0" smtClean="0"/>
              <a:t>/data, and </a:t>
            </a:r>
            <a:r>
              <a:rPr lang="en-US" u="sng" dirty="0" smtClean="0"/>
              <a:t>access data in hw7 from there instead</a:t>
            </a:r>
          </a:p>
          <a:p>
            <a:pPr lvl="1"/>
            <a:r>
              <a:rPr lang="en-US" dirty="0" smtClean="0"/>
              <a:t>Remember to do this! Or tests will fail when grading.</a:t>
            </a:r>
          </a:p>
          <a:p>
            <a:pPr marL="457200" lvl="1" indent="0">
              <a:buNone/>
            </a:pPr>
            <a:endParaRPr lang="en-US" dirty="0" smtClean="0"/>
          </a:p>
          <a:p>
            <a:r>
              <a:rPr lang="en-US" u="sng" dirty="0" smtClean="0"/>
              <a:t>DO NOT</a:t>
            </a:r>
            <a:r>
              <a:rPr lang="en-US" dirty="0" smtClean="0"/>
              <a:t> modify </a:t>
            </a:r>
            <a:r>
              <a:rPr lang="en-US" dirty="0" err="1" smtClean="0"/>
              <a:t>ScriptFileTests.java</a:t>
            </a:r>
            <a:endParaRPr lang="en-US" dirty="0" smtClean="0"/>
          </a:p>
          <a:p>
            <a:endParaRPr lang="en-US" dirty="0" smtClean="0"/>
          </a:p>
          <a:p>
            <a:endParaRPr lang="en-US" dirty="0"/>
          </a:p>
        </p:txBody>
      </p:sp>
    </p:spTree>
    <p:extLst>
      <p:ext uri="{BB962C8B-B14F-4D97-AF65-F5344CB8AC3E}">
        <p14:creationId xmlns:p14="http://schemas.microsoft.com/office/powerpoint/2010/main" val="32722898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Test script Command Notes</a:t>
            </a:r>
            <a:endParaRPr lang="en-US" dirty="0"/>
          </a:p>
        </p:txBody>
      </p:sp>
      <p:sp>
        <p:nvSpPr>
          <p:cNvPr id="3" name="Content Placeholder 2"/>
          <p:cNvSpPr>
            <a:spLocks noGrp="1"/>
          </p:cNvSpPr>
          <p:nvPr>
            <p:ph idx="1"/>
          </p:nvPr>
        </p:nvSpPr>
        <p:spPr/>
        <p:txBody>
          <a:bodyPr>
            <a:normAutofit/>
          </a:bodyPr>
          <a:lstStyle/>
          <a:p>
            <a:r>
              <a:rPr lang="en-US" dirty="0" smtClean="0"/>
              <a:t>HW7</a:t>
            </a:r>
            <a:r>
              <a:rPr lang="en-US" i="1" dirty="0" smtClean="0"/>
              <a:t> </a:t>
            </a:r>
            <a:r>
              <a:rPr lang="en-US" b="1" i="1" dirty="0" err="1" smtClean="0"/>
              <a:t>LoadGraph</a:t>
            </a:r>
            <a:r>
              <a:rPr lang="en-US" i="1" dirty="0" smtClean="0"/>
              <a:t> </a:t>
            </a:r>
            <a:r>
              <a:rPr lang="en-US" dirty="0" smtClean="0"/>
              <a:t>command is slightly different from HW6</a:t>
            </a:r>
          </a:p>
          <a:p>
            <a:pPr lvl="1"/>
            <a:r>
              <a:rPr lang="en-US" dirty="0" smtClean="0"/>
              <a:t>After graph is loaded, there should be at most one directed edge from one node to another, with the edge label being the multiplicative inverse of the number of books shared</a:t>
            </a:r>
          </a:p>
          <a:p>
            <a:pPr lvl="1"/>
            <a:endParaRPr lang="en-US" dirty="0" smtClean="0"/>
          </a:p>
          <a:p>
            <a:pPr lvl="1"/>
            <a:r>
              <a:rPr lang="en-US" dirty="0" smtClean="0"/>
              <a:t>Example: If 8 books are shared between two nodes, the edge label will be 1/8</a:t>
            </a:r>
          </a:p>
          <a:p>
            <a:pPr lvl="1"/>
            <a:endParaRPr lang="en-US" dirty="0"/>
          </a:p>
          <a:p>
            <a:pPr lvl="1"/>
            <a:r>
              <a:rPr lang="en-US" dirty="0" smtClean="0"/>
              <a:t>Since the edge relationship is symmetric, there would be another edge going the other direction with the same edge label</a:t>
            </a:r>
            <a:endParaRPr lang="en-US" dirty="0"/>
          </a:p>
        </p:txBody>
      </p:sp>
    </p:spTree>
    <p:extLst>
      <p:ext uri="{BB962C8B-B14F-4D97-AF65-F5344CB8AC3E}">
        <p14:creationId xmlns:p14="http://schemas.microsoft.com/office/powerpoint/2010/main" val="1140510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Review: Shortest Paths with BFS</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3612466846"/>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&lt;B,D&gt;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&lt;B,D,E&gt;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23"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24" name="Shape 304"/>
          <p:cNvSpPr/>
          <p:nvPr/>
        </p:nvSpPr>
        <p:spPr>
          <a:xfrm>
            <a:off x="3124199" y="18148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25"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26"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27"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28" name="Shape 308"/>
          <p:cNvCxnSpPr>
            <a:stCxn id="23" idx="3"/>
            <a:endCxn id="25"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29" name="Shape 309"/>
          <p:cNvCxnSpPr>
            <a:stCxn id="23" idx="5"/>
            <a:endCxn id="26"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30" name="Shape 310"/>
          <p:cNvCxnSpPr>
            <a:stCxn id="24" idx="5"/>
            <a:endCxn id="26" idx="0"/>
          </p:cNvCxnSpPr>
          <p:nvPr/>
        </p:nvCxnSpPr>
        <p:spPr>
          <a:xfrm>
            <a:off x="3904688" y="2595314"/>
            <a:ext cx="732937" cy="1192233"/>
          </a:xfrm>
          <a:prstGeom prst="straightConnector1">
            <a:avLst/>
          </a:prstGeom>
          <a:noFill/>
          <a:ln w="28575" cap="flat">
            <a:solidFill>
              <a:srgbClr val="4A7DBB"/>
            </a:solidFill>
            <a:prstDash val="solid"/>
            <a:round/>
            <a:headEnd type="none" w="med" len="med"/>
            <a:tailEnd type="stealth" w="lg" len="lg"/>
          </a:ln>
        </p:spPr>
      </p:cxnSp>
      <p:cxnSp>
        <p:nvCxnSpPr>
          <p:cNvPr id="31" name="Shape 311"/>
          <p:cNvCxnSpPr>
            <a:stCxn id="26" idx="3"/>
            <a:endCxn id="27"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32" name="Shape 312"/>
          <p:cNvCxnSpPr>
            <a:stCxn id="27" idx="1"/>
            <a:endCxn id="25"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33" name="Shape 313"/>
          <p:cNvCxnSpPr>
            <a:stCxn id="25" idx="6"/>
            <a:endCxn id="26"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34" name="Shape 314"/>
          <p:cNvCxnSpPr>
            <a:stCxn id="24" idx="2"/>
            <a:endCxn id="23" idx="7"/>
          </p:cNvCxnSpPr>
          <p:nvPr/>
        </p:nvCxnSpPr>
        <p:spPr>
          <a:xfrm flipH="1">
            <a:off x="2246928" y="2272025"/>
            <a:ext cx="877271" cy="133911"/>
          </a:xfrm>
          <a:prstGeom prst="straightConnector1">
            <a:avLst/>
          </a:prstGeom>
          <a:noFill/>
          <a:ln w="28575" cap="flat">
            <a:solidFill>
              <a:srgbClr val="4A7DBB"/>
            </a:solidFill>
            <a:prstDash val="solid"/>
            <a:round/>
            <a:headEnd type="none" w="med" len="med"/>
            <a:tailEnd type="stealth" w="lg" len="lg"/>
          </a:ln>
        </p:spPr>
      </p:cxnSp>
      <p:sp>
        <p:nvSpPr>
          <p:cNvPr id="35" name="Rectangle 34"/>
          <p:cNvSpPr/>
          <p:nvPr/>
        </p:nvSpPr>
        <p:spPr>
          <a:xfrm>
            <a:off x="2427497" y="1724055"/>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6" name="Rectangle 35"/>
          <p:cNvSpPr/>
          <p:nvPr/>
        </p:nvSpPr>
        <p:spPr>
          <a:xfrm>
            <a:off x="3124199" y="3028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7" name="Rectangle 36"/>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8" name="Rectangle 37"/>
          <p:cNvSpPr/>
          <p:nvPr/>
        </p:nvSpPr>
        <p:spPr>
          <a:xfrm>
            <a:off x="3177866" y="4552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9" name="Rectangle 38"/>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0" name="Rectangle 39"/>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1" name="Rectangle 40"/>
          <p:cNvSpPr/>
          <p:nvPr/>
        </p:nvSpPr>
        <p:spPr>
          <a:xfrm>
            <a:off x="4343399" y="2667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cxnSp>
        <p:nvCxnSpPr>
          <p:cNvPr id="6" name="Straight Arrow Connector 5"/>
          <p:cNvCxnSpPr/>
          <p:nvPr/>
        </p:nvCxnSpPr>
        <p:spPr>
          <a:xfrm>
            <a:off x="3815694" y="2729225"/>
            <a:ext cx="622127" cy="109481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27" idx="6"/>
          </p:cNvCxnSpPr>
          <p:nvPr/>
        </p:nvCxnSpPr>
        <p:spPr>
          <a:xfrm flipH="1">
            <a:off x="2710310" y="4752945"/>
            <a:ext cx="1787287" cy="91601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with Weights</a:t>
            </a:r>
            <a:endParaRPr lang="en-US" dirty="0"/>
          </a:p>
        </p:txBody>
      </p:sp>
      <p:sp>
        <p:nvSpPr>
          <p:cNvPr id="6"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7" name="Shape 304"/>
          <p:cNvSpPr/>
          <p:nvPr/>
        </p:nvSpPr>
        <p:spPr>
          <a:xfrm>
            <a:off x="3177867" y="1789180"/>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8"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9"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10"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11" name="Shape 308"/>
          <p:cNvCxnSpPr>
            <a:stCxn id="6" idx="3"/>
            <a:endCxn id="8"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12" name="Shape 309"/>
          <p:cNvCxnSpPr>
            <a:stCxn id="6" idx="5"/>
            <a:endCxn id="9"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13" name="Shape 310"/>
          <p:cNvCxnSpPr>
            <a:stCxn id="7" idx="5"/>
            <a:endCxn id="9" idx="0"/>
          </p:cNvCxnSpPr>
          <p:nvPr/>
        </p:nvCxnSpPr>
        <p:spPr>
          <a:xfrm>
            <a:off x="3958356" y="2569669"/>
            <a:ext cx="679269" cy="1217878"/>
          </a:xfrm>
          <a:prstGeom prst="straightConnector1">
            <a:avLst/>
          </a:prstGeom>
          <a:noFill/>
          <a:ln w="28575" cap="flat">
            <a:solidFill>
              <a:srgbClr val="4A7DBB"/>
            </a:solidFill>
            <a:prstDash val="solid"/>
            <a:round/>
            <a:headEnd type="none" w="med" len="med"/>
            <a:tailEnd type="stealth" w="lg" len="lg"/>
          </a:ln>
        </p:spPr>
      </p:cxnSp>
      <p:cxnSp>
        <p:nvCxnSpPr>
          <p:cNvPr id="14" name="Shape 311"/>
          <p:cNvCxnSpPr>
            <a:stCxn id="9" idx="3"/>
            <a:endCxn id="10"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15" name="Shape 312"/>
          <p:cNvCxnSpPr>
            <a:stCxn id="10" idx="1"/>
            <a:endCxn id="8"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16" name="Shape 313"/>
          <p:cNvCxnSpPr>
            <a:stCxn id="8" idx="6"/>
            <a:endCxn id="9"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17" name="Shape 314"/>
          <p:cNvCxnSpPr>
            <a:stCxn id="7" idx="2"/>
            <a:endCxn id="6" idx="7"/>
          </p:cNvCxnSpPr>
          <p:nvPr/>
        </p:nvCxnSpPr>
        <p:spPr>
          <a:xfrm flipH="1">
            <a:off x="2246928" y="2246380"/>
            <a:ext cx="930939" cy="159556"/>
          </a:xfrm>
          <a:prstGeom prst="straightConnector1">
            <a:avLst/>
          </a:prstGeom>
          <a:noFill/>
          <a:ln w="28575" cap="flat">
            <a:solidFill>
              <a:srgbClr val="4A7DBB"/>
            </a:solidFill>
            <a:prstDash val="solid"/>
            <a:round/>
            <a:headEnd type="none" w="med" len="med"/>
            <a:tailEnd type="stealth" w="lg" len="lg"/>
          </a:ln>
        </p:spPr>
      </p:cxnSp>
      <p:graphicFrame>
        <p:nvGraphicFramePr>
          <p:cNvPr id="4" name="Table 3"/>
          <p:cNvGraphicFramePr>
            <a:graphicFrameLocks noGrp="1"/>
          </p:cNvGraphicFramePr>
          <p:nvPr>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5</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&lt;B,A,C,D&gt;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&lt;B,A,C,E&gt;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18" name="Rectangle 17"/>
          <p:cNvSpPr/>
          <p:nvPr/>
        </p:nvSpPr>
        <p:spPr>
          <a:xfrm>
            <a:off x="2427497" y="1724055"/>
            <a:ext cx="327334"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2</a:t>
            </a:r>
            <a:endParaRPr lang="en-US" sz="2000" kern="1200" dirty="0">
              <a:solidFill>
                <a:schemeClr val="tx1">
                  <a:lumMod val="50000"/>
                  <a:lumOff val="50000"/>
                </a:schemeClr>
              </a:solidFill>
              <a:latin typeface="+mj-lt"/>
              <a:ea typeface="+mn-ea"/>
              <a:cs typeface="+mn-cs"/>
            </a:endParaRPr>
          </a:p>
        </p:txBody>
      </p:sp>
      <p:sp>
        <p:nvSpPr>
          <p:cNvPr id="19" name="Rectangle 18"/>
          <p:cNvSpPr/>
          <p:nvPr/>
        </p:nvSpPr>
        <p:spPr>
          <a:xfrm>
            <a:off x="2981532" y="302889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0" name="Rectangle 19"/>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1" name="Rectangle 20"/>
          <p:cNvSpPr/>
          <p:nvPr/>
        </p:nvSpPr>
        <p:spPr>
          <a:xfrm>
            <a:off x="3177867" y="4552890"/>
            <a:ext cx="32733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6</a:t>
            </a:r>
            <a:endParaRPr lang="en-US" sz="2000" kern="1200" dirty="0">
              <a:solidFill>
                <a:schemeClr val="tx1">
                  <a:lumMod val="50000"/>
                  <a:lumOff val="50000"/>
                </a:schemeClr>
              </a:solidFill>
              <a:latin typeface="+mj-lt"/>
              <a:ea typeface="+mn-ea"/>
              <a:cs typeface="+mn-cs"/>
            </a:endParaRPr>
          </a:p>
        </p:txBody>
      </p:sp>
      <p:sp>
        <p:nvSpPr>
          <p:cNvPr id="22" name="Rectangle 21"/>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3" name="Rectangle 22"/>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3</a:t>
            </a:r>
          </a:p>
        </p:txBody>
      </p:sp>
      <p:sp>
        <p:nvSpPr>
          <p:cNvPr id="24" name="Rectangle 23"/>
          <p:cNvSpPr/>
          <p:nvPr/>
        </p:nvSpPr>
        <p:spPr>
          <a:xfrm>
            <a:off x="4264132" y="266700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5" name="Rectangle 24"/>
          <p:cNvSpPr/>
          <p:nvPr/>
        </p:nvSpPr>
        <p:spPr>
          <a:xfrm>
            <a:off x="3532702" y="5468907"/>
            <a:ext cx="4908716" cy="584775"/>
          </a:xfrm>
          <a:prstGeom prst="rect">
            <a:avLst/>
          </a:prstGeom>
        </p:spPr>
        <p:txBody>
          <a:bodyPr wrap="none">
            <a:spAutoFit/>
          </a:bodyPr>
          <a:lstStyle/>
          <a:p>
            <a:pPr algn="ctr"/>
            <a:r>
              <a:rPr lang="en-US" sz="3200" b="1" kern="1200" dirty="0" smtClean="0">
                <a:solidFill>
                  <a:schemeClr val="accent2"/>
                </a:solidFill>
                <a:latin typeface="+mj-lt"/>
                <a:ea typeface="+mn-ea"/>
                <a:cs typeface="+mn-cs"/>
              </a:rPr>
              <a:t>Paths are not the same!</a:t>
            </a:r>
            <a:endParaRPr lang="en-US" sz="3200" b="1" kern="1200" dirty="0">
              <a:solidFill>
                <a:schemeClr val="accent2"/>
              </a:solidFill>
              <a:latin typeface="+mj-lt"/>
              <a:ea typeface="+mn-ea"/>
              <a:cs typeface="+mn-cs"/>
            </a:endParaRPr>
          </a:p>
        </p:txBody>
      </p:sp>
    </p:spTree>
    <p:extLst>
      <p:ext uri="{BB962C8B-B14F-4D97-AF65-F5344CB8AC3E}">
        <p14:creationId xmlns:p14="http://schemas.microsoft.com/office/powerpoint/2010/main" val="226244335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with Weights</a:t>
            </a:r>
            <a:endParaRPr lang="en-US" dirty="0"/>
          </a:p>
        </p:txBody>
      </p:sp>
      <p:sp>
        <p:nvSpPr>
          <p:cNvPr id="6"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7" name="Shape 304"/>
          <p:cNvSpPr/>
          <p:nvPr/>
        </p:nvSpPr>
        <p:spPr>
          <a:xfrm>
            <a:off x="3048000" y="18148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8"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9"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10"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11" name="Shape 308"/>
          <p:cNvCxnSpPr>
            <a:stCxn id="6" idx="3"/>
            <a:endCxn id="8"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12" name="Shape 309"/>
          <p:cNvCxnSpPr>
            <a:stCxn id="6" idx="5"/>
            <a:endCxn id="9"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13" name="Shape 310"/>
          <p:cNvCxnSpPr>
            <a:stCxn id="7" idx="5"/>
            <a:endCxn id="9" idx="0"/>
          </p:cNvCxnSpPr>
          <p:nvPr/>
        </p:nvCxnSpPr>
        <p:spPr>
          <a:xfrm>
            <a:off x="3828489" y="2595314"/>
            <a:ext cx="809136" cy="1192233"/>
          </a:xfrm>
          <a:prstGeom prst="straightConnector1">
            <a:avLst/>
          </a:prstGeom>
          <a:noFill/>
          <a:ln w="28575" cap="flat">
            <a:solidFill>
              <a:srgbClr val="4A7DBB"/>
            </a:solidFill>
            <a:prstDash val="solid"/>
            <a:round/>
            <a:headEnd type="none" w="med" len="med"/>
            <a:tailEnd type="stealth" w="lg" len="lg"/>
          </a:ln>
        </p:spPr>
      </p:cxnSp>
      <p:cxnSp>
        <p:nvCxnSpPr>
          <p:cNvPr id="14" name="Shape 311"/>
          <p:cNvCxnSpPr>
            <a:stCxn id="9" idx="3"/>
            <a:endCxn id="10"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15" name="Shape 312"/>
          <p:cNvCxnSpPr>
            <a:stCxn id="10" idx="1"/>
            <a:endCxn id="8"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16" name="Shape 313"/>
          <p:cNvCxnSpPr>
            <a:stCxn id="8" idx="6"/>
            <a:endCxn id="9"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17" name="Shape 314"/>
          <p:cNvCxnSpPr>
            <a:stCxn id="7" idx="2"/>
            <a:endCxn id="6" idx="7"/>
          </p:cNvCxnSpPr>
          <p:nvPr/>
        </p:nvCxnSpPr>
        <p:spPr>
          <a:xfrm flipH="1">
            <a:off x="2246928" y="2272025"/>
            <a:ext cx="801072" cy="133911"/>
          </a:xfrm>
          <a:prstGeom prst="straightConnector1">
            <a:avLst/>
          </a:prstGeom>
          <a:noFill/>
          <a:ln w="28575" cap="flat">
            <a:solidFill>
              <a:srgbClr val="4A7DBB"/>
            </a:solidFill>
            <a:prstDash val="solid"/>
            <a:round/>
            <a:headEnd type="none" w="med" len="med"/>
            <a:tailEnd type="stealth" w="lg" len="lg"/>
          </a:ln>
        </p:spPr>
      </p:cxnSp>
      <p:graphicFrame>
        <p:nvGraphicFramePr>
          <p:cNvPr id="4" name="Table 3"/>
          <p:cNvGraphicFramePr>
            <a:graphicFrameLocks noGrp="1"/>
          </p:cNvGraphicFramePr>
          <p:nvPr>
            <p:extLst>
              <p:ext uri="{D42A27DB-BD31-4B8C-83A1-F6EECF244321}">
                <p14:modId xmlns:p14="http://schemas.microsoft.com/office/powerpoint/2010/main" val="3167962619"/>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5</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&lt;B,A,C,D&gt;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&lt;B,A,C,E&gt;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18" name="Rectangle 17"/>
          <p:cNvSpPr/>
          <p:nvPr/>
        </p:nvSpPr>
        <p:spPr>
          <a:xfrm>
            <a:off x="2427497" y="1724055"/>
            <a:ext cx="327334"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2</a:t>
            </a:r>
            <a:endParaRPr lang="en-US" sz="2000" kern="1200" dirty="0">
              <a:solidFill>
                <a:schemeClr val="tx1">
                  <a:lumMod val="50000"/>
                  <a:lumOff val="50000"/>
                </a:schemeClr>
              </a:solidFill>
              <a:latin typeface="+mj-lt"/>
              <a:ea typeface="+mn-ea"/>
              <a:cs typeface="+mn-cs"/>
            </a:endParaRPr>
          </a:p>
        </p:txBody>
      </p:sp>
      <p:sp>
        <p:nvSpPr>
          <p:cNvPr id="19" name="Rectangle 18"/>
          <p:cNvSpPr/>
          <p:nvPr/>
        </p:nvSpPr>
        <p:spPr>
          <a:xfrm>
            <a:off x="2981532" y="302889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0" name="Rectangle 19"/>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1" name="Rectangle 20"/>
          <p:cNvSpPr/>
          <p:nvPr/>
        </p:nvSpPr>
        <p:spPr>
          <a:xfrm>
            <a:off x="3177867" y="4552890"/>
            <a:ext cx="32733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6</a:t>
            </a:r>
            <a:endParaRPr lang="en-US" sz="2000" kern="1200" dirty="0">
              <a:solidFill>
                <a:schemeClr val="tx1">
                  <a:lumMod val="50000"/>
                  <a:lumOff val="50000"/>
                </a:schemeClr>
              </a:solidFill>
              <a:latin typeface="+mj-lt"/>
              <a:ea typeface="+mn-ea"/>
              <a:cs typeface="+mn-cs"/>
            </a:endParaRPr>
          </a:p>
        </p:txBody>
      </p:sp>
      <p:sp>
        <p:nvSpPr>
          <p:cNvPr id="22" name="Rectangle 21"/>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3" name="Rectangle 22"/>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3</a:t>
            </a:r>
          </a:p>
        </p:txBody>
      </p:sp>
      <p:sp>
        <p:nvSpPr>
          <p:cNvPr id="24" name="Rectangle 23"/>
          <p:cNvSpPr/>
          <p:nvPr/>
        </p:nvSpPr>
        <p:spPr>
          <a:xfrm>
            <a:off x="4264132" y="266700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5" name="Rectangle 24"/>
          <p:cNvSpPr/>
          <p:nvPr/>
        </p:nvSpPr>
        <p:spPr>
          <a:xfrm>
            <a:off x="3532702" y="5468907"/>
            <a:ext cx="4908716" cy="584775"/>
          </a:xfrm>
          <a:prstGeom prst="rect">
            <a:avLst/>
          </a:prstGeom>
        </p:spPr>
        <p:txBody>
          <a:bodyPr wrap="none">
            <a:spAutoFit/>
          </a:bodyPr>
          <a:lstStyle/>
          <a:p>
            <a:pPr algn="ctr"/>
            <a:r>
              <a:rPr lang="en-US" sz="3200" b="1" kern="1200" dirty="0" smtClean="0">
                <a:solidFill>
                  <a:schemeClr val="accent2"/>
                </a:solidFill>
                <a:latin typeface="+mj-lt"/>
                <a:ea typeface="+mn-ea"/>
                <a:cs typeface="+mn-cs"/>
              </a:rPr>
              <a:t>Paths are not the same!</a:t>
            </a:r>
            <a:endParaRPr lang="en-US" sz="3200" b="1" kern="1200" dirty="0">
              <a:solidFill>
                <a:schemeClr val="accent2"/>
              </a:solidFill>
              <a:latin typeface="+mj-lt"/>
              <a:ea typeface="+mn-ea"/>
              <a:cs typeface="+mn-cs"/>
            </a:endParaRPr>
          </a:p>
        </p:txBody>
      </p:sp>
      <p:cxnSp>
        <p:nvCxnSpPr>
          <p:cNvPr id="26" name="Straight Arrow Connector 25"/>
          <p:cNvCxnSpPr/>
          <p:nvPr/>
        </p:nvCxnSpPr>
        <p:spPr>
          <a:xfrm flipH="1">
            <a:off x="2427498" y="2405936"/>
            <a:ext cx="554034" cy="10866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255324" y="3152852"/>
            <a:ext cx="462248" cy="97694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965103" y="4650842"/>
            <a:ext cx="830807" cy="81806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0513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Goal: Smallest cost? Or fewest edges?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6366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BFS vs. Dijkstra’s Algorithm</a:t>
            </a:r>
            <a:endParaRPr lang="en-US" dirty="0"/>
          </a:p>
        </p:txBody>
      </p:sp>
      <p:sp>
        <p:nvSpPr>
          <p:cNvPr id="3" name="Content Placeholder 2"/>
          <p:cNvSpPr>
            <a:spLocks noGrp="1"/>
          </p:cNvSpPr>
          <p:nvPr>
            <p:ph idx="1"/>
          </p:nvPr>
        </p:nvSpPr>
        <p:spPr>
          <a:xfrm>
            <a:off x="457200" y="3962400"/>
            <a:ext cx="8229600" cy="2209801"/>
          </a:xfrm>
        </p:spPr>
        <p:txBody>
          <a:bodyPr>
            <a:normAutofit/>
          </a:bodyPr>
          <a:lstStyle/>
          <a:p>
            <a:r>
              <a:rPr lang="en-US" dirty="0" smtClean="0"/>
              <a:t>BFS doesn’t work when the path with minimal cost ≠ path with fewest edges</a:t>
            </a:r>
          </a:p>
          <a:p>
            <a:r>
              <a:rPr lang="en-US" dirty="0" smtClean="0"/>
              <a:t>Dijkstra’s Algorithm works in this case, but only if the weights are non-negative</a:t>
            </a:r>
          </a:p>
          <a:p>
            <a:r>
              <a:rPr lang="en-US" dirty="0" smtClean="0">
                <a:solidFill>
                  <a:srgbClr val="0070C0"/>
                </a:solidFill>
              </a:rPr>
              <a:t>What happens if there is a negative edge?</a:t>
            </a:r>
          </a:p>
          <a:p>
            <a:pPr lvl="1"/>
            <a:r>
              <a:rPr lang="en-US" dirty="0" smtClean="0"/>
              <a:t>Minimize cost by repeating the cycle forever</a:t>
            </a:r>
          </a:p>
        </p:txBody>
      </p:sp>
      <p:grpSp>
        <p:nvGrpSpPr>
          <p:cNvPr id="125" name="Shape 125"/>
          <p:cNvGrpSpPr/>
          <p:nvPr/>
        </p:nvGrpSpPr>
        <p:grpSpPr>
          <a:xfrm>
            <a:off x="1297661" y="1809691"/>
            <a:ext cx="3505200" cy="1390709"/>
            <a:chOff x="914400" y="1524000"/>
            <a:chExt cx="3505200" cy="1390709"/>
          </a:xfrm>
        </p:grpSpPr>
        <p:sp>
          <p:nvSpPr>
            <p:cNvPr id="126" name="Shape 126"/>
            <p:cNvSpPr txBox="1"/>
            <p:nvPr/>
          </p:nvSpPr>
          <p:spPr>
            <a:xfrm>
              <a:off x="2286000" y="25146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500</a:t>
              </a:r>
            </a:p>
          </p:txBody>
        </p:sp>
        <p:grpSp>
          <p:nvGrpSpPr>
            <p:cNvPr id="127" name="Shape 127"/>
            <p:cNvGrpSpPr/>
            <p:nvPr/>
          </p:nvGrpSpPr>
          <p:grpSpPr>
            <a:xfrm>
              <a:off x="914400" y="1524000"/>
              <a:ext cx="3505200" cy="1047690"/>
              <a:chOff x="914400" y="1524000"/>
              <a:chExt cx="3505200" cy="1047690"/>
            </a:xfrm>
          </p:grpSpPr>
          <p:sp>
            <p:nvSpPr>
              <p:cNvPr id="128" name="Shape 128"/>
              <p:cNvSpPr/>
              <p:nvPr/>
            </p:nvSpPr>
            <p:spPr>
              <a:xfrm>
                <a:off x="914400"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29" name="Shape 129"/>
              <p:cNvSpPr/>
              <p:nvPr/>
            </p:nvSpPr>
            <p:spPr>
              <a:xfrm>
                <a:off x="17526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0" name="Shape 130"/>
              <p:cNvCxnSpPr/>
              <p:nvPr/>
            </p:nvCxnSpPr>
            <p:spPr>
              <a:xfrm>
                <a:off x="1256726" y="2400240"/>
                <a:ext cx="2820545" cy="1587"/>
              </a:xfrm>
              <a:prstGeom prst="straightConnector1">
                <a:avLst/>
              </a:prstGeom>
              <a:noFill/>
              <a:ln w="9525" cap="flat">
                <a:solidFill>
                  <a:schemeClr val="dk1"/>
                </a:solidFill>
                <a:prstDash val="solid"/>
                <a:round/>
                <a:headEnd type="none" w="med" len="med"/>
                <a:tailEnd type="triangle" w="lg" len="lg"/>
              </a:ln>
            </p:spPr>
          </p:cxnSp>
          <p:cxnSp>
            <p:nvCxnSpPr>
              <p:cNvPr id="131" name="Shape 131"/>
              <p:cNvCxnSpPr/>
              <p:nvPr/>
            </p:nvCxnSpPr>
            <p:spPr>
              <a:xfrm>
                <a:off x="2094926" y="1943040"/>
                <a:ext cx="458345" cy="1587"/>
              </a:xfrm>
              <a:prstGeom prst="straightConnector1">
                <a:avLst/>
              </a:prstGeom>
              <a:noFill/>
              <a:ln w="9525" cap="flat">
                <a:solidFill>
                  <a:schemeClr val="dk1"/>
                </a:solidFill>
                <a:prstDash val="solid"/>
                <a:round/>
                <a:headEnd type="none" w="med" len="med"/>
                <a:tailEnd type="triangle" w="lg" len="lg"/>
              </a:ln>
            </p:spPr>
          </p:cxnSp>
          <p:cxnSp>
            <p:nvCxnSpPr>
              <p:cNvPr id="132" name="Shape 132"/>
              <p:cNvCxnSpPr/>
              <p:nvPr/>
            </p:nvCxnSpPr>
            <p:spPr>
              <a:xfrm rot="10800000" flipH="1">
                <a:off x="1143000" y="1943040"/>
                <a:ext cx="609599" cy="323850"/>
              </a:xfrm>
              <a:prstGeom prst="straightConnector1">
                <a:avLst/>
              </a:prstGeom>
              <a:noFill/>
              <a:ln w="9525" cap="flat">
                <a:solidFill>
                  <a:schemeClr val="dk1"/>
                </a:solidFill>
                <a:prstDash val="solid"/>
                <a:round/>
                <a:headEnd type="none" w="med" len="med"/>
                <a:tailEnd type="triangle" w="lg" len="lg"/>
              </a:ln>
            </p:spPr>
          </p:cxnSp>
          <p:sp>
            <p:nvSpPr>
              <p:cNvPr id="133" name="Shape 133"/>
              <p:cNvSpPr/>
              <p:nvPr/>
            </p:nvSpPr>
            <p:spPr>
              <a:xfrm>
                <a:off x="33528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4" name="Shape 134"/>
              <p:cNvSpPr/>
              <p:nvPr/>
            </p:nvSpPr>
            <p:spPr>
              <a:xfrm>
                <a:off x="4077273"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5" name="Shape 135"/>
              <p:cNvSpPr/>
              <p:nvPr/>
            </p:nvSpPr>
            <p:spPr>
              <a:xfrm>
                <a:off x="2553273"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6" name="Shape 136"/>
              <p:cNvCxnSpPr/>
              <p:nvPr/>
            </p:nvCxnSpPr>
            <p:spPr>
              <a:xfrm>
                <a:off x="2894453" y="1960501"/>
                <a:ext cx="458345" cy="1587"/>
              </a:xfrm>
              <a:prstGeom prst="straightConnector1">
                <a:avLst/>
              </a:prstGeom>
              <a:noFill/>
              <a:ln w="9525" cap="flat">
                <a:solidFill>
                  <a:schemeClr val="dk1"/>
                </a:solidFill>
                <a:prstDash val="solid"/>
                <a:round/>
                <a:headEnd type="none" w="med" len="med"/>
                <a:tailEnd type="triangle" w="lg" len="lg"/>
              </a:ln>
            </p:spPr>
          </p:cxnSp>
          <p:cxnSp>
            <p:nvCxnSpPr>
              <p:cNvPr id="137" name="Shape 137"/>
              <p:cNvCxnSpPr/>
              <p:nvPr/>
            </p:nvCxnSpPr>
            <p:spPr>
              <a:xfrm>
                <a:off x="3695126" y="1943040"/>
                <a:ext cx="432279" cy="335966"/>
              </a:xfrm>
              <a:prstGeom prst="straightConnector1">
                <a:avLst/>
              </a:prstGeom>
              <a:noFill/>
              <a:ln w="9525" cap="flat">
                <a:solidFill>
                  <a:schemeClr val="dk1"/>
                </a:solidFill>
                <a:prstDash val="solid"/>
                <a:round/>
                <a:headEnd type="none" w="med" len="med"/>
                <a:tailEnd type="triangle" w="lg" len="lg"/>
              </a:ln>
            </p:spPr>
          </p:cxnSp>
          <p:sp>
            <p:nvSpPr>
              <p:cNvPr id="138" name="Shape 138"/>
              <p:cNvSpPr txBox="1"/>
              <p:nvPr/>
            </p:nvSpPr>
            <p:spPr>
              <a:xfrm>
                <a:off x="914400" y="18096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39" name="Shape 139"/>
              <p:cNvSpPr txBox="1"/>
              <p:nvPr/>
            </p:nvSpPr>
            <p:spPr>
              <a:xfrm>
                <a:off x="1978132"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0" name="Shape 140"/>
              <p:cNvSpPr txBox="1"/>
              <p:nvPr/>
            </p:nvSpPr>
            <p:spPr>
              <a:xfrm>
                <a:off x="2819400"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1" name="Shape 141"/>
              <p:cNvSpPr txBox="1"/>
              <p:nvPr/>
            </p:nvSpPr>
            <p:spPr>
              <a:xfrm>
                <a:off x="3730732" y="17334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grpSp>
      </p:grpSp>
      <p:sp>
        <p:nvSpPr>
          <p:cNvPr id="143" name="Shape 143"/>
          <p:cNvSpPr/>
          <p:nvPr/>
        </p:nvSpPr>
        <p:spPr>
          <a:xfrm>
            <a:off x="563380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4" name="Shape 144"/>
          <p:cNvSpPr/>
          <p:nvPr/>
        </p:nvSpPr>
        <p:spPr>
          <a:xfrm>
            <a:off x="7438300" y="247664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5" name="Shape 145"/>
          <p:cNvSpPr/>
          <p:nvPr/>
        </p:nvSpPr>
        <p:spPr>
          <a:xfrm>
            <a:off x="6267225" y="2733499"/>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6" name="Shape 146"/>
          <p:cNvSpPr/>
          <p:nvPr/>
        </p:nvSpPr>
        <p:spPr>
          <a:xfrm>
            <a:off x="665935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147" name="Shape 147"/>
          <p:cNvCxnSpPr>
            <a:stCxn id="145" idx="7"/>
            <a:endCxn id="146" idx="4"/>
          </p:cNvCxnSpPr>
          <p:nvPr/>
        </p:nvCxnSpPr>
        <p:spPr>
          <a:xfrm rot="10800000" flipH="1">
            <a:off x="6551202" y="2276594"/>
            <a:ext cx="274497" cy="505627"/>
          </a:xfrm>
          <a:prstGeom prst="straightConnector1">
            <a:avLst/>
          </a:prstGeom>
          <a:noFill/>
          <a:ln w="19050" cap="flat">
            <a:solidFill>
              <a:srgbClr val="000000"/>
            </a:solidFill>
            <a:prstDash val="solid"/>
            <a:round/>
            <a:headEnd type="none" w="lg" len="lg"/>
            <a:tailEnd type="triangle" w="lg" len="lg"/>
          </a:ln>
        </p:spPr>
      </p:cxnSp>
      <p:cxnSp>
        <p:nvCxnSpPr>
          <p:cNvPr id="148" name="Shape 148"/>
          <p:cNvCxnSpPr>
            <a:stCxn id="146" idx="3"/>
            <a:endCxn id="145" idx="0"/>
          </p:cNvCxnSpPr>
          <p:nvPr/>
        </p:nvCxnSpPr>
        <p:spPr>
          <a:xfrm flipH="1">
            <a:off x="6433574" y="2227871"/>
            <a:ext cx="274497" cy="505627"/>
          </a:xfrm>
          <a:prstGeom prst="straightConnector1">
            <a:avLst/>
          </a:prstGeom>
          <a:noFill/>
          <a:ln w="19050" cap="flat">
            <a:solidFill>
              <a:srgbClr val="000000"/>
            </a:solidFill>
            <a:prstDash val="solid"/>
            <a:round/>
            <a:headEnd type="none" w="lg" len="lg"/>
            <a:tailEnd type="triangle" w="lg" len="lg"/>
          </a:ln>
        </p:spPr>
      </p:cxnSp>
      <p:sp>
        <p:nvSpPr>
          <p:cNvPr id="149" name="Shape 149"/>
          <p:cNvSpPr txBox="1"/>
          <p:nvPr/>
        </p:nvSpPr>
        <p:spPr>
          <a:xfrm>
            <a:off x="6267225" y="2272571"/>
            <a:ext cx="439500" cy="416099"/>
          </a:xfrm>
          <a:prstGeom prst="rect">
            <a:avLst/>
          </a:prstGeom>
          <a:noFill/>
        </p:spPr>
        <p:txBody>
          <a:bodyPr lIns="91425" tIns="91425" rIns="91425" bIns="91425" anchor="t" anchorCtr="0">
            <a:noAutofit/>
          </a:bodyPr>
          <a:lstStyle/>
          <a:p>
            <a:pPr>
              <a:buNone/>
            </a:pPr>
            <a:r>
              <a:rPr lang="en" sz="1800">
                <a:latin typeface="Calibri"/>
                <a:ea typeface="Calibri"/>
                <a:cs typeface="Calibri"/>
                <a:sym typeface="Calibri"/>
              </a:rPr>
              <a:t>5</a:t>
            </a:r>
          </a:p>
        </p:txBody>
      </p:sp>
      <p:sp>
        <p:nvSpPr>
          <p:cNvPr id="150" name="Shape 150"/>
          <p:cNvSpPr txBox="1"/>
          <p:nvPr/>
        </p:nvSpPr>
        <p:spPr>
          <a:xfrm>
            <a:off x="6599925" y="2476644"/>
            <a:ext cx="641699"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-10</a:t>
            </a:r>
          </a:p>
        </p:txBody>
      </p:sp>
      <p:cxnSp>
        <p:nvCxnSpPr>
          <p:cNvPr id="151" name="Shape 151"/>
          <p:cNvCxnSpPr>
            <a:stCxn id="143" idx="6"/>
            <a:endCxn id="146" idx="2"/>
          </p:cNvCxnSpPr>
          <p:nvPr/>
        </p:nvCxnSpPr>
        <p:spPr>
          <a:xfrm>
            <a:off x="5966499" y="2110244"/>
            <a:ext cx="692850" cy="0"/>
          </a:xfrm>
          <a:prstGeom prst="straightConnector1">
            <a:avLst/>
          </a:prstGeom>
          <a:noFill/>
          <a:ln w="19050" cap="flat">
            <a:solidFill>
              <a:srgbClr val="000000"/>
            </a:solidFill>
            <a:prstDash val="solid"/>
            <a:round/>
            <a:headEnd type="none" w="lg" len="lg"/>
            <a:tailEnd type="triangle" w="lg" len="lg"/>
          </a:ln>
        </p:spPr>
      </p:cxnSp>
      <p:cxnSp>
        <p:nvCxnSpPr>
          <p:cNvPr id="152" name="Shape 152"/>
          <p:cNvCxnSpPr>
            <a:stCxn id="146" idx="6"/>
            <a:endCxn id="144" idx="1"/>
          </p:cNvCxnSpPr>
          <p:nvPr/>
        </p:nvCxnSpPr>
        <p:spPr>
          <a:xfrm>
            <a:off x="6992049" y="2110244"/>
            <a:ext cx="494972" cy="415122"/>
          </a:xfrm>
          <a:prstGeom prst="straightConnector1">
            <a:avLst/>
          </a:prstGeom>
          <a:noFill/>
          <a:ln w="19050" cap="flat">
            <a:solidFill>
              <a:srgbClr val="000000"/>
            </a:solidFill>
            <a:prstDash val="solid"/>
            <a:round/>
            <a:headEnd type="none" w="lg" len="lg"/>
            <a:tailEnd type="triangle" w="lg" len="lg"/>
          </a:ln>
        </p:spPr>
      </p:cxnSp>
      <p:sp>
        <p:nvSpPr>
          <p:cNvPr id="153" name="Shape 153"/>
          <p:cNvSpPr txBox="1"/>
          <p:nvPr/>
        </p:nvSpPr>
        <p:spPr>
          <a:xfrm>
            <a:off x="6093175" y="171288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
        <p:nvSpPr>
          <p:cNvPr id="154" name="Shape 154"/>
          <p:cNvSpPr txBox="1"/>
          <p:nvPr/>
        </p:nvSpPr>
        <p:spPr>
          <a:xfrm>
            <a:off x="7142500" y="194389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Tree>
    <p:extLst>
      <p:ext uri="{BB962C8B-B14F-4D97-AF65-F5344CB8AC3E}">
        <p14:creationId xmlns:p14="http://schemas.microsoft.com/office/powerpoint/2010/main" val="293947159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144" grpId="0" animBg="1"/>
      <p:bldP spid="145" grpId="0" animBg="1"/>
      <p:bldP spid="146" grpId="0" animBg="1"/>
      <p:bldP spid="149" grpId="0"/>
      <p:bldP spid="150" grpId="0"/>
      <p:bldP spid="153" grpId="0"/>
      <p:bldP spid="1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a:bodyPr>
          <a:lstStyle/>
          <a:p>
            <a:r>
              <a:rPr lang="en-US" dirty="0"/>
              <a:t>Named after its inventor </a:t>
            </a:r>
            <a:r>
              <a:rPr lang="en-US" dirty="0" err="1"/>
              <a:t>Edsger</a:t>
            </a:r>
            <a:r>
              <a:rPr lang="en-US" dirty="0"/>
              <a:t> </a:t>
            </a:r>
            <a:r>
              <a:rPr lang="en-US" dirty="0" err="1"/>
              <a:t>Dijkstra</a:t>
            </a:r>
            <a:r>
              <a:rPr lang="en-US" dirty="0"/>
              <a:t> (1930-2002</a:t>
            </a:r>
            <a:r>
              <a:rPr lang="en-US" dirty="0" smtClean="0"/>
              <a:t>)</a:t>
            </a:r>
          </a:p>
          <a:p>
            <a:pPr lvl="1"/>
            <a:r>
              <a:rPr lang="en-US" dirty="0"/>
              <a:t>Truly one of the “founders” of computer </a:t>
            </a:r>
            <a:r>
              <a:rPr lang="en-US" dirty="0" smtClean="0"/>
              <a:t>science;</a:t>
            </a:r>
          </a:p>
          <a:p>
            <a:pPr lvl="1"/>
            <a:r>
              <a:rPr lang="en-US" dirty="0" smtClean="0"/>
              <a:t>This </a:t>
            </a:r>
            <a:r>
              <a:rPr lang="en-US" dirty="0"/>
              <a:t>is just one of his many contributions</a:t>
            </a:r>
          </a:p>
          <a:p>
            <a:r>
              <a:rPr lang="en-US" dirty="0" smtClean="0"/>
              <a:t>Wikipedia is a good </a:t>
            </a:r>
            <a:r>
              <a:rPr lang="en-US" dirty="0"/>
              <a:t>resource: </a:t>
            </a:r>
            <a:r>
              <a:rPr lang="en-US" dirty="0">
                <a:hlinkClick r:id="rId3"/>
              </a:rPr>
              <a:t>https://</a:t>
            </a:r>
            <a:r>
              <a:rPr lang="en-US" dirty="0" smtClean="0">
                <a:hlinkClick r:id="rId3"/>
              </a:rPr>
              <a:t>en.wikipedia.org/wiki/Dijkstra%27s_algorithm</a:t>
            </a:r>
            <a:r>
              <a:rPr lang="en-US" dirty="0" smtClean="0"/>
              <a:t> </a:t>
            </a:r>
            <a:endParaRPr lang="en-US" dirty="0"/>
          </a:p>
          <a:p>
            <a:r>
              <a:rPr lang="en-US" dirty="0" smtClean="0"/>
              <a:t>The </a:t>
            </a:r>
            <a:r>
              <a:rPr lang="en-US" dirty="0"/>
              <a:t>idea: reminiscent of BFS, but adapted to handle weights</a:t>
            </a:r>
          </a:p>
          <a:p>
            <a:pPr lvl="1"/>
            <a:r>
              <a:rPr lang="en-US" dirty="0"/>
              <a:t>Grow the set of nodes whose shortest distance has been computed</a:t>
            </a:r>
          </a:p>
          <a:p>
            <a:pPr lvl="1"/>
            <a:r>
              <a:rPr lang="en-US" dirty="0"/>
              <a:t>Nodes not in the set will have a “best distance so far”</a:t>
            </a:r>
          </a:p>
          <a:p>
            <a:pPr lvl="1"/>
            <a:r>
              <a:rPr lang="en-US" dirty="0" smtClean="0"/>
              <a:t>A</a:t>
            </a:r>
            <a:r>
              <a:rPr lang="en-US" b="1" dirty="0" smtClean="0"/>
              <a:t> PRIORITY QUEUE</a:t>
            </a:r>
            <a:r>
              <a:rPr lang="en-US" dirty="0" smtClean="0"/>
              <a:t> will </a:t>
            </a:r>
            <a:r>
              <a:rPr lang="en-US" dirty="0"/>
              <a:t>turn out to be useful for </a:t>
            </a:r>
            <a:r>
              <a:rPr lang="en-US" dirty="0" smtClean="0"/>
              <a:t>efficiency – We’ll cover this later in the slide deck</a:t>
            </a:r>
          </a:p>
          <a:p>
            <a:pPr lvl="1"/>
            <a:endParaRPr lang="en-US" dirty="0"/>
          </a:p>
        </p:txBody>
      </p:sp>
    </p:spTree>
    <p:extLst>
      <p:ext uri="{BB962C8B-B14F-4D97-AF65-F5344CB8AC3E}">
        <p14:creationId xmlns:p14="http://schemas.microsoft.com/office/powerpoint/2010/main" val="3084979767"/>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997</TotalTime>
  <Words>2486</Words>
  <Application>Microsoft Macintosh PowerPoint</Application>
  <PresentationFormat>On-screen Show (4:3)</PresentationFormat>
  <Paragraphs>1371</Paragraphs>
  <Slides>35</Slides>
  <Notes>30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Arial</vt:lpstr>
      <vt:lpstr>Calibri</vt:lpstr>
      <vt:lpstr>Calibri Light</vt:lpstr>
      <vt:lpstr>Century Gothic</vt:lpstr>
      <vt:lpstr>Courier New</vt:lpstr>
      <vt:lpstr>Palatino Linotype</vt:lpstr>
      <vt:lpstr>Times New Roman</vt:lpstr>
      <vt:lpstr>Executive</vt:lpstr>
      <vt:lpstr>Retrospect</vt:lpstr>
      <vt:lpstr>PowerPoint Presentation</vt:lpstr>
      <vt:lpstr>Things to Discuss</vt:lpstr>
      <vt:lpstr>Review: Shortest Paths with BFS</vt:lpstr>
      <vt:lpstr>Review: Shortest Paths with BFS</vt:lpstr>
      <vt:lpstr>Shortest Paths with Weights</vt:lpstr>
      <vt:lpstr>Shortest Paths with Weights</vt:lpstr>
      <vt:lpstr>Goal: Smallest cost? Or fewest edges?</vt:lpstr>
      <vt:lpstr>BFS vs. Dijkstra’s Algorithm</vt:lpstr>
      <vt:lpstr>Dijkstra’s Algorithm</vt:lpstr>
      <vt:lpstr>Dijkstra’s Algorithm</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Interpreting the Results</vt:lpstr>
      <vt:lpstr>Example #2</vt:lpstr>
      <vt:lpstr>Example #2</vt:lpstr>
      <vt:lpstr>Pseudocode Attempt #1</vt:lpstr>
      <vt:lpstr>Can We Do Better?</vt:lpstr>
      <vt:lpstr>Priority Queue</vt:lpstr>
      <vt:lpstr>Pseudocode Attempt #2</vt:lpstr>
      <vt:lpstr>Homework 7</vt:lpstr>
      <vt:lpstr>Homework 7</vt:lpstr>
      <vt:lpstr>Hw7 Important Notes!!!</vt:lpstr>
      <vt:lpstr>Hw7 Test script Command Notes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STF_Student</dc:creator>
  <cp:lastModifiedBy>Zachary L. Tatlock</cp:lastModifiedBy>
  <cp:revision>106</cp:revision>
  <cp:lastPrinted>2015-05-14T00:27:50Z</cp:lastPrinted>
  <dcterms:modified xsi:type="dcterms:W3CDTF">2016-02-19T19:22:45Z</dcterms:modified>
</cp:coreProperties>
</file>