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87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6" r:id="rId21"/>
    <p:sldId id="379" r:id="rId22"/>
    <p:sldId id="380" r:id="rId23"/>
    <p:sldId id="381" r:id="rId24"/>
    <p:sldId id="382" r:id="rId25"/>
    <p:sldId id="383" r:id="rId26"/>
    <p:sldId id="384" r:id="rId27"/>
  </p:sldIdLst>
  <p:sldSz cx="9144000" cy="6858000" type="screen4x3"/>
  <p:notesSz cx="9220200" cy="6934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C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82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9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tags" Target="tags/tag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72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89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9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21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22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76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62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00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89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6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0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52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61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8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23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35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47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7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3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6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024188" y="693738"/>
            <a:ext cx="3170237" cy="2376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06759" y="3300750"/>
            <a:ext cx="6414215" cy="26375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443A7F"/>
                </a:solidFill>
              </a:rPr>
              <a:t>Zach Tatlock</a:t>
            </a:r>
            <a:r>
              <a:rPr lang="en-US" dirty="0" smtClean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solidFill>
                <a:srgbClr val="443A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17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4800" i="1" dirty="0" smtClean="0">
                <a:latin typeface="Helvetica" charset="0"/>
                <a:ea typeface="Helvetica" charset="0"/>
                <a:cs typeface="Helvetica" charset="0"/>
              </a:rPr>
              <a:t>Events, Listeners, Callbacks</a:t>
            </a:r>
            <a:endParaRPr lang="en-US" sz="48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2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task; 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Main creates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object and passes it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: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0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</a:t>
            </a:r>
            <a:r>
              <a:rPr lang="en-GB" dirty="0" smtClean="0"/>
              <a:t>odule dependency diagram </a:t>
            </a:r>
            <a:r>
              <a:rPr lang="en-GB" dirty="0"/>
              <a:t>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depends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, not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</a:t>
            </a:r>
            <a:r>
              <a:rPr lang="en-GB" sz="2000" dirty="0" smtClean="0"/>
              <a:t>reuse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depends on the constructor for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 smtClean="0"/>
              <a:t> still depends </a:t>
            </a:r>
            <a:r>
              <a:rPr lang="en-GB" sz="2000" dirty="0"/>
              <a:t>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(is this necessary?)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895600" y="576683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37215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62428" y="4870658"/>
            <a:ext cx="166775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95600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rot="5400000" flipH="1" flipV="1">
            <a:off x="3536399" y="5474216"/>
            <a:ext cx="585231" cy="127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6405698" y="6017114"/>
            <a:ext cx="1440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6198272" y="5786786"/>
            <a:ext cx="355792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13123" y="6017113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37610" y="5602524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032458"/>
            <a:ext cx="4044794" cy="52725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343400"/>
            <a:ext cx="510209" cy="173437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79614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callback</a:t>
            </a:r>
            <a:r>
              <a:rPr lang="en-GB" dirty="0" smtClean="0"/>
              <a:t> design pattern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 alternative: use </a:t>
            </a:r>
            <a:r>
              <a:rPr lang="en-GB" sz="2000" dirty="0"/>
              <a:t>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</a:t>
            </a:r>
            <a:r>
              <a:rPr lang="en-GB" sz="2000" i="1" dirty="0" smtClean="0"/>
              <a:t>the dependency</a:t>
            </a:r>
            <a:endParaRPr lang="en-GB" sz="2000" i="1" dirty="0"/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creates a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, and passes in a reference to </a:t>
            </a:r>
            <a:r>
              <a:rPr lang="en-GB" sz="2000" i="1" dirty="0" smtClean="0"/>
              <a:t>itself</a:t>
            </a:r>
            <a:r>
              <a:rPr lang="en-GB" sz="2000" dirty="0" smtClean="0"/>
              <a:t> so the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can </a:t>
            </a:r>
            <a:r>
              <a:rPr lang="en-GB" sz="2000" i="1" dirty="0" smtClean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is a </a:t>
            </a:r>
            <a:r>
              <a:rPr lang="en-GB" sz="2000" i="1" dirty="0" err="1" smtClean="0">
                <a:solidFill>
                  <a:schemeClr val="accent2"/>
                </a:solidFill>
              </a:rPr>
              <a:t>callback</a:t>
            </a:r>
            <a:r>
              <a:rPr lang="en-GB" sz="2000" dirty="0" smtClean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The </a:t>
            </a:r>
            <a:r>
              <a:rPr lang="en-GB" sz="2000" dirty="0" err="1"/>
              <a:t>callback</a:t>
            </a:r>
            <a:r>
              <a:rPr lang="en-GB" sz="2000" dirty="0"/>
              <a:t> </a:t>
            </a:r>
            <a:r>
              <a:rPr lang="en-GB" sz="2000" i="1" dirty="0" smtClean="0"/>
              <a:t>inverts </a:t>
            </a:r>
            <a:r>
              <a:rPr lang="en-GB" sz="2000" i="1" dirty="0"/>
              <a:t>a </a:t>
            </a:r>
            <a:r>
              <a:rPr lang="en-GB" sz="2000" i="1" dirty="0" smtClean="0"/>
              <a:t>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Inverted dependency: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</a:t>
            </a:r>
            <a:r>
              <a:rPr lang="en-GB" sz="2000" dirty="0"/>
              <a:t>depends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 smtClean="0"/>
              <a:t>Callback</a:t>
            </a:r>
            <a:r>
              <a:rPr lang="en-GB" sz="2000" dirty="0" smtClean="0"/>
              <a:t>:  “Code” provided by client to be used by library</a:t>
            </a:r>
          </a:p>
          <a:p>
            <a:pPr marL="742950" lvl="2" indent="-342900"/>
            <a:r>
              <a:rPr lang="en-GB" sz="2000" dirty="0" smtClean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 smtClean="0"/>
              <a:t> calls its client’s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 smtClean="0"/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 smtClean="0"/>
              <a:t>Useful when library needs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result immediately</a:t>
            </a:r>
          </a:p>
          <a:p>
            <a:pPr marL="0" lvl="1" indent="0">
              <a:buNone/>
            </a:pPr>
            <a:endParaRPr lang="en-GB" sz="1100" dirty="0" smtClean="0"/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Asynchronous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GUI listeners</a:t>
            </a:r>
          </a:p>
          <a:p>
            <a:pPr marL="742950" lvl="2" indent="-342900"/>
            <a:r>
              <a:rPr lang="en-GB" sz="2000" i="1" dirty="0" smtClean="0"/>
              <a:t>Register</a:t>
            </a:r>
            <a:r>
              <a:rPr lang="en-GB" sz="2000" dirty="0" smtClean="0"/>
              <a:t> to </a:t>
            </a:r>
            <a:r>
              <a:rPr lang="en-GB" sz="2000" dirty="0"/>
              <a:t>indicate </a:t>
            </a:r>
            <a:r>
              <a:rPr lang="en-GB" sz="2000" dirty="0" smtClean="0"/>
              <a:t>interest and </a:t>
            </a:r>
            <a:r>
              <a:rPr lang="en-GB" sz="2000" dirty="0"/>
              <a:t>where to call </a:t>
            </a:r>
            <a:r>
              <a:rPr lang="en-GB" sz="2000" dirty="0" smtClean="0"/>
              <a:t>back</a:t>
            </a:r>
          </a:p>
          <a:p>
            <a:pPr marL="742950" lvl="2" indent="-342900"/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should be performed later, when some interesting event occurs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38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Timer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 = new Timer(this);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057900" y="1905000"/>
            <a:ext cx="2476500" cy="838200"/>
          </a:xfrm>
          <a:prstGeom prst="wedgeRectCallout">
            <a:avLst>
              <a:gd name="adj1" fmla="val -87813"/>
              <a:gd name="adj2" fmla="val 3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interest with the timer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895600" cy="457200"/>
          </a:xfrm>
          <a:prstGeom prst="wedgeRectCallout">
            <a:avLst>
              <a:gd name="adj1" fmla="val -97673"/>
              <a:gd name="adj2" fmla="val 643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allback entry point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17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Main </a:t>
            </a:r>
            <a:r>
              <a:rPr lang="en-GB" dirty="0"/>
              <a:t>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Uses a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 smtClean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MDD shows the inversion of the </a:t>
            </a:r>
            <a:r>
              <a:rPr lang="en-GB" sz="2000" dirty="0"/>
              <a:t>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(compare to version 1)</a:t>
            </a:r>
            <a:endParaRPr lang="en-GB" sz="2000" dirty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prstDash val="sysDash"/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</a:t>
            </a:r>
            <a:r>
              <a:rPr lang="en-GB" sz="2000" dirty="0" smtClean="0"/>
              <a:t>Timer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2402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 good design has dependences (coupling) only where it makes sense</a:t>
            </a:r>
          </a:p>
          <a:p>
            <a:endParaRPr lang="en-GB" sz="2000" dirty="0" smtClean="0"/>
          </a:p>
          <a:p>
            <a:r>
              <a:rPr lang="en-GB" sz="2000" dirty="0" smtClean="0"/>
              <a:t>While you design (</a:t>
            </a:r>
            <a:r>
              <a:rPr lang="en-GB" sz="2000" i="1" dirty="0" smtClean="0"/>
              <a:t>before</a:t>
            </a:r>
            <a:r>
              <a:rPr lang="en-GB" sz="2000" dirty="0" smtClean="0"/>
              <a:t> you code), examine dependences</a:t>
            </a:r>
          </a:p>
          <a:p>
            <a:endParaRPr lang="en-GB" sz="2000" dirty="0" smtClean="0"/>
          </a:p>
          <a:p>
            <a:r>
              <a:rPr lang="en-GB" sz="2000" dirty="0" smtClean="0"/>
              <a:t>Don’t introduce unnecessary coupling</a:t>
            </a:r>
          </a:p>
          <a:p>
            <a:endParaRPr lang="en-GB" sz="2000" dirty="0" smtClean="0"/>
          </a:p>
          <a:p>
            <a:r>
              <a:rPr lang="en-GB" sz="2000" dirty="0" smtClean="0"/>
              <a:t>Coupling is an easy temptation if you code first</a:t>
            </a:r>
          </a:p>
          <a:p>
            <a:pPr lvl="1"/>
            <a:r>
              <a:rPr lang="en-GB" sz="2000" dirty="0" smtClean="0"/>
              <a:t>Suppose a method needs information from another object:</a:t>
            </a:r>
          </a:p>
          <a:p>
            <a:pPr lvl="1"/>
            <a:r>
              <a:rPr lang="en-GB" sz="2000" dirty="0" smtClean="0"/>
              <a:t>If you hack in a way to get it:</a:t>
            </a:r>
          </a:p>
          <a:p>
            <a:pPr lvl="2"/>
            <a:r>
              <a:rPr lang="en-GB" sz="2000" dirty="0" smtClean="0"/>
              <a:t>The hack might be easy to write</a:t>
            </a:r>
          </a:p>
          <a:p>
            <a:pPr lvl="2"/>
            <a:r>
              <a:rPr lang="en-GB" sz="2000" dirty="0" smtClean="0"/>
              <a:t>It will damage the code’s modularity and reusability</a:t>
            </a:r>
          </a:p>
          <a:p>
            <a:pPr lvl="2"/>
            <a:r>
              <a:rPr lang="en-GB" sz="2000" dirty="0" smtClean="0"/>
              <a:t>More complex code is harder to understand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83131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Design </a:t>
            </a:r>
            <a:r>
              <a:rPr lang="en-GB" dirty="0"/>
              <a:t>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program to </a:t>
            </a:r>
            <a:r>
              <a:rPr lang="en-GB" sz="2000" dirty="0" smtClean="0"/>
              <a:t>display information </a:t>
            </a:r>
            <a:r>
              <a:rPr lang="en-GB" sz="2000" dirty="0"/>
              <a:t>about </a:t>
            </a:r>
            <a:r>
              <a:rPr lang="en-GB" sz="2000" dirty="0" smtClean="0"/>
              <a:t>stocks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tock tickers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preadsheets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</a:t>
            </a:r>
            <a:r>
              <a:rPr lang="en-GB" sz="2000" dirty="0" smtClean="0"/>
              <a:t>raphs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Naive </a:t>
            </a:r>
            <a:r>
              <a:rPr lang="en-GB" sz="2000" dirty="0"/>
              <a:t>design: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a class to represent stock information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That class updates </a:t>
            </a:r>
            <a:r>
              <a:rPr lang="en-GB" sz="2000" dirty="0"/>
              <a:t>all views of that information (tickers, graphs, </a:t>
            </a:r>
            <a:r>
              <a:rPr lang="en-GB" sz="2000" dirty="0" smtClean="0"/>
              <a:t>etc.) </a:t>
            </a:r>
            <a:r>
              <a:rPr lang="en-GB" sz="2000" dirty="0"/>
              <a:t>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506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Main class gathers information and stores in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class updates viewers when necessary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Problem: To add/change a viewer, must change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sz="2000" dirty="0" smtClean="0"/>
              <a:t>Better: insulate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from the vagaries of the viewers</a:t>
            </a:r>
          </a:p>
          <a:p>
            <a:endParaRPr lang="en-GB" sz="2000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dependency 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468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Old way: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947579" y="2949603"/>
            <a:ext cx="4910421" cy="2536797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updateViewers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t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icker.update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spreadsheet.update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graph.update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Edit this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method to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add a new viewer.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GB" sz="2000" b="1" dirty="0" smtClean="0">
              <a:solidFill>
                <a:srgbClr val="7030A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833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limits of scaling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What prevents us from building huge, intricate </a:t>
            </a:r>
            <a:r>
              <a:rPr lang="en-GB" sz="2000" dirty="0"/>
              <a:t>structures that work perfectly and </a:t>
            </a:r>
            <a:r>
              <a:rPr lang="en-GB" sz="2000" dirty="0" smtClean="0"/>
              <a:t>indefinitely? 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Not just friction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Not just gravity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Not just wear-and-tear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… it’s the difficulty </a:t>
            </a:r>
            <a:r>
              <a:rPr lang="en-GB" sz="2000" dirty="0" smtClean="0"/>
              <a:t>of </a:t>
            </a:r>
            <a:r>
              <a:rPr lang="en-GB" sz="2000" dirty="0" smtClean="0">
                <a:solidFill>
                  <a:schemeClr val="accent2"/>
                </a:solidFill>
              </a:rPr>
              <a:t>managing complexity</a:t>
            </a:r>
            <a:r>
              <a:rPr lang="en-GB" sz="2000" dirty="0" smtClean="0"/>
              <a:t>!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So </a:t>
            </a:r>
            <a:r>
              <a:rPr lang="en-GB" sz="2000" dirty="0" smtClean="0"/>
              <a:t>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More </a:t>
            </a:r>
            <a:r>
              <a:rPr lang="en-GB" sz="2000" i="1" dirty="0" smtClean="0">
                <a:solidFill>
                  <a:schemeClr val="accent2"/>
                </a:solidFill>
              </a:rPr>
              <a:t>cohesion</a:t>
            </a:r>
            <a:r>
              <a:rPr lang="en-GB" sz="2000" dirty="0" smtClean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Less </a:t>
            </a:r>
            <a:r>
              <a:rPr lang="en-GB" sz="2000" i="1" dirty="0" smtClean="0">
                <a:solidFill>
                  <a:schemeClr val="accent2"/>
                </a:solidFill>
              </a:rPr>
              <a:t>coupling</a:t>
            </a:r>
            <a:r>
              <a:rPr lang="en-GB" sz="2000" dirty="0" smtClean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New way: The “observer pattern”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00100" y="2514600"/>
            <a:ext cx="6743700" cy="42672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interface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class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Stocks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private List&lt;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observers.add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(pi);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for 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: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obs.</a:t>
            </a:r>
            <a:r>
              <a:rPr lang="en-GB" sz="2000" b="1" dirty="0" err="1" smtClean="0"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…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05600" y="6172200"/>
            <a:ext cx="2133600" cy="381000"/>
          </a:xfrm>
          <a:prstGeom prst="wedgeRectCallout">
            <a:avLst>
              <a:gd name="adj1" fmla="val -197819"/>
              <a:gd name="adj2" fmla="val -1382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Do the callbacks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315200" y="4953000"/>
            <a:ext cx="1600200" cy="609600"/>
          </a:xfrm>
          <a:prstGeom prst="wedgeRectCallout">
            <a:avLst>
              <a:gd name="adj1" fmla="val -273607"/>
              <a:gd name="adj2" fmla="val -805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a  callback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98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329724" y="3905655"/>
            <a:ext cx="1479083" cy="2149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update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505200" y="4730015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(or be)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04800" y="3352800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Stocks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add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50292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</a:t>
            </a:r>
            <a:r>
              <a:rPr lang="en-GB" sz="2000" dirty="0" smtClean="0"/>
              <a:t>not responsible </a:t>
            </a:r>
            <a:r>
              <a:rPr lang="en-GB" sz="2000" dirty="0"/>
              <a:t>for viewer creation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passes </a:t>
            </a:r>
            <a:r>
              <a:rPr lang="en-GB" sz="2000" dirty="0" smtClean="0"/>
              <a:t>viewers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as </a:t>
            </a:r>
            <a:r>
              <a:rPr lang="en-GB" sz="2000" i="1" dirty="0" smtClean="0"/>
              <a:t>observers</a:t>
            </a:r>
            <a:endParaRPr lang="en-GB" sz="2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keeps list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PriceObservers</a:t>
            </a:r>
            <a:r>
              <a:rPr lang="en-GB" sz="2000" dirty="0" smtClean="0"/>
              <a:t>, notifies them of changes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Issue: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 smtClean="0"/>
              <a:t> method must pass enough information to (unknown) viewers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964491" y="39140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112998" y="53766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112998" y="48295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964491" y="29754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586767" y="3390037"/>
            <a:ext cx="1441" cy="52399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209043" y="31827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12998" y="42076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661020" y="3378521"/>
            <a:ext cx="1587380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PriceObserver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209043" y="31827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209043" y="31827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454710" y="3793110"/>
            <a:ext cx="658288" cy="621884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454710" y="3793110"/>
            <a:ext cx="658288" cy="1216418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454710" y="3793110"/>
            <a:ext cx="658288" cy="1790796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3429000" y="2859668"/>
            <a:ext cx="3505200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viewers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get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209043" y="3585816"/>
            <a:ext cx="1451977" cy="53551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3918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</a:t>
            </a:r>
            <a:r>
              <a:rPr lang="en-GB" dirty="0"/>
              <a:t>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</a:t>
            </a:r>
            <a:r>
              <a:rPr lang="en-GB" sz="2000" dirty="0" smtClean="0"/>
              <a:t>implements </a:t>
            </a:r>
            <a:r>
              <a:rPr lang="en-GB" sz="2000" i="1" dirty="0">
                <a:solidFill>
                  <a:schemeClr val="accent2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functionality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 smtClean="0">
                <a:solidFill>
                  <a:schemeClr val="accent2"/>
                </a:solidFill>
              </a:rPr>
              <a:t>pull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, </a:t>
            </a:r>
            <a:r>
              <a:rPr lang="en-GB" sz="2000" dirty="0"/>
              <a:t>let them extract the data they </a:t>
            </a:r>
            <a:r>
              <a:rPr lang="en-GB" sz="2000" dirty="0" smtClean="0"/>
              <a:t>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“Push” versus “pull” efficiency can depend </a:t>
            </a:r>
            <a:r>
              <a:rPr lang="en-GB" sz="2000" dirty="0"/>
              <a:t>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(Also </a:t>
            </a:r>
            <a:r>
              <a:rPr lang="en-GB" sz="2000" dirty="0"/>
              <a:t>possible to use both patterns simultaneously.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866827" y="3947909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4" y="5410488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4" y="4863460"/>
            <a:ext cx="1547157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866827" y="3009324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7" name="AutoShape 7"/>
          <p:cNvCxnSpPr>
            <a:cxnSpLocks noChangeShapeType="1"/>
            <a:stCxn id="25606" idx="2"/>
            <a:endCxn id="25603" idx="0"/>
          </p:cNvCxnSpPr>
          <p:nvPr/>
        </p:nvCxnSpPr>
        <p:spPr bwMode="auto">
          <a:xfrm rot="5400000">
            <a:off x="2378408" y="3685911"/>
            <a:ext cx="523996" cy="127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413984" y="3216619"/>
            <a:ext cx="4148507" cy="1232252"/>
          </a:xfrm>
          <a:prstGeom prst="bentConnector3">
            <a:avLst>
              <a:gd name="adj1" fmla="val 10551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782525" y="3445507"/>
            <a:ext cx="13322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4" y="4241576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451111" cy="1826785"/>
          </a:xfrm>
          <a:prstGeom prst="bentConnector3">
            <a:avLst>
              <a:gd name="adj1" fmla="val 105136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451111" cy="2401164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4" y="2895600"/>
            <a:ext cx="1547157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Stocks)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4" name="AutoShape 14"/>
          <p:cNvCxnSpPr>
            <a:cxnSpLocks noChangeShapeType="1"/>
            <a:stCxn id="25610" idx="1"/>
          </p:cNvCxnSpPr>
          <p:nvPr/>
        </p:nvCxnSpPr>
        <p:spPr bwMode="auto">
          <a:xfrm flipH="1" flipV="1">
            <a:off x="3111381" y="4130011"/>
            <a:ext cx="2903953" cy="3188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1" y="4155204"/>
            <a:ext cx="2903953" cy="146257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1" y="4155204"/>
            <a:ext cx="2903953" cy="888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4544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Another </a:t>
            </a:r>
            <a:r>
              <a:rPr lang="en-GB" dirty="0"/>
              <a:t>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Represents a sign-up </a:t>
            </a:r>
            <a:r>
              <a:rPr lang="en-GB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sheet of </a:t>
            </a: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</a:t>
            </a:r>
            <a:endParaRPr lang="en-GB" sz="22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List&lt;String&gt;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	=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setChanged</a:t>
            </a:r>
            <a:r>
              <a:rPr lang="en-GB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GB" sz="2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467600" y="2590800"/>
            <a:ext cx="1524000" cy="685800"/>
          </a:xfrm>
          <a:prstGeom prst="wedgeRectCallout">
            <a:avLst>
              <a:gd name="adj1" fmla="val -87117"/>
              <a:gd name="adj2" fmla="val -102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67000" y="5105400"/>
            <a:ext cx="6438900" cy="12954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inherits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 many methods including: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(Observer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rotected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setChanged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4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 Observer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3581400"/>
          </a:xfrm>
          <a:ln/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called whenever observed object changes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and observers are notified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"   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+ ((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)o).size());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0" y="1600200"/>
            <a:ext cx="2133600" cy="381000"/>
          </a:xfrm>
          <a:prstGeom prst="wedgeRectCallout">
            <a:avLst>
              <a:gd name="adj1" fmla="val 1610"/>
              <a:gd name="adj2" fmla="val 1682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858000" y="2667000"/>
            <a:ext cx="2171700" cy="381000"/>
          </a:xfrm>
          <a:prstGeom prst="wedgeRectCallout">
            <a:avLst>
              <a:gd name="adj1" fmla="val -31595"/>
              <a:gd name="adj2" fmla="val 1829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Not relevant to 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134100" y="4876800"/>
            <a:ext cx="2019300" cy="990600"/>
          </a:xfrm>
          <a:prstGeom prst="wedgeRectCallout">
            <a:avLst>
              <a:gd name="adj1" fmla="val -75409"/>
              <a:gd name="adj2" fmla="val -934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cast because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Observable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dirty="0" smtClean="0">
                <a:solidFill>
                  <a:schemeClr val="tx1"/>
                </a:solidFill>
              </a:rPr>
              <a:t>not generic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55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Registering an observer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Java's “Listeners” (particularly in GUI classes) are examples of the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Observer pattern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(Feel free to use the Java observer classes in your designs – if they </a:t>
            </a:r>
            <a:r>
              <a:rPr lang="en-GB" sz="2000" dirty="0" smtClean="0"/>
              <a:t>are </a:t>
            </a:r>
            <a:r>
              <a:rPr lang="en-GB" sz="2000" dirty="0"/>
              <a:t>a good fit – but you don’t have to use them)</a:t>
            </a:r>
          </a:p>
        </p:txBody>
      </p:sp>
    </p:spTree>
    <p:extLst>
      <p:ext uri="{BB962C8B-B14F-4D97-AF65-F5344CB8AC3E}">
        <p14:creationId xmlns:p14="http://schemas.microsoft.com/office/powerpoint/2010/main" val="1539942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User interfaces:  appearance vs. content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It is easy to tangle up </a:t>
            </a:r>
            <a:r>
              <a:rPr lang="en-GB" sz="2000" i="1" dirty="0" smtClean="0">
                <a:solidFill>
                  <a:schemeClr val="accent2"/>
                </a:solidFill>
              </a:rPr>
              <a:t>appearance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chemeClr val="accent2"/>
                </a:solidFill>
              </a:rPr>
              <a:t>content</a:t>
            </a:r>
          </a:p>
          <a:p>
            <a:pPr lvl="1"/>
            <a:r>
              <a:rPr lang="en-GB" sz="2000" dirty="0" smtClean="0"/>
              <a:t>Particularly when supporting direct manipulation (e.g., dragging line endpoints in a drawing program)</a:t>
            </a:r>
          </a:p>
          <a:p>
            <a:pPr lvl="1"/>
            <a:r>
              <a:rPr lang="en-GB" sz="2000" dirty="0" smtClean="0"/>
              <a:t>Another example:  program state stored in widgets in dialog boxes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Neither can be understood easily or changed easily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destroys modularity and reusability</a:t>
            </a:r>
          </a:p>
          <a:p>
            <a:pPr lvl="1"/>
            <a:r>
              <a:rPr lang="en-GB" sz="2000" dirty="0" smtClean="0"/>
              <a:t>Over time, it leads to bizarre hacks and huge complexity</a:t>
            </a:r>
          </a:p>
          <a:p>
            <a:pPr lvl="1"/>
            <a:r>
              <a:rPr lang="en-GB" sz="2000" dirty="0" smtClean="0"/>
              <a:t>Code must be discarded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Callbacks</a:t>
            </a:r>
            <a:r>
              <a:rPr lang="en-GB" sz="2000" dirty="0" smtClean="0"/>
              <a:t>, listeners, and other patterns can help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27796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exercise #1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 smtClean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Naive design:</a:t>
            </a:r>
          </a:p>
          <a:p>
            <a:pPr lvl="1"/>
            <a:r>
              <a:rPr lang="en-GB" sz="2000" dirty="0" smtClean="0"/>
              <a:t>Make a method to display messages and offer exercises</a:t>
            </a:r>
          </a:p>
          <a:p>
            <a:pPr lvl="1"/>
            <a:r>
              <a:rPr lang="en-GB" sz="2000" dirty="0" smtClean="0"/>
              <a:t>Make a loop to call that method from time to time</a:t>
            </a:r>
          </a:p>
          <a:p>
            <a:pPr marL="457200" lvl="1" indent="0">
              <a:buNone/>
            </a:pPr>
            <a:r>
              <a:rPr lang="en-GB" sz="2000" dirty="0" smtClean="0"/>
              <a:t>	</a:t>
            </a:r>
          </a:p>
          <a:p>
            <a:pPr marL="457200" lvl="1" indent="0">
              <a:buNone/>
            </a:pPr>
            <a:r>
              <a:rPr lang="en-GB" sz="2000" dirty="0" smtClean="0"/>
              <a:t>(Let's ignore multithreaded solutions for this discussion)</a:t>
            </a:r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 smtClean="0"/>
              <a:t> suggests exercises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…</a:t>
            </a:r>
            <a:endParaRPr lang="en-GB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0695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calls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GB" dirty="0" smtClean="0"/>
              <a:t> periodically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95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 smtClean="0"/>
              <a:t> class puts it together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</a:t>
            </a:r>
            <a:r>
              <a:rPr lang="en-GB" sz="2000" dirty="0" smtClean="0"/>
              <a:t>program, as designed, will </a:t>
            </a:r>
            <a:r>
              <a:rPr lang="en-GB" sz="2000" dirty="0"/>
              <a:t>work..</a:t>
            </a:r>
            <a:r>
              <a:rPr lang="en-GB" sz="2000" dirty="0" smtClean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But </a:t>
            </a:r>
            <a:r>
              <a:rPr lang="en-GB" sz="2000" dirty="0"/>
              <a:t>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3224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Module </a:t>
            </a:r>
            <a:r>
              <a:rPr lang="en-GB" dirty="0"/>
              <a:t>dependency diagram (</a:t>
            </a:r>
            <a:r>
              <a:rPr lang="en-GB" dirty="0" smtClean="0"/>
              <a:t>MDD)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An </a:t>
            </a:r>
            <a:r>
              <a:rPr lang="en-GB" sz="2000" dirty="0"/>
              <a:t>arrow in a module dependency diagram (MDD) indicates “depends on” or “knows about</a:t>
            </a:r>
            <a:r>
              <a:rPr lang="en-GB" sz="2000" dirty="0" smtClean="0"/>
              <a:t>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Simplistically</a:t>
            </a:r>
            <a:r>
              <a:rPr lang="en-GB" sz="2000" dirty="0"/>
              <a:t>:</a:t>
            </a:r>
            <a:r>
              <a:rPr lang="en-GB" sz="2000" dirty="0" smtClean="0"/>
              <a:t> “any name mentioned in the source code”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What’s wrong with this diagram?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Does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really need to depend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re-usable in a new context?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6705600" y="4623452"/>
            <a:ext cx="2209800" cy="642625"/>
          </a:xfrm>
          <a:prstGeom prst="wedgeRectCallout">
            <a:avLst>
              <a:gd name="adj1" fmla="val -109982"/>
              <a:gd name="adj2" fmla="val -453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Timer depends on </a:t>
            </a:r>
            <a:r>
              <a:rPr lang="en-GB" sz="2000" dirty="0" err="1">
                <a:solidFill>
                  <a:schemeClr val="tx1"/>
                </a:solidFill>
              </a:rPr>
              <a:t>TimeToStretch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Main </a:t>
            </a:r>
            <a:r>
              <a:rPr lang="en-GB" sz="2000" dirty="0" smtClean="0">
                <a:solidFill>
                  <a:schemeClr val="tx1"/>
                </a:solidFill>
              </a:rPr>
              <a:t>depends </a:t>
            </a:r>
            <a:r>
              <a:rPr lang="en-GB" sz="2000" dirty="0">
                <a:solidFill>
                  <a:schemeClr val="tx1"/>
                </a:solidFill>
              </a:rPr>
              <a:t>on Timer</a:t>
            </a:r>
          </a:p>
        </p:txBody>
      </p:sp>
    </p:spTree>
    <p:extLst>
      <p:ext uri="{BB962C8B-B14F-4D97-AF65-F5344CB8AC3E}">
        <p14:creationId xmlns:p14="http://schemas.microsoft.com/office/powerpoint/2010/main" val="3599538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Decoupling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needs to call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does </a:t>
            </a:r>
            <a:r>
              <a:rPr lang="en-GB" sz="2000" i="1" dirty="0" smtClean="0"/>
              <a:t>not</a:t>
            </a:r>
            <a:r>
              <a:rPr lang="en-GB" sz="2000" dirty="0" smtClean="0"/>
              <a:t> </a:t>
            </a:r>
            <a:r>
              <a:rPr lang="en-GB" sz="2000" dirty="0"/>
              <a:t>need to know what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the dependency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</a:t>
            </a:r>
            <a:r>
              <a:rPr lang="en-GB" sz="2000" dirty="0"/>
              <a:t>only needs to know that something (e.g.,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) meets the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477765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69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22270</TotalTime>
  <Words>1459</Words>
  <Application>Microsoft Macintosh PowerPoint</Application>
  <PresentationFormat>On-screen Show (4:3)</PresentationFormat>
  <Paragraphs>353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Comic Sans MS</vt:lpstr>
      <vt:lpstr>Courier New</vt:lpstr>
      <vt:lpstr>Helvetica</vt:lpstr>
      <vt:lpstr>msmincho</vt:lpstr>
      <vt:lpstr>OpenSymbol</vt:lpstr>
      <vt:lpstr>Times New Roman</vt:lpstr>
      <vt:lpstr>Wingdings</vt:lpstr>
      <vt:lpstr>Arial</vt:lpstr>
      <vt:lpstr>simple</vt:lpstr>
      <vt:lpstr>CSE 331 Software Design and Implementation</vt:lpstr>
      <vt:lpstr>The limits of scaling</vt:lpstr>
      <vt:lpstr>Design exercise #1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The callback design pattern</vt:lpstr>
      <vt:lpstr>Callbacks</vt:lpstr>
      <vt:lpstr>TimeToStretch (version 3)</vt:lpstr>
      <vt:lpstr>Main (version 3)</vt:lpstr>
      <vt:lpstr>Decoupling and design</vt:lpstr>
      <vt:lpstr>Design exercise #2</vt:lpstr>
      <vt:lpstr>Module dependency diagram</vt:lpstr>
      <vt:lpstr>Weaken the coupling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Registering an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269</cp:revision>
  <cp:lastPrinted>2016-02-18T23:17:20Z</cp:lastPrinted>
  <dcterms:created xsi:type="dcterms:W3CDTF">2012-02-17T18:07:42Z</dcterms:created>
  <dcterms:modified xsi:type="dcterms:W3CDTF">2016-02-19T02:05:16Z</dcterms:modified>
</cp:coreProperties>
</file>