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97" r:id="rId2"/>
    <p:sldId id="400" r:id="rId3"/>
    <p:sldId id="364" r:id="rId4"/>
    <p:sldId id="362" r:id="rId5"/>
    <p:sldId id="365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7" r:id="rId15"/>
    <p:sldId id="378" r:id="rId16"/>
    <p:sldId id="398" r:id="rId17"/>
    <p:sldId id="399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95" r:id="rId26"/>
    <p:sldId id="390" r:id="rId27"/>
    <p:sldId id="387" r:id="rId28"/>
    <p:sldId id="396" r:id="rId29"/>
    <p:sldId id="401" r:id="rId30"/>
    <p:sldId id="388" r:id="rId31"/>
    <p:sldId id="391" r:id="rId32"/>
    <p:sldId id="392" r:id="rId33"/>
    <p:sldId id="393" r:id="rId34"/>
    <p:sldId id="394" r:id="rId35"/>
  </p:sldIdLst>
  <p:sldSz cx="9144000" cy="6858000" type="screen4x3"/>
  <p:notesSz cx="6934200" cy="92202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0D3FF"/>
    <a:srgbClr val="443A7F"/>
    <a:srgbClr val="FFA7BC"/>
    <a:srgbClr val="009900"/>
    <a:srgbClr val="800080"/>
    <a:srgbClr val="FFFF99"/>
    <a:srgbClr val="FFFF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9" autoAdjust="0"/>
    <p:restoredTop sz="84499" autoAdjust="0"/>
  </p:normalViewPr>
  <p:slideViewPr>
    <p:cSldViewPr>
      <p:cViewPr varScale="1">
        <p:scale>
          <a:sx n="252" d="100"/>
          <a:sy n="252" d="100"/>
        </p:scale>
        <p:origin x="8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tags" Target="tags/tag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15au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14-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114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3106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4342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2763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9480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019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8758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634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1901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2847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44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1114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4666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861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655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7871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5609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2804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2212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62374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6869" y="8757664"/>
            <a:ext cx="300582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24" rIns="90849" bIns="45424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0483" indent="-27326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05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027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7492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471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193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7915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637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94ACC3-D39B-4B2D-99C4-94321BB64F48}" type="slidenum">
              <a:rPr lang="en-US"/>
              <a:pPr/>
              <a:t>34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79450"/>
            <a:ext cx="4641850" cy="34813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5969" y="4388755"/>
            <a:ext cx="5135830" cy="416435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4" tIns="45352" rIns="90704" bIns="45352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590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910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05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50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179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0386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849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503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43A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43A7F"/>
          </a:solidFill>
          <a:latin typeface="Helvetica" charset="0"/>
          <a:ea typeface="Helvetica" charset="0"/>
          <a:cs typeface="Helvetic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.cs.uni-saarland.de/zeller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6" Type="http://schemas.openxmlformats.org/officeDocument/2006/relationships/image" Target="../media/image14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6190" y="5770880"/>
            <a:ext cx="4071620" cy="56896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Zach Tatlock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/  Winter 2016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60880"/>
          </a:xfrm>
          <a:prstGeom prst="rect">
            <a:avLst/>
          </a:prstGeom>
          <a:solidFill>
            <a:srgbClr val="44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19"/>
            <a:ext cx="7772400" cy="14247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CSE 331</a:t>
            </a:r>
            <a:b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Software Design and Implementation</a:t>
            </a:r>
            <a:endParaRPr lang="en-US" sz="40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460" y="2917597"/>
            <a:ext cx="8133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Helvetica" charset="0"/>
                <a:ea typeface="Helvetica" charset="0"/>
                <a:cs typeface="Helvetica" charset="0"/>
              </a:rPr>
              <a:t>Lecture 15</a:t>
            </a:r>
          </a:p>
          <a:p>
            <a:pPr algn="ctr"/>
            <a:r>
              <a:rPr lang="en-US" sz="5400" i="1" dirty="0" smtClean="0">
                <a:latin typeface="Helvetica" charset="0"/>
                <a:ea typeface="Helvetica" charset="0"/>
                <a:cs typeface="Helvetica" charset="0"/>
              </a:rPr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1263542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Benefits of immediate visibility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key difficulty of debugging is to find the defect:  the code fragment responsible for an observed problem </a:t>
            </a:r>
          </a:p>
          <a:p>
            <a:pPr lvl="1"/>
            <a:r>
              <a:rPr lang="en-GB" sz="2000" dirty="0"/>
              <a:t>A method may return an erroneous result, but be itself error-free </a:t>
            </a:r>
            <a:r>
              <a:rPr lang="en-GB" sz="2000"/>
              <a:t>if representation was corrupted earlier</a:t>
            </a:r>
            <a:endParaRPr lang="en-GB" sz="2000" dirty="0"/>
          </a:p>
          <a:p>
            <a:pPr marL="0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/>
              <a:t>The earlier a problem is observed, the easier it is to fix</a:t>
            </a:r>
          </a:p>
          <a:p>
            <a:pPr lvl="1"/>
            <a:r>
              <a:rPr lang="en-GB" sz="2000" dirty="0"/>
              <a:t>In terms of code-writing to code-fixing</a:t>
            </a:r>
          </a:p>
          <a:p>
            <a:pPr lvl="1"/>
            <a:r>
              <a:rPr lang="en-GB" sz="2000" dirty="0"/>
              <a:t>And in terms of window of program execution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/>
              <a:t>Don’t program in ways that hide errors</a:t>
            </a:r>
          </a:p>
          <a:p>
            <a:pPr lvl="1"/>
            <a:r>
              <a:rPr lang="en-GB" sz="2000" dirty="0"/>
              <a:t>This lengthens distance between defect and failure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94060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This code fragment searches an array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dirty="0" smtClean="0"/>
              <a:t> for a value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k</a:t>
            </a:r>
          </a:p>
          <a:p>
            <a:pPr lvl="1"/>
            <a:r>
              <a:rPr lang="en-GB" sz="2000" dirty="0" smtClean="0"/>
              <a:t>Value is guaranteed to be in the array</a:t>
            </a:r>
          </a:p>
          <a:p>
            <a:pPr lvl="1"/>
            <a:r>
              <a:rPr lang="en-GB" sz="2000" dirty="0" smtClean="0"/>
              <a:t>What if that guarantee is broken (by a defect)?</a:t>
            </a:r>
          </a:p>
        </p:txBody>
      </p:sp>
    </p:spTree>
    <p:extLst>
      <p:ext uri="{BB962C8B-B14F-4D97-AF65-F5344CB8AC3E}">
        <p14:creationId xmlns:p14="http://schemas.microsoft.com/office/powerpoint/2010/main" val="4984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</a:t>
            </a: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 smtClean="0"/>
              <a:t>Now the loop always terminates</a:t>
            </a:r>
          </a:p>
          <a:p>
            <a:pPr lvl="1"/>
            <a:r>
              <a:rPr lang="en-GB" sz="2000" dirty="0" smtClean="0"/>
              <a:t>But no longer guaranteed that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</a:t>
            </a:r>
          </a:p>
          <a:p>
            <a:pPr lvl="1"/>
            <a:r>
              <a:rPr lang="en-GB" sz="2000" dirty="0" smtClean="0"/>
              <a:t>If other code relies on this, then problems arise later </a:t>
            </a:r>
          </a:p>
        </p:txBody>
      </p:sp>
    </p:spTree>
    <p:extLst>
      <p:ext uri="{BB962C8B-B14F-4D97-AF65-F5344CB8AC3E}">
        <p14:creationId xmlns:p14="http://schemas.microsoft.com/office/powerpoint/2010/main" val="2144277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848600" cy="48768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assert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!=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: "key not found";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2000" dirty="0" smtClean="0"/>
              <a:t>Assertions let us document and check invariants</a:t>
            </a:r>
          </a:p>
          <a:p>
            <a:pPr marL="400050"/>
            <a:r>
              <a:rPr lang="en-GB" sz="2000" dirty="0" smtClean="0"/>
              <a:t>Abort/debug program as soon as problem is detected</a:t>
            </a:r>
          </a:p>
          <a:p>
            <a:pPr lvl="1"/>
            <a:r>
              <a:rPr lang="en-GB" sz="2000" dirty="0"/>
              <a:t>T</a:t>
            </a:r>
            <a:r>
              <a:rPr lang="en-GB" sz="2000" dirty="0" smtClean="0"/>
              <a:t>urn an </a:t>
            </a:r>
            <a:r>
              <a:rPr lang="en-GB" sz="2000" dirty="0" smtClean="0">
                <a:solidFill>
                  <a:srgbClr val="C00000"/>
                </a:solidFill>
              </a:rPr>
              <a:t>error</a:t>
            </a:r>
            <a:r>
              <a:rPr lang="en-GB" sz="2000" dirty="0" smtClean="0"/>
              <a:t> into a </a:t>
            </a:r>
            <a:r>
              <a:rPr lang="en-GB" sz="2000" dirty="0" smtClean="0">
                <a:solidFill>
                  <a:srgbClr val="C00000"/>
                </a:solidFill>
              </a:rPr>
              <a:t>failure</a:t>
            </a:r>
          </a:p>
          <a:p>
            <a:r>
              <a:rPr lang="en-US" sz="2000" dirty="0" smtClean="0"/>
              <a:t>Unfortunately, we may still be a long distance from the </a:t>
            </a:r>
            <a:r>
              <a:rPr lang="en-US" sz="2000" i="1" dirty="0" smtClean="0">
                <a:solidFill>
                  <a:srgbClr val="C00000"/>
                </a:solidFill>
              </a:rPr>
              <a:t>defect</a:t>
            </a:r>
          </a:p>
          <a:p>
            <a:pPr lvl="1"/>
            <a:r>
              <a:rPr lang="en-US" sz="2000" dirty="0" smtClean="0"/>
              <a:t>The defect caused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 smtClean="0"/>
              <a:t> not to be in the array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40657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Inevitable phase: debugging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Defects happen – people are imperfect</a:t>
            </a:r>
          </a:p>
          <a:p>
            <a:pPr lvl="1"/>
            <a:r>
              <a:rPr lang="en-GB" sz="2000" dirty="0" smtClean="0"/>
              <a:t>Industry average (?): 10 defects per 1000 lines of code</a:t>
            </a:r>
          </a:p>
          <a:p>
            <a:pPr lvl="1"/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Defects happen that are not immediately localizable</a:t>
            </a:r>
          </a:p>
          <a:p>
            <a:pPr lvl="1"/>
            <a:r>
              <a:rPr lang="en-GB" sz="2000" dirty="0" smtClean="0"/>
              <a:t>Found during integration testing</a:t>
            </a:r>
          </a:p>
          <a:p>
            <a:pPr lvl="1"/>
            <a:r>
              <a:rPr lang="en-GB" sz="2000" dirty="0" smtClean="0"/>
              <a:t>Or reported by user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1</a:t>
            </a:r>
            <a:r>
              <a:rPr lang="en-GB" sz="2000" dirty="0" smtClean="0"/>
              <a:t> – Clarify symptom (simplify input), create “minimal” test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2</a:t>
            </a:r>
            <a:r>
              <a:rPr lang="en-GB" sz="2000" dirty="0" smtClean="0"/>
              <a:t> – Find and understand cause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3</a:t>
            </a:r>
            <a:r>
              <a:rPr lang="en-GB" sz="2000" dirty="0" smtClean="0"/>
              <a:t> – Fix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4</a:t>
            </a:r>
            <a:r>
              <a:rPr lang="en-GB" sz="2000" dirty="0" smtClean="0"/>
              <a:t> – Rerun </a:t>
            </a:r>
            <a:r>
              <a:rPr lang="en-GB" sz="2000" i="1" dirty="0" smtClean="0"/>
              <a:t>all</a:t>
            </a:r>
            <a:r>
              <a:rPr lang="en-GB" sz="2000" dirty="0" smtClean="0"/>
              <a:t> tests, old and new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00514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debugging process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1</a:t>
            </a:r>
            <a:r>
              <a:rPr lang="en-GB" sz="2000" dirty="0" smtClean="0"/>
              <a:t> – </a:t>
            </a:r>
            <a:r>
              <a:rPr lang="en-GB" sz="2000" i="1" dirty="0" smtClean="0"/>
              <a:t>find small, repeatable test case that produces the failure</a:t>
            </a:r>
            <a:r>
              <a:rPr lang="en-GB" sz="2000" dirty="0" smtClean="0"/>
              <a:t> </a:t>
            </a:r>
          </a:p>
          <a:p>
            <a:pPr lvl="1"/>
            <a:r>
              <a:rPr lang="en-GB" sz="2000" dirty="0" smtClean="0"/>
              <a:t>May take effort, but helps identify the defect </a:t>
            </a:r>
            <a:r>
              <a:rPr lang="en-GB" sz="2000" i="1" dirty="0" smtClean="0"/>
              <a:t>and</a:t>
            </a:r>
            <a:r>
              <a:rPr lang="en-GB" sz="2000" dirty="0" smtClean="0"/>
              <a:t> gives you a regression test</a:t>
            </a:r>
          </a:p>
          <a:p>
            <a:pPr lvl="1"/>
            <a:r>
              <a:rPr lang="en-GB" sz="2000" dirty="0" smtClean="0"/>
              <a:t>Do </a:t>
            </a:r>
            <a:r>
              <a:rPr lang="en-GB" sz="2000" i="1" dirty="0" smtClean="0">
                <a:solidFill>
                  <a:srgbClr val="FF0000"/>
                </a:solidFill>
              </a:rPr>
              <a:t>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start step 2 until you have a simple repeatable test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2</a:t>
            </a:r>
            <a:r>
              <a:rPr lang="en-GB" sz="2000" dirty="0" smtClean="0"/>
              <a:t> – </a:t>
            </a:r>
            <a:r>
              <a:rPr lang="en-GB" sz="2000" i="1" dirty="0" smtClean="0"/>
              <a:t>narrow down location and proximate cause</a:t>
            </a:r>
            <a:endParaRPr lang="en-GB" sz="2000" dirty="0" smtClean="0"/>
          </a:p>
          <a:p>
            <a:pPr lvl="1"/>
            <a:r>
              <a:rPr lang="en-GB" sz="2000" i="1" dirty="0" smtClean="0"/>
              <a:t>Loop</a:t>
            </a:r>
            <a:r>
              <a:rPr lang="en-GB" sz="2000" dirty="0" smtClean="0"/>
              <a:t>: (a) Study the data (b) hypothesize (c) experiment </a:t>
            </a:r>
          </a:p>
          <a:p>
            <a:pPr lvl="1"/>
            <a:r>
              <a:rPr lang="en-GB" sz="2000" dirty="0" smtClean="0"/>
              <a:t>Experiments often involve changing the code</a:t>
            </a:r>
          </a:p>
          <a:p>
            <a:pPr lvl="1"/>
            <a:r>
              <a:rPr lang="en-GB" sz="2000" dirty="0" smtClean="0"/>
              <a:t>Do </a:t>
            </a:r>
            <a:r>
              <a:rPr lang="en-GB" sz="2000" i="1" dirty="0" smtClean="0">
                <a:solidFill>
                  <a:srgbClr val="FF0000"/>
                </a:solidFill>
              </a:rPr>
              <a:t>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start step 3 until you understand the cause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3</a:t>
            </a:r>
            <a:r>
              <a:rPr lang="en-GB" sz="2000" dirty="0" smtClean="0"/>
              <a:t> – </a:t>
            </a:r>
            <a:r>
              <a:rPr lang="en-GB" sz="2000" i="1" dirty="0" smtClean="0"/>
              <a:t>fix the defect</a:t>
            </a:r>
          </a:p>
          <a:p>
            <a:pPr lvl="1"/>
            <a:r>
              <a:rPr lang="en-GB" sz="2000" dirty="0" smtClean="0"/>
              <a:t>Is it a simple typo, or a design flaw?  </a:t>
            </a:r>
          </a:p>
          <a:p>
            <a:pPr lvl="1"/>
            <a:r>
              <a:rPr lang="en-GB" sz="2000" i="1" dirty="0" smtClean="0">
                <a:solidFill>
                  <a:srgbClr val="C00000"/>
                </a:solidFill>
              </a:rPr>
              <a:t>Does it occur elsewhere?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4</a:t>
            </a:r>
            <a:r>
              <a:rPr lang="en-GB" sz="2000" dirty="0" smtClean="0"/>
              <a:t> – </a:t>
            </a:r>
            <a:r>
              <a:rPr lang="en-GB" sz="2000" i="1" dirty="0" smtClean="0"/>
              <a:t>add test case to regression suite</a:t>
            </a:r>
          </a:p>
          <a:p>
            <a:pPr lvl="1"/>
            <a:r>
              <a:rPr lang="en-GB" sz="2000" dirty="0" smtClean="0"/>
              <a:t>Is this failure fixed?  Are any other new failures introduced?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607550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7043" y="1972920"/>
            <a:ext cx="184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Observation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895600"/>
            <a:ext cx="251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Form Hypothesis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3818280"/>
            <a:ext cx="278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Design Experiment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4056" y="4740960"/>
            <a:ext cx="139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Run Test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5663639"/>
            <a:ext cx="131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Fix Bug!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5" name="Straight Arrow Connector 4"/>
          <p:cNvCxnSpPr>
            <a:stCxn id="3" idx="3"/>
            <a:endCxn id="6" idx="0"/>
          </p:cNvCxnSpPr>
          <p:nvPr/>
        </p:nvCxnSpPr>
        <p:spPr>
          <a:xfrm>
            <a:off x="2872420" y="2203753"/>
            <a:ext cx="441093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0"/>
          </p:cNvCxnSpPr>
          <p:nvPr/>
        </p:nvCxnSpPr>
        <p:spPr>
          <a:xfrm>
            <a:off x="7538348" y="4971793"/>
            <a:ext cx="433442" cy="69184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8" idx="0"/>
          </p:cNvCxnSpPr>
          <p:nvPr/>
        </p:nvCxnSpPr>
        <p:spPr>
          <a:xfrm>
            <a:off x="6369343" y="4049113"/>
            <a:ext cx="471859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0"/>
          </p:cNvCxnSpPr>
          <p:nvPr/>
        </p:nvCxnSpPr>
        <p:spPr>
          <a:xfrm>
            <a:off x="4569626" y="3126433"/>
            <a:ext cx="405746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30" name="Elbow Connector 25629"/>
          <p:cNvCxnSpPr>
            <a:stCxn id="8" idx="1"/>
            <a:endCxn id="3" idx="1"/>
          </p:cNvCxnSpPr>
          <p:nvPr/>
        </p:nvCxnSpPr>
        <p:spPr>
          <a:xfrm rot="10800000">
            <a:off x="1027044" y="2203753"/>
            <a:ext cx="5117013" cy="2768040"/>
          </a:xfrm>
          <a:prstGeom prst="bentConnector3">
            <a:avLst>
              <a:gd name="adj1" fmla="val 104467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139" y="4741284"/>
            <a:ext cx="746598" cy="6918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420" y="5202625"/>
            <a:ext cx="685800" cy="685800"/>
          </a:xfrm>
          <a:prstGeom prst="rect">
            <a:avLst/>
          </a:prstGeom>
        </p:spPr>
      </p:pic>
      <p:sp>
        <p:nvSpPr>
          <p:cNvPr id="70" name="Rectangle 1"/>
          <p:cNvSpPr txBox="1">
            <a:spLocks noChangeArrowheads="1"/>
          </p:cNvSpPr>
          <p:nvPr/>
        </p:nvSpPr>
        <p:spPr bwMode="auto">
          <a:xfrm>
            <a:off x="304800" y="76771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43A7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9pPr>
          </a:lstStyle>
          <a:p>
            <a:r>
              <a:rPr lang="en-GB" kern="0" smtClean="0"/>
              <a:t>The Debugging Process</a:t>
            </a:r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1525960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76771"/>
            <a:ext cx="7772400" cy="1143000"/>
          </a:xfrm>
        </p:spPr>
        <p:txBody>
          <a:bodyPr/>
          <a:lstStyle/>
          <a:p>
            <a:r>
              <a:rPr lang="en-GB" dirty="0" smtClean="0"/>
              <a:t>The Debugging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7043" y="1972920"/>
            <a:ext cx="184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Observation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895600"/>
            <a:ext cx="251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Form Hypothesis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3818280"/>
            <a:ext cx="278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Design Experiment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4056" y="4740960"/>
            <a:ext cx="139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Run Test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5663639"/>
            <a:ext cx="131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Fix Bug!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5" name="Straight Arrow Connector 4"/>
          <p:cNvCxnSpPr>
            <a:stCxn id="3" idx="3"/>
            <a:endCxn id="6" idx="0"/>
          </p:cNvCxnSpPr>
          <p:nvPr/>
        </p:nvCxnSpPr>
        <p:spPr>
          <a:xfrm>
            <a:off x="2872420" y="2203753"/>
            <a:ext cx="441093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0"/>
          </p:cNvCxnSpPr>
          <p:nvPr/>
        </p:nvCxnSpPr>
        <p:spPr>
          <a:xfrm>
            <a:off x="7538348" y="4971793"/>
            <a:ext cx="433442" cy="69184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8" idx="0"/>
          </p:cNvCxnSpPr>
          <p:nvPr/>
        </p:nvCxnSpPr>
        <p:spPr>
          <a:xfrm>
            <a:off x="6369343" y="4049113"/>
            <a:ext cx="471859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0"/>
          </p:cNvCxnSpPr>
          <p:nvPr/>
        </p:nvCxnSpPr>
        <p:spPr>
          <a:xfrm>
            <a:off x="4569626" y="3126433"/>
            <a:ext cx="405746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158890" y="1066800"/>
            <a:ext cx="3687898" cy="2316654"/>
          </a:xfrm>
          <a:prstGeom prst="roundRect">
            <a:avLst>
              <a:gd name="adj" fmla="val 3624"/>
            </a:avLst>
          </a:prstGeom>
          <a:solidFill>
            <a:srgbClr val="F0D3FF"/>
          </a:solidFill>
          <a:ln w="57150">
            <a:solidFill>
              <a:srgbClr val="443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30" name="Elbow Connector 25629"/>
          <p:cNvCxnSpPr>
            <a:stCxn id="8" idx="1"/>
            <a:endCxn id="3" idx="1"/>
          </p:cNvCxnSpPr>
          <p:nvPr/>
        </p:nvCxnSpPr>
        <p:spPr>
          <a:xfrm rot="10800000">
            <a:off x="1027044" y="2203753"/>
            <a:ext cx="5117013" cy="2768040"/>
          </a:xfrm>
          <a:prstGeom prst="bentConnector3">
            <a:avLst>
              <a:gd name="adj1" fmla="val 104467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139" y="4741284"/>
            <a:ext cx="746598" cy="6918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420" y="5202625"/>
            <a:ext cx="685800" cy="685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752193" y="1261696"/>
            <a:ext cx="0" cy="175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571735" y="2895600"/>
            <a:ext cx="30280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21258" y="291404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663935" y="1742087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knowledge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5824330" y="1659821"/>
            <a:ext cx="2693505" cy="1152953"/>
          </a:xfrm>
          <a:custGeom>
            <a:avLst/>
            <a:gdLst>
              <a:gd name="connsiteX0" fmla="*/ 0 w 2693505"/>
              <a:gd name="connsiteY0" fmla="*/ 1152953 h 1152953"/>
              <a:gd name="connsiteX1" fmla="*/ 258418 w 2693505"/>
              <a:gd name="connsiteY1" fmla="*/ 1123136 h 1152953"/>
              <a:gd name="connsiteX2" fmla="*/ 288235 w 2693505"/>
              <a:gd name="connsiteY2" fmla="*/ 1113196 h 1152953"/>
              <a:gd name="connsiteX3" fmla="*/ 387627 w 2693505"/>
              <a:gd name="connsiteY3" fmla="*/ 1093318 h 1152953"/>
              <a:gd name="connsiteX4" fmla="*/ 427383 w 2693505"/>
              <a:gd name="connsiteY4" fmla="*/ 1073440 h 1152953"/>
              <a:gd name="connsiteX5" fmla="*/ 516835 w 2693505"/>
              <a:gd name="connsiteY5" fmla="*/ 1063501 h 1152953"/>
              <a:gd name="connsiteX6" fmla="*/ 556592 w 2693505"/>
              <a:gd name="connsiteY6" fmla="*/ 1053562 h 1152953"/>
              <a:gd name="connsiteX7" fmla="*/ 586409 w 2693505"/>
              <a:gd name="connsiteY7" fmla="*/ 1033683 h 1152953"/>
              <a:gd name="connsiteX8" fmla="*/ 616227 w 2693505"/>
              <a:gd name="connsiteY8" fmla="*/ 1023744 h 1152953"/>
              <a:gd name="connsiteX9" fmla="*/ 834887 w 2693505"/>
              <a:gd name="connsiteY9" fmla="*/ 1003866 h 1152953"/>
              <a:gd name="connsiteX10" fmla="*/ 934279 w 2693505"/>
              <a:gd name="connsiteY10" fmla="*/ 983988 h 1152953"/>
              <a:gd name="connsiteX11" fmla="*/ 954157 w 2693505"/>
              <a:gd name="connsiteY11" fmla="*/ 964109 h 1152953"/>
              <a:gd name="connsiteX12" fmla="*/ 993913 w 2693505"/>
              <a:gd name="connsiteY12" fmla="*/ 904475 h 1152953"/>
              <a:gd name="connsiteX13" fmla="*/ 1033670 w 2693505"/>
              <a:gd name="connsiteY13" fmla="*/ 844840 h 1152953"/>
              <a:gd name="connsiteX14" fmla="*/ 1053548 w 2693505"/>
              <a:gd name="connsiteY14" fmla="*/ 815022 h 1152953"/>
              <a:gd name="connsiteX15" fmla="*/ 1143000 w 2693505"/>
              <a:gd name="connsiteY15" fmla="*/ 765327 h 1152953"/>
              <a:gd name="connsiteX16" fmla="*/ 1202635 w 2693505"/>
              <a:gd name="connsiteY16" fmla="*/ 755388 h 1152953"/>
              <a:gd name="connsiteX17" fmla="*/ 1232453 w 2693505"/>
              <a:gd name="connsiteY17" fmla="*/ 735509 h 1152953"/>
              <a:gd name="connsiteX18" fmla="*/ 1252331 w 2693505"/>
              <a:gd name="connsiteY18" fmla="*/ 705692 h 1152953"/>
              <a:gd name="connsiteX19" fmla="*/ 1282148 w 2693505"/>
              <a:gd name="connsiteY19" fmla="*/ 695753 h 1152953"/>
              <a:gd name="connsiteX20" fmla="*/ 1361661 w 2693505"/>
              <a:gd name="connsiteY20" fmla="*/ 626179 h 1152953"/>
              <a:gd name="connsiteX21" fmla="*/ 1421296 w 2693505"/>
              <a:gd name="connsiteY21" fmla="*/ 586422 h 1152953"/>
              <a:gd name="connsiteX22" fmla="*/ 1451113 w 2693505"/>
              <a:gd name="connsiteY22" fmla="*/ 576483 h 1152953"/>
              <a:gd name="connsiteX23" fmla="*/ 1480931 w 2693505"/>
              <a:gd name="connsiteY23" fmla="*/ 556605 h 1152953"/>
              <a:gd name="connsiteX24" fmla="*/ 1630018 w 2693505"/>
              <a:gd name="connsiteY24" fmla="*/ 546666 h 1152953"/>
              <a:gd name="connsiteX25" fmla="*/ 1709531 w 2693505"/>
              <a:gd name="connsiteY25" fmla="*/ 506909 h 1152953"/>
              <a:gd name="connsiteX26" fmla="*/ 1719470 w 2693505"/>
              <a:gd name="connsiteY26" fmla="*/ 477092 h 1152953"/>
              <a:gd name="connsiteX27" fmla="*/ 1779105 w 2693505"/>
              <a:gd name="connsiteY27" fmla="*/ 447275 h 1152953"/>
              <a:gd name="connsiteX28" fmla="*/ 1828800 w 2693505"/>
              <a:gd name="connsiteY28" fmla="*/ 387640 h 1152953"/>
              <a:gd name="connsiteX29" fmla="*/ 1888435 w 2693505"/>
              <a:gd name="connsiteY29" fmla="*/ 377701 h 1152953"/>
              <a:gd name="connsiteX30" fmla="*/ 1948070 w 2693505"/>
              <a:gd name="connsiteY30" fmla="*/ 357822 h 1152953"/>
              <a:gd name="connsiteX31" fmla="*/ 1977887 w 2693505"/>
              <a:gd name="connsiteY31" fmla="*/ 337944 h 1152953"/>
              <a:gd name="connsiteX32" fmla="*/ 2047461 w 2693505"/>
              <a:gd name="connsiteY32" fmla="*/ 328005 h 1152953"/>
              <a:gd name="connsiteX33" fmla="*/ 2077279 w 2693505"/>
              <a:gd name="connsiteY33" fmla="*/ 318066 h 1152953"/>
              <a:gd name="connsiteX34" fmla="*/ 2126974 w 2693505"/>
              <a:gd name="connsiteY34" fmla="*/ 278309 h 1152953"/>
              <a:gd name="connsiteX35" fmla="*/ 2206487 w 2693505"/>
              <a:gd name="connsiteY35" fmla="*/ 218675 h 1152953"/>
              <a:gd name="connsiteX36" fmla="*/ 2236305 w 2693505"/>
              <a:gd name="connsiteY36" fmla="*/ 208736 h 1152953"/>
              <a:gd name="connsiteX37" fmla="*/ 2266122 w 2693505"/>
              <a:gd name="connsiteY37" fmla="*/ 188857 h 1152953"/>
              <a:gd name="connsiteX38" fmla="*/ 2295940 w 2693505"/>
              <a:gd name="connsiteY38" fmla="*/ 178918 h 1152953"/>
              <a:gd name="connsiteX39" fmla="*/ 2335696 w 2693505"/>
              <a:gd name="connsiteY39" fmla="*/ 149101 h 1152953"/>
              <a:gd name="connsiteX40" fmla="*/ 2375453 w 2693505"/>
              <a:gd name="connsiteY40" fmla="*/ 109344 h 1152953"/>
              <a:gd name="connsiteX41" fmla="*/ 2405270 w 2693505"/>
              <a:gd name="connsiteY41" fmla="*/ 99405 h 1152953"/>
              <a:gd name="connsiteX42" fmla="*/ 2435087 w 2693505"/>
              <a:gd name="connsiteY42" fmla="*/ 49709 h 1152953"/>
              <a:gd name="connsiteX43" fmla="*/ 2474844 w 2693505"/>
              <a:gd name="connsiteY43" fmla="*/ 39770 h 1152953"/>
              <a:gd name="connsiteX44" fmla="*/ 2564296 w 2693505"/>
              <a:gd name="connsiteY44" fmla="*/ 19892 h 1152953"/>
              <a:gd name="connsiteX45" fmla="*/ 2594113 w 2693505"/>
              <a:gd name="connsiteY45" fmla="*/ 9953 h 1152953"/>
              <a:gd name="connsiteX46" fmla="*/ 2693505 w 2693505"/>
              <a:gd name="connsiteY46" fmla="*/ 14 h 115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693505" h="1152953">
                <a:moveTo>
                  <a:pt x="0" y="1152953"/>
                </a:moveTo>
                <a:cubicBezTo>
                  <a:pt x="108917" y="1098496"/>
                  <a:pt x="5751" y="1143350"/>
                  <a:pt x="258418" y="1123136"/>
                </a:cubicBezTo>
                <a:cubicBezTo>
                  <a:pt x="268861" y="1122300"/>
                  <a:pt x="278027" y="1115552"/>
                  <a:pt x="288235" y="1113196"/>
                </a:cubicBezTo>
                <a:cubicBezTo>
                  <a:pt x="321156" y="1105599"/>
                  <a:pt x="387627" y="1093318"/>
                  <a:pt x="387627" y="1093318"/>
                </a:cubicBezTo>
                <a:cubicBezTo>
                  <a:pt x="400879" y="1086692"/>
                  <a:pt x="412946" y="1076772"/>
                  <a:pt x="427383" y="1073440"/>
                </a:cubicBezTo>
                <a:cubicBezTo>
                  <a:pt x="456616" y="1066694"/>
                  <a:pt x="487183" y="1068063"/>
                  <a:pt x="516835" y="1063501"/>
                </a:cubicBezTo>
                <a:cubicBezTo>
                  <a:pt x="530336" y="1061424"/>
                  <a:pt x="543340" y="1056875"/>
                  <a:pt x="556592" y="1053562"/>
                </a:cubicBezTo>
                <a:cubicBezTo>
                  <a:pt x="566531" y="1046936"/>
                  <a:pt x="575725" y="1039025"/>
                  <a:pt x="586409" y="1033683"/>
                </a:cubicBezTo>
                <a:cubicBezTo>
                  <a:pt x="595780" y="1028998"/>
                  <a:pt x="606153" y="1026622"/>
                  <a:pt x="616227" y="1023744"/>
                </a:cubicBezTo>
                <a:cubicBezTo>
                  <a:pt x="698768" y="1000161"/>
                  <a:pt x="708625" y="1010881"/>
                  <a:pt x="834887" y="1003866"/>
                </a:cubicBezTo>
                <a:cubicBezTo>
                  <a:pt x="846947" y="1002143"/>
                  <a:pt x="912596" y="996998"/>
                  <a:pt x="934279" y="983988"/>
                </a:cubicBezTo>
                <a:cubicBezTo>
                  <a:pt x="942314" y="979167"/>
                  <a:pt x="947531" y="970735"/>
                  <a:pt x="954157" y="964109"/>
                </a:cubicBezTo>
                <a:cubicBezTo>
                  <a:pt x="973165" y="907085"/>
                  <a:pt x="950484" y="960312"/>
                  <a:pt x="993913" y="904475"/>
                </a:cubicBezTo>
                <a:cubicBezTo>
                  <a:pt x="1008581" y="885617"/>
                  <a:pt x="1020418" y="864718"/>
                  <a:pt x="1033670" y="844840"/>
                </a:cubicBezTo>
                <a:cubicBezTo>
                  <a:pt x="1040296" y="834901"/>
                  <a:pt x="1043609" y="821648"/>
                  <a:pt x="1053548" y="815022"/>
                </a:cubicBezTo>
                <a:cubicBezTo>
                  <a:pt x="1091979" y="789402"/>
                  <a:pt x="1103639" y="774074"/>
                  <a:pt x="1143000" y="765327"/>
                </a:cubicBezTo>
                <a:cubicBezTo>
                  <a:pt x="1162673" y="760955"/>
                  <a:pt x="1182757" y="758701"/>
                  <a:pt x="1202635" y="755388"/>
                </a:cubicBezTo>
                <a:cubicBezTo>
                  <a:pt x="1212574" y="748762"/>
                  <a:pt x="1224006" y="743956"/>
                  <a:pt x="1232453" y="735509"/>
                </a:cubicBezTo>
                <a:cubicBezTo>
                  <a:pt x="1240900" y="727062"/>
                  <a:pt x="1243003" y="713154"/>
                  <a:pt x="1252331" y="705692"/>
                </a:cubicBezTo>
                <a:cubicBezTo>
                  <a:pt x="1260512" y="699147"/>
                  <a:pt x="1272209" y="699066"/>
                  <a:pt x="1282148" y="695753"/>
                </a:cubicBezTo>
                <a:cubicBezTo>
                  <a:pt x="1329482" y="624752"/>
                  <a:pt x="1298727" y="641912"/>
                  <a:pt x="1361661" y="626179"/>
                </a:cubicBezTo>
                <a:cubicBezTo>
                  <a:pt x="1381539" y="612927"/>
                  <a:pt x="1398631" y="593977"/>
                  <a:pt x="1421296" y="586422"/>
                </a:cubicBezTo>
                <a:cubicBezTo>
                  <a:pt x="1431235" y="583109"/>
                  <a:pt x="1441742" y="581168"/>
                  <a:pt x="1451113" y="576483"/>
                </a:cubicBezTo>
                <a:cubicBezTo>
                  <a:pt x="1461797" y="571141"/>
                  <a:pt x="1469148" y="558569"/>
                  <a:pt x="1480931" y="556605"/>
                </a:cubicBezTo>
                <a:cubicBezTo>
                  <a:pt x="1530059" y="548417"/>
                  <a:pt x="1580322" y="549979"/>
                  <a:pt x="1630018" y="546666"/>
                </a:cubicBezTo>
                <a:cubicBezTo>
                  <a:pt x="1698543" y="523825"/>
                  <a:pt x="1674837" y="541605"/>
                  <a:pt x="1709531" y="506909"/>
                </a:cubicBezTo>
                <a:cubicBezTo>
                  <a:pt x="1712844" y="496970"/>
                  <a:pt x="1712925" y="485273"/>
                  <a:pt x="1719470" y="477092"/>
                </a:cubicBezTo>
                <a:cubicBezTo>
                  <a:pt x="1733483" y="459576"/>
                  <a:pt x="1759462" y="453822"/>
                  <a:pt x="1779105" y="447275"/>
                </a:cubicBezTo>
                <a:cubicBezTo>
                  <a:pt x="1789665" y="431434"/>
                  <a:pt x="1810674" y="395696"/>
                  <a:pt x="1828800" y="387640"/>
                </a:cubicBezTo>
                <a:cubicBezTo>
                  <a:pt x="1847216" y="379455"/>
                  <a:pt x="1868884" y="382589"/>
                  <a:pt x="1888435" y="377701"/>
                </a:cubicBezTo>
                <a:cubicBezTo>
                  <a:pt x="1908763" y="372619"/>
                  <a:pt x="1930635" y="369445"/>
                  <a:pt x="1948070" y="357822"/>
                </a:cubicBezTo>
                <a:cubicBezTo>
                  <a:pt x="1958009" y="351196"/>
                  <a:pt x="1966446" y="341376"/>
                  <a:pt x="1977887" y="337944"/>
                </a:cubicBezTo>
                <a:cubicBezTo>
                  <a:pt x="2000326" y="331212"/>
                  <a:pt x="2024270" y="331318"/>
                  <a:pt x="2047461" y="328005"/>
                </a:cubicBezTo>
                <a:cubicBezTo>
                  <a:pt x="2057400" y="324692"/>
                  <a:pt x="2069098" y="324611"/>
                  <a:pt x="2077279" y="318066"/>
                </a:cubicBezTo>
                <a:cubicBezTo>
                  <a:pt x="2141508" y="266684"/>
                  <a:pt x="2052023" y="303295"/>
                  <a:pt x="2126974" y="278309"/>
                </a:cubicBezTo>
                <a:cubicBezTo>
                  <a:pt x="2150521" y="254764"/>
                  <a:pt x="2172775" y="229912"/>
                  <a:pt x="2206487" y="218675"/>
                </a:cubicBezTo>
                <a:lnTo>
                  <a:pt x="2236305" y="208736"/>
                </a:lnTo>
                <a:cubicBezTo>
                  <a:pt x="2246244" y="202110"/>
                  <a:pt x="2255438" y="194199"/>
                  <a:pt x="2266122" y="188857"/>
                </a:cubicBezTo>
                <a:cubicBezTo>
                  <a:pt x="2275493" y="184172"/>
                  <a:pt x="2286843" y="184116"/>
                  <a:pt x="2295940" y="178918"/>
                </a:cubicBezTo>
                <a:cubicBezTo>
                  <a:pt x="2310322" y="170700"/>
                  <a:pt x="2323230" y="160009"/>
                  <a:pt x="2335696" y="149101"/>
                </a:cubicBezTo>
                <a:cubicBezTo>
                  <a:pt x="2349801" y="136760"/>
                  <a:pt x="2357673" y="115271"/>
                  <a:pt x="2375453" y="109344"/>
                </a:cubicBezTo>
                <a:lnTo>
                  <a:pt x="2405270" y="99405"/>
                </a:lnTo>
                <a:cubicBezTo>
                  <a:pt x="2412071" y="79003"/>
                  <a:pt x="2413259" y="60623"/>
                  <a:pt x="2435087" y="49709"/>
                </a:cubicBezTo>
                <a:cubicBezTo>
                  <a:pt x="2447305" y="43600"/>
                  <a:pt x="2461709" y="43523"/>
                  <a:pt x="2474844" y="39770"/>
                </a:cubicBezTo>
                <a:cubicBezTo>
                  <a:pt x="2543355" y="20196"/>
                  <a:pt x="2456671" y="37829"/>
                  <a:pt x="2564296" y="19892"/>
                </a:cubicBezTo>
                <a:cubicBezTo>
                  <a:pt x="2574235" y="16579"/>
                  <a:pt x="2583805" y="11827"/>
                  <a:pt x="2594113" y="9953"/>
                </a:cubicBezTo>
                <a:cubicBezTo>
                  <a:pt x="2653299" y="-808"/>
                  <a:pt x="2653590" y="14"/>
                  <a:pt x="2693505" y="14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24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Debugging and the scientific method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Debugging should be </a:t>
            </a:r>
            <a:r>
              <a:rPr lang="en-US" sz="2000" i="1" dirty="0" smtClean="0">
                <a:solidFill>
                  <a:srgbClr val="009900"/>
                </a:solidFill>
              </a:rPr>
              <a:t>systematic</a:t>
            </a:r>
          </a:p>
          <a:p>
            <a:pPr lvl="1"/>
            <a:r>
              <a:rPr lang="en-US" sz="2000" dirty="0" smtClean="0"/>
              <a:t>Carefully </a:t>
            </a:r>
            <a:r>
              <a:rPr lang="en-US" sz="2000" i="1" dirty="0" smtClean="0">
                <a:solidFill>
                  <a:srgbClr val="009900"/>
                </a:solidFill>
              </a:rPr>
              <a:t>decide</a:t>
            </a:r>
            <a:r>
              <a:rPr lang="en-US" sz="2000" dirty="0" smtClean="0"/>
              <a:t> what to do </a:t>
            </a:r>
          </a:p>
          <a:p>
            <a:pPr lvl="2"/>
            <a:r>
              <a:rPr lang="en-US" sz="2000" dirty="0" smtClean="0"/>
              <a:t>Don’t flail!</a:t>
            </a:r>
          </a:p>
          <a:p>
            <a:pPr lvl="1"/>
            <a:r>
              <a:rPr lang="en-US" sz="2000" dirty="0" smtClean="0"/>
              <a:t>Keep a </a:t>
            </a:r>
            <a:r>
              <a:rPr lang="en-US" sz="2000" i="1" dirty="0" smtClean="0">
                <a:solidFill>
                  <a:srgbClr val="009900"/>
                </a:solidFill>
              </a:rPr>
              <a:t>record</a:t>
            </a:r>
            <a:r>
              <a:rPr lang="en-US" sz="2000" dirty="0" smtClean="0"/>
              <a:t> of everything that you do</a:t>
            </a:r>
          </a:p>
          <a:p>
            <a:pPr lvl="1"/>
            <a:r>
              <a:rPr lang="en-US" sz="2000" dirty="0" smtClean="0"/>
              <a:t>Don’t get sucked into fruitless avenues</a:t>
            </a:r>
          </a:p>
          <a:p>
            <a:endParaRPr lang="en-US" sz="2000" dirty="0" smtClean="0"/>
          </a:p>
          <a:p>
            <a:r>
              <a:rPr lang="en-US" sz="2000" dirty="0" smtClean="0"/>
              <a:t>Use an iterative scientific process:</a:t>
            </a:r>
            <a:endParaRPr lang="en-US" sz="2000" dirty="0"/>
          </a:p>
        </p:txBody>
      </p:sp>
      <p:pic>
        <p:nvPicPr>
          <p:cNvPr id="27654" name="Picture 5" descr="Ho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607546" cy="197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267200"/>
            <a:ext cx="4648200" cy="24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37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returns true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sub is a substring of full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(i.e.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there exists A,B such that full=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A+sub+B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full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sub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000" i="1" dirty="0" smtClean="0"/>
          </a:p>
          <a:p>
            <a:pPr marL="0" indent="0">
              <a:buNone/>
            </a:pPr>
            <a:r>
              <a:rPr lang="en-GB" sz="2000" i="1" dirty="0" smtClean="0"/>
              <a:t>User bug report:</a:t>
            </a:r>
          </a:p>
          <a:p>
            <a:pPr marL="457200" lvl="1" indent="0">
              <a:buNone/>
            </a:pPr>
            <a:r>
              <a:rPr lang="en-GB" sz="2000" dirty="0" smtClean="0"/>
              <a:t>It can't find the string </a:t>
            </a:r>
            <a:r>
              <a:rPr lang="en-GB" sz="2000" b="1" dirty="0" smtClean="0">
                <a:latin typeface="Courier New"/>
                <a:cs typeface="Courier New"/>
              </a:rPr>
              <a:t>"very happy"</a:t>
            </a:r>
            <a:r>
              <a:rPr lang="en-GB" sz="2000" dirty="0" smtClean="0"/>
              <a:t> within: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Poor responses:</a:t>
            </a:r>
          </a:p>
          <a:p>
            <a:pPr lvl="1"/>
            <a:r>
              <a:rPr lang="en-GB" sz="2000" dirty="0" smtClean="0"/>
              <a:t>See accented characters, panic about not knowing about </a:t>
            </a:r>
            <a:r>
              <a:rPr lang="en-GB" sz="2000" dirty="0"/>
              <a:t>U</a:t>
            </a:r>
            <a:r>
              <a:rPr lang="en-GB" sz="2000" dirty="0" smtClean="0"/>
              <a:t>nicode, begin unorganized web searches and inserting poorly understood library calls, …</a:t>
            </a:r>
          </a:p>
          <a:p>
            <a:pPr lvl="1"/>
            <a:r>
              <a:rPr lang="en-GB" sz="2000" dirty="0" smtClean="0"/>
              <a:t>Start tracing the execution of this example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Better response</a:t>
            </a:r>
            <a:r>
              <a:rPr lang="en-GB" sz="2000" dirty="0" smtClean="0"/>
              <a:t>: simplify/clarify the symptom…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71075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this.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57068" y="1534180"/>
            <a:ext cx="5835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MU Concrete Roman" charset="0"/>
                <a:ea typeface="CMU Concrete Roman" charset="0"/>
                <a:cs typeface="CMU Concrete Roman" charset="0"/>
              </a:rPr>
              <a:t>http://</a:t>
            </a:r>
            <a:r>
              <a:rPr lang="en-US" sz="2800" dirty="0" err="1">
                <a:solidFill>
                  <a:srgbClr val="0070C0"/>
                </a:solidFill>
                <a:latin typeface="CMU Concrete Roman" charset="0"/>
                <a:ea typeface="CMU Concrete Roman" charset="0"/>
                <a:cs typeface="CMU Concrete Roman" charset="0"/>
              </a:rPr>
              <a:t>blog.regehr.org</a:t>
            </a:r>
            <a:r>
              <a:rPr lang="en-US" sz="2800" dirty="0">
                <a:solidFill>
                  <a:srgbClr val="0070C0"/>
                </a:solidFill>
                <a:latin typeface="CMU Concrete Roman" charset="0"/>
                <a:ea typeface="CMU Concrete Roman" charset="0"/>
                <a:cs typeface="CMU Concrete Roman" charset="0"/>
              </a:rPr>
              <a:t>/archives/199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67000"/>
            <a:ext cx="6910988" cy="3827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4191000"/>
            <a:ext cx="1587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</a:t>
            </a:r>
            <a:r>
              <a:rPr lang="en-GB" i="1" dirty="0" smtClean="0"/>
              <a:t>absolute</a:t>
            </a:r>
            <a:r>
              <a:rPr lang="en-GB" dirty="0" smtClean="0"/>
              <a:t> input size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Find a simple test case by divide-and-conquer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Pare test down: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FF0000"/>
                </a:solidFill>
              </a:rPr>
              <a:t>Can 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happy"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Can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FF0000"/>
                </a:solidFill>
              </a:rPr>
              <a:t>Can 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"ab"</a:t>
            </a:r>
            <a:r>
              <a:rPr lang="en-GB" sz="2000" dirty="0" smtClean="0"/>
              <a:t> within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aab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94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Reducing relative input size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3058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Can you find two almost identical test cases where one gives the correct answer and the other does not?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Can not </a:t>
            </a:r>
            <a:r>
              <a:rPr lang="en-GB" sz="2000" dirty="0" smtClean="0"/>
              <a:t>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endParaRPr lang="en-GB" sz="2000" dirty="0" smtClean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rgbClr val="009900"/>
                </a:solidFill>
              </a:rPr>
              <a:t>Can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happy to see you all.”</a:t>
            </a:r>
          </a:p>
          <a:p>
            <a:pPr marL="914400" lvl="2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691940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General strategy:  simplify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In general: find simplest input that will provoke failure</a:t>
            </a:r>
          </a:p>
          <a:p>
            <a:pPr lvl="1"/>
            <a:r>
              <a:rPr lang="en-GB" sz="2000" dirty="0" smtClean="0"/>
              <a:t>Usually not the input that revealed existence of the defect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Start with data that revealed the defect</a:t>
            </a:r>
          </a:p>
          <a:p>
            <a:pPr lvl="1"/>
            <a:r>
              <a:rPr lang="en-GB" sz="2000" dirty="0" smtClean="0"/>
              <a:t>Keep paring it down (“binary search” can help)</a:t>
            </a:r>
          </a:p>
          <a:p>
            <a:pPr lvl="1"/>
            <a:r>
              <a:rPr lang="en-GB" sz="2000" dirty="0" smtClean="0"/>
              <a:t>Often leads directly to an understanding of the cause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When not dealing with simple method calls:</a:t>
            </a:r>
          </a:p>
          <a:p>
            <a:pPr lvl="1"/>
            <a:r>
              <a:rPr lang="en-GB" sz="2000" dirty="0" smtClean="0"/>
              <a:t>The “test input” is the set of steps that reliably trigger the failure</a:t>
            </a:r>
          </a:p>
          <a:p>
            <a:pPr lvl="1"/>
            <a:r>
              <a:rPr lang="en-GB" sz="2000" dirty="0" smtClean="0"/>
              <a:t>Same basic idea</a:t>
            </a:r>
          </a:p>
        </p:txBody>
      </p:sp>
    </p:spTree>
    <p:extLst>
      <p:ext uri="{BB962C8B-B14F-4D97-AF65-F5344CB8AC3E}">
        <p14:creationId xmlns:p14="http://schemas.microsoft.com/office/powerpoint/2010/main" val="2543382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Localizing a defect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Take advantage of modularity</a:t>
            </a:r>
          </a:p>
          <a:p>
            <a:pPr lvl="1"/>
            <a:r>
              <a:rPr lang="en-GB" sz="2000" dirty="0" smtClean="0"/>
              <a:t>Start with everything, take away pieces until failure goes away</a:t>
            </a:r>
          </a:p>
          <a:p>
            <a:pPr lvl="1"/>
            <a:r>
              <a:rPr lang="en-GB" sz="2000" dirty="0" smtClean="0"/>
              <a:t>Start with nothing, add pieces back in until failure appears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Take advantage of modular reasoning</a:t>
            </a:r>
          </a:p>
          <a:p>
            <a:pPr lvl="1"/>
            <a:r>
              <a:rPr lang="en-GB" sz="2000" dirty="0" smtClean="0"/>
              <a:t>Trace through program, viewing intermediate results</a:t>
            </a:r>
          </a:p>
          <a:p>
            <a:pPr marL="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Binary search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chemeClr val="accent6"/>
                </a:solidFill>
              </a:rPr>
              <a:t>speeds up the process</a:t>
            </a:r>
          </a:p>
          <a:p>
            <a:pPr lvl="1"/>
            <a:r>
              <a:rPr lang="en-GB" sz="2000" dirty="0" smtClean="0"/>
              <a:t>Error happens somewhere between first and last statement</a:t>
            </a:r>
          </a:p>
          <a:p>
            <a:pPr lvl="1"/>
            <a:r>
              <a:rPr lang="en-GB" sz="2000" dirty="0" smtClean="0"/>
              <a:t>Do binary search on that ordered set of statements</a:t>
            </a:r>
          </a:p>
        </p:txBody>
      </p:sp>
    </p:spTree>
    <p:extLst>
      <p:ext uri="{BB962C8B-B14F-4D97-AF65-F5344CB8AC3E}">
        <p14:creationId xmlns:p14="http://schemas.microsoft.com/office/powerpoint/2010/main" val="353692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07909" y="572353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3578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3249532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</p:spTree>
    <p:extLst>
      <p:ext uri="{BB962C8B-B14F-4D97-AF65-F5344CB8AC3E}">
        <p14:creationId xmlns:p14="http://schemas.microsoft.com/office/powerpoint/2010/main" val="80486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67400" y="403860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189356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2436471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</p:spTree>
    <p:extLst>
      <p:ext uri="{BB962C8B-B14F-4D97-AF65-F5344CB8AC3E}">
        <p14:creationId xmlns:p14="http://schemas.microsoft.com/office/powerpoint/2010/main" val="2785313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Logging Events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L</a:t>
            </a:r>
            <a:r>
              <a:rPr lang="en-US" sz="2000" dirty="0" smtClean="0"/>
              <a:t>og (record) events during execution as program runs (at full speed)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Examine logs to help reconstruct the past</a:t>
            </a:r>
          </a:p>
          <a:p>
            <a:pPr lvl="1"/>
            <a:r>
              <a:rPr lang="en-US" sz="2000" dirty="0" smtClean="0"/>
              <a:t>Particularly on failing runs</a:t>
            </a:r>
          </a:p>
          <a:p>
            <a:pPr lvl="1"/>
            <a:r>
              <a:rPr lang="en-US" sz="2000" dirty="0" smtClean="0"/>
              <a:t>And/or compare failing and non-failing runs</a:t>
            </a:r>
          </a:p>
          <a:p>
            <a:pPr lvl="1"/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The log may be all you know about a customer’s environment</a:t>
            </a:r>
          </a:p>
          <a:p>
            <a:pPr lvl="1" indent="-342900"/>
            <a:r>
              <a:rPr lang="en-US" sz="2000" dirty="0" smtClean="0"/>
              <a:t>Needs to tell you enough to reproduce the failure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Performance / advanced issues:</a:t>
            </a:r>
          </a:p>
          <a:p>
            <a:pPr lvl="1" indent="-342900"/>
            <a:r>
              <a:rPr lang="en-US" sz="2000" dirty="0" smtClean="0"/>
              <a:t>To reduce overhead, store in main memory, not on disk (performance vs stable storage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rgbClr val="FF0000"/>
                </a:solidFill>
              </a:rPr>
              <a:t>(???)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 indent="-342900"/>
            <a:r>
              <a:rPr lang="en-US" sz="2000" dirty="0" smtClean="0"/>
              <a:t>Circular logs avoid resource exhaustion and may be good </a:t>
            </a:r>
            <a:r>
              <a:rPr lang="en-US" sz="2000" dirty="0" smtClean="0"/>
              <a:t>enough </a:t>
            </a:r>
            <a:r>
              <a:rPr lang="en-US" sz="2000" dirty="0" smtClean="0">
                <a:solidFill>
                  <a:srgbClr val="FF0000"/>
                </a:solidFill>
              </a:rPr>
              <a:t>(???)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95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Detecting Bugs in the Real World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Real Systems</a:t>
            </a:r>
          </a:p>
          <a:p>
            <a:pPr lvl="1"/>
            <a:r>
              <a:rPr lang="en-US" sz="2000" dirty="0" smtClean="0"/>
              <a:t>Large and complex (duh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Collection of modules, written by multiple people</a:t>
            </a:r>
          </a:p>
          <a:p>
            <a:pPr lvl="1"/>
            <a:r>
              <a:rPr lang="en-US" sz="2000" dirty="0" smtClean="0"/>
              <a:t>Complex input</a:t>
            </a:r>
          </a:p>
          <a:p>
            <a:pPr lvl="1"/>
            <a:r>
              <a:rPr lang="en-US" sz="2000" dirty="0" smtClean="0"/>
              <a:t>Many external interactions </a:t>
            </a:r>
          </a:p>
          <a:p>
            <a:pPr lvl="1"/>
            <a:r>
              <a:rPr lang="en-US" sz="2000" dirty="0" smtClean="0"/>
              <a:t>Non-deterministic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Replication can be an issue</a:t>
            </a:r>
          </a:p>
          <a:p>
            <a:pPr lvl="1"/>
            <a:r>
              <a:rPr lang="en-US" sz="2000" dirty="0" smtClean="0"/>
              <a:t>Infrequent failure</a:t>
            </a:r>
          </a:p>
          <a:p>
            <a:pPr lvl="1"/>
            <a:r>
              <a:rPr lang="en-US" sz="2000" dirty="0" smtClean="0"/>
              <a:t>Instrumentation eliminates the failure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Defects cross abstraction barriers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Large time lag from corruption (defect) to detection (failure)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88961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Debugging In Harsh Environments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4724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Failure is non-deterministic, difficult to reproduce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Can’t print or use debugger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Can’t change timing of program (or failure depends on timing)</a:t>
            </a:r>
          </a:p>
        </p:txBody>
      </p:sp>
      <p:sp>
        <p:nvSpPr>
          <p:cNvPr id="37894" name="AutoShape 5" descr="1028110725a.jpg"/>
          <p:cNvSpPr>
            <a:spLocks noChangeAspect="1" noChangeArrowheads="1"/>
          </p:cNvSpPr>
          <p:nvPr/>
        </p:nvSpPr>
        <p:spPr bwMode="auto">
          <a:xfrm>
            <a:off x="152688" y="-165548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5" name="AutoShape 7" descr="1028110725a.jpg"/>
          <p:cNvSpPr>
            <a:spLocks noChangeAspect="1" noChangeArrowheads="1"/>
          </p:cNvSpPr>
          <p:nvPr/>
        </p:nvSpPr>
        <p:spPr bwMode="auto">
          <a:xfrm>
            <a:off x="290972" y="-27351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6" name="AutoShape 9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429255" y="110846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7" name="AutoShape 11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567539" y="249042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8" name="AutoShape 13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705822" y="387238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789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1151"/>
            <a:ext cx="3048000" cy="22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009470" cy="227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503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inside the machine</a:t>
            </a:r>
          </a:p>
        </p:txBody>
      </p:sp>
      <p:sp>
        <p:nvSpPr>
          <p:cNvPr id="37894" name="AutoShape 5" descr="1028110725a.jpg"/>
          <p:cNvSpPr>
            <a:spLocks noChangeAspect="1" noChangeArrowheads="1"/>
          </p:cNvSpPr>
          <p:nvPr/>
        </p:nvSpPr>
        <p:spPr bwMode="auto">
          <a:xfrm>
            <a:off x="152688" y="-165548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5" name="AutoShape 7" descr="1028110725a.jpg"/>
          <p:cNvSpPr>
            <a:spLocks noChangeAspect="1" noChangeArrowheads="1"/>
          </p:cNvSpPr>
          <p:nvPr/>
        </p:nvSpPr>
        <p:spPr bwMode="auto">
          <a:xfrm>
            <a:off x="290972" y="-27351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6" name="AutoShape 9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429255" y="110846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7" name="AutoShape 11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567539" y="249042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8" name="AutoShape 13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705822" y="387238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6019800" cy="29718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 </a:t>
            </a:r>
            <a:r>
              <a:rPr lang="en-US" dirty="0" err="1" smtClean="0"/>
              <a:t>Oskin</a:t>
            </a:r>
            <a:r>
              <a:rPr lang="en-US" dirty="0" smtClean="0"/>
              <a:t> was hacking on a kernel.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GDB, no </a:t>
            </a:r>
            <a:r>
              <a:rPr lang="en-US" dirty="0" err="1" smtClean="0"/>
              <a:t>printf</a:t>
            </a:r>
            <a:r>
              <a:rPr lang="en-US" dirty="0" smtClean="0"/>
              <a:t>, no </a:t>
            </a:r>
            <a:r>
              <a:rPr lang="en-US" dirty="0" err="1" smtClean="0"/>
              <a:t>kprintf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/>
              <a:t>But, did have beep from mobo!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913752"/>
            <a:ext cx="1371600" cy="1588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833305"/>
            <a:ext cx="1371600" cy="1941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663631"/>
            <a:ext cx="13716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4114800"/>
            <a:ext cx="3771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13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Bug’s Life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defect</a:t>
            </a:r>
            <a:r>
              <a:rPr lang="en-US" sz="2000" dirty="0" smtClean="0"/>
              <a:t> – mistake committed by a human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error</a:t>
            </a:r>
            <a:r>
              <a:rPr lang="en-US" sz="2000" dirty="0" smtClean="0"/>
              <a:t> – incorrect computation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failure</a:t>
            </a:r>
            <a:r>
              <a:rPr lang="en-US" sz="2000" dirty="0" smtClean="0"/>
              <a:t> – visible error:  program violates its specification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Debugging starts when a failure is observed</a:t>
            </a:r>
          </a:p>
          <a:p>
            <a:pPr marL="457200" lvl="1" indent="0">
              <a:buNone/>
            </a:pPr>
            <a:r>
              <a:rPr lang="en-US" sz="2000" dirty="0" smtClean="0"/>
              <a:t>Unit testing</a:t>
            </a:r>
          </a:p>
          <a:p>
            <a:pPr marL="457200" lvl="1" indent="0">
              <a:buNone/>
            </a:pPr>
            <a:r>
              <a:rPr lang="en-US" sz="2000" dirty="0" smtClean="0"/>
              <a:t>Integration testing</a:t>
            </a:r>
          </a:p>
          <a:p>
            <a:pPr marL="457200" lvl="1" indent="0">
              <a:buNone/>
            </a:pPr>
            <a:r>
              <a:rPr lang="en-US" sz="2000" dirty="0" smtClean="0"/>
              <a:t>In the field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Goal is to go </a:t>
            </a:r>
            <a:r>
              <a:rPr lang="en-US" sz="2000" i="1" dirty="0" smtClean="0">
                <a:solidFill>
                  <a:schemeClr val="accent2"/>
                </a:solidFill>
              </a:rPr>
              <a:t>from failure back to defect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</a:rPr>
              <a:t>Hard:</a:t>
            </a:r>
            <a:r>
              <a:rPr lang="en-US" sz="2000" i="1" dirty="0" smtClean="0">
                <a:solidFill>
                  <a:srgbClr val="FF0000"/>
                </a:solidFill>
              </a:rPr>
              <a:t> trying to solve an “inverse problem” (work backward)</a:t>
            </a:r>
            <a:endParaRPr lang="en-US" sz="20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43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“Heisenbugs”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In a sequential, deterministic program, failure is repeatable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But the real world is not that nice…</a:t>
            </a:r>
          </a:p>
          <a:p>
            <a:pPr lvl="1"/>
            <a:r>
              <a:rPr lang="en-US" sz="2000" dirty="0" smtClean="0"/>
              <a:t>Continuous input/environment changes</a:t>
            </a:r>
          </a:p>
          <a:p>
            <a:pPr lvl="1"/>
            <a:r>
              <a:rPr lang="en-US" sz="2000" dirty="0" smtClean="0"/>
              <a:t>Timing dependencies</a:t>
            </a:r>
          </a:p>
          <a:p>
            <a:pPr lvl="1"/>
            <a:r>
              <a:rPr lang="en-US" sz="2000" dirty="0" smtClean="0"/>
              <a:t>Concurrency and parallelism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Failure occurs randomly </a:t>
            </a:r>
          </a:p>
          <a:p>
            <a:pPr lvl="1"/>
            <a:r>
              <a:rPr lang="en-US" sz="2000" dirty="0" smtClean="0"/>
              <a:t>Literally depends on results of random-number generation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Bugs hard to reproduce when: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Use of debugger or assertions 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makes</a:t>
            </a:r>
            <a:r>
              <a:rPr lang="en-US" sz="2000" dirty="0" smtClean="0">
                <a:solidFill>
                  <a:schemeClr val="accent2"/>
                </a:solidFill>
              </a:rPr>
              <a:t> failure goes away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</a:rPr>
              <a:t>Due to timing or assertions having side-effects</a:t>
            </a:r>
          </a:p>
          <a:p>
            <a:pPr lvl="1"/>
            <a:r>
              <a:rPr lang="en-US" sz="2000" dirty="0" smtClean="0"/>
              <a:t>Only happens when under heavy load</a:t>
            </a:r>
          </a:p>
          <a:p>
            <a:pPr lvl="1"/>
            <a:r>
              <a:rPr lang="en-US" sz="2000" dirty="0" smtClean="0"/>
              <a:t>Only happens once in a while</a:t>
            </a:r>
          </a:p>
        </p:txBody>
      </p:sp>
    </p:spTree>
    <p:extLst>
      <p:ext uri="{BB962C8B-B14F-4D97-AF65-F5344CB8AC3E}">
        <p14:creationId xmlns:p14="http://schemas.microsoft.com/office/powerpoint/2010/main" val="3004414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Tricks for Hard Bugs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Rebuild system from scratch, or restart/reboot</a:t>
            </a:r>
          </a:p>
          <a:p>
            <a:pPr lvl="1"/>
            <a:r>
              <a:rPr lang="en-US" sz="2000" dirty="0" smtClean="0"/>
              <a:t>Find the bug in your build system or persistent data structures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Explain the problem to a friend (or to a rubber duck)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Make sure it is a bug</a:t>
            </a:r>
            <a:endParaRPr lang="en-US" sz="2000" dirty="0"/>
          </a:p>
          <a:p>
            <a:pPr lvl="1" indent="-342900"/>
            <a:r>
              <a:rPr lang="en-US" sz="2000" dirty="0" smtClean="0"/>
              <a:t>Program may be working correctly and you don’t realize it!</a:t>
            </a:r>
          </a:p>
          <a:p>
            <a:pPr lvl="1" indent="-342900"/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And things we already know: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Minimize input required to exercise bug (exhibit failure)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Add more checks to the program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Add more logging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04800"/>
            <a:ext cx="18748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29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Where is the defect?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</a:t>
            </a:r>
            <a:r>
              <a:rPr lang="en-GB" sz="2000" dirty="0" smtClean="0"/>
              <a:t>he defect is not where you think it is</a:t>
            </a:r>
            <a:endParaRPr lang="en-GB" sz="2000" dirty="0"/>
          </a:p>
          <a:p>
            <a:pPr lvl="1"/>
            <a:r>
              <a:rPr lang="en-GB" sz="2000" dirty="0" smtClean="0"/>
              <a:t>Ask yourself where it can not be; explain why</a:t>
            </a:r>
          </a:p>
          <a:p>
            <a:pPr lvl="1"/>
            <a:r>
              <a:rPr lang="en-GB" sz="2000" dirty="0" smtClean="0"/>
              <a:t>Self-psychology: look forward to being wrong!</a:t>
            </a:r>
          </a:p>
          <a:p>
            <a:pPr marL="0" indent="0">
              <a:buNone/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Look for simple easy-to-overlook mistakes first, e.g.,</a:t>
            </a:r>
          </a:p>
          <a:p>
            <a:pPr lvl="1"/>
            <a:r>
              <a:rPr lang="en-GB" sz="2000" dirty="0" smtClean="0"/>
              <a:t>Reversed order of arguments: </a:t>
            </a:r>
            <a:br>
              <a:rPr lang="en-GB" sz="2000" dirty="0" smtClean="0"/>
            </a:br>
            <a:r>
              <a:rPr lang="en-GB" sz="2000" dirty="0" smtClean="0"/>
              <a:t>	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Collections.copy(src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r>
              <a:rPr lang="en-GB" sz="2000" dirty="0" smtClean="0"/>
              <a:t>Spelling of identifiers: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@Override</a:t>
            </a:r>
            <a:r>
              <a:rPr lang="en-GB" sz="2000" dirty="0" smtClean="0"/>
              <a:t> can help catch method name typos</a:t>
            </a:r>
          </a:p>
          <a:p>
            <a:pPr lvl="1"/>
            <a:r>
              <a:rPr lang="en-GB" sz="2000" dirty="0" smtClean="0"/>
              <a:t>Same object vs. equal: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 == b</a:t>
            </a:r>
            <a:r>
              <a:rPr lang="en-GB" sz="2000" dirty="0" smtClean="0"/>
              <a:t> versus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a.equals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(b)</a:t>
            </a:r>
          </a:p>
          <a:p>
            <a:pPr lvl="1"/>
            <a:r>
              <a:rPr lang="en-GB" sz="2000" dirty="0" smtClean="0"/>
              <a:t>Deep vs. shallow copy</a:t>
            </a:r>
          </a:p>
          <a:p>
            <a:pPr marL="0" indent="0">
              <a:buNone/>
            </a:pPr>
            <a:endParaRPr lang="en-GB" sz="6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Make sure that you have correct source code!</a:t>
            </a:r>
          </a:p>
          <a:p>
            <a:pPr lvl="1"/>
            <a:r>
              <a:rPr lang="en-GB" sz="2000" dirty="0" smtClean="0"/>
              <a:t>Check out fresh copy from repository; recompile everything</a:t>
            </a:r>
          </a:p>
          <a:p>
            <a:pPr lvl="1"/>
            <a:r>
              <a:rPr lang="en-GB" sz="2000" dirty="0" smtClean="0"/>
              <a:t>Does a syntax error break the build? (it should!)</a:t>
            </a:r>
          </a:p>
        </p:txBody>
      </p:sp>
    </p:spTree>
    <p:extLst>
      <p:ext uri="{BB962C8B-B14F-4D97-AF65-F5344CB8AC3E}">
        <p14:creationId xmlns:p14="http://schemas.microsoft.com/office/powerpoint/2010/main" val="1097597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When the going gets tough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Reconsider assumptions</a:t>
            </a:r>
          </a:p>
          <a:p>
            <a:pPr lvl="1"/>
            <a:r>
              <a:rPr lang="en-GB" sz="2000" dirty="0"/>
              <a:t>e</a:t>
            </a:r>
            <a:r>
              <a:rPr lang="en-GB" sz="2000" dirty="0" smtClean="0"/>
              <a:t>.g., has the OS changed?  Is there room on the hard drive?  Is it a leap year? 2 full moons in the month?</a:t>
            </a:r>
          </a:p>
          <a:p>
            <a:pPr lvl="1"/>
            <a:r>
              <a:rPr lang="en-GB" sz="2000" dirty="0" smtClean="0"/>
              <a:t>Debug the code, </a:t>
            </a:r>
            <a:r>
              <a:rPr lang="en-GB" sz="2000" i="1" dirty="0" smtClean="0">
                <a:solidFill>
                  <a:srgbClr val="0000FF"/>
                </a:solidFill>
              </a:rPr>
              <a:t>not </a:t>
            </a:r>
            <a:r>
              <a:rPr lang="en-GB" sz="2000" dirty="0" smtClean="0"/>
              <a:t>the comments</a:t>
            </a:r>
          </a:p>
          <a:p>
            <a:pPr marL="1200150" lvl="2" indent="-342900"/>
            <a:r>
              <a:rPr lang="en-GB" sz="2000" dirty="0" smtClean="0"/>
              <a:t>Ensure that comments and specs describe the code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Start documenting your system</a:t>
            </a:r>
          </a:p>
          <a:p>
            <a:pPr lvl="1"/>
            <a:r>
              <a:rPr lang="en-GB" sz="2000" dirty="0" smtClean="0"/>
              <a:t>Gives a fresh angle, and highlights area of confusion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Get help</a:t>
            </a:r>
          </a:p>
          <a:p>
            <a:pPr lvl="1"/>
            <a:r>
              <a:rPr lang="en-GB" sz="2000" dirty="0" smtClean="0"/>
              <a:t>We all develop blind spots</a:t>
            </a:r>
          </a:p>
          <a:p>
            <a:pPr lvl="1"/>
            <a:r>
              <a:rPr lang="en-GB" sz="2000" dirty="0" smtClean="0"/>
              <a:t>Explaining the problem often helps (even to rubber duck)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Walk away</a:t>
            </a:r>
          </a:p>
          <a:p>
            <a:pPr lvl="1"/>
            <a:r>
              <a:rPr lang="en-GB" sz="2000" dirty="0" smtClean="0"/>
              <a:t>Trade latency for efficiency – sleep!</a:t>
            </a:r>
          </a:p>
          <a:p>
            <a:pPr lvl="1"/>
            <a:r>
              <a:rPr lang="en-GB" sz="2000" dirty="0" smtClean="0"/>
              <a:t>One good reason to start early</a:t>
            </a:r>
          </a:p>
        </p:txBody>
      </p:sp>
    </p:spTree>
    <p:extLst>
      <p:ext uri="{BB962C8B-B14F-4D97-AF65-F5344CB8AC3E}">
        <p14:creationId xmlns:p14="http://schemas.microsoft.com/office/powerpoint/2010/main" val="336473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</a:p>
        </p:txBody>
      </p:sp>
      <p:sp>
        <p:nvSpPr>
          <p:cNvPr id="43013" name="Rectangle 32"/>
          <p:cNvSpPr>
            <a:spLocks noGrp="1" noChangeArrowheads="1"/>
          </p:cNvSpPr>
          <p:nvPr>
            <p:ph sz="quarter" idx="1"/>
          </p:nvPr>
        </p:nvSpPr>
        <p:spPr>
          <a:xfrm>
            <a:off x="685800" y="1411357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Testing and debugging are different</a:t>
            </a:r>
          </a:p>
          <a:p>
            <a:pPr lvl="1"/>
            <a:r>
              <a:rPr lang="en-US" sz="2000" dirty="0" smtClean="0"/>
              <a:t>Testing reveals failures, debugging pinpoints defect location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Debugging should be a systematic process</a:t>
            </a:r>
          </a:p>
          <a:p>
            <a:pPr lvl="1"/>
            <a:r>
              <a:rPr lang="en-US" sz="2000" dirty="0" smtClean="0"/>
              <a:t>Use the </a:t>
            </a:r>
            <a:r>
              <a:rPr lang="en-US" sz="2000" i="1" dirty="0" smtClean="0"/>
              <a:t>scientific method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Understand the source of defects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i="1" dirty="0" smtClean="0"/>
              <a:t>find similar ones and prevent them in the future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267200"/>
            <a:ext cx="3505200" cy="22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3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Ways to get your code right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Design + Verification</a:t>
            </a:r>
          </a:p>
          <a:p>
            <a:pPr lvl="1"/>
            <a:r>
              <a:rPr lang="en-GB" sz="2000" dirty="0" smtClean="0"/>
              <a:t>Ensure there are no bugs in the first place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+ Validation</a:t>
            </a:r>
          </a:p>
          <a:p>
            <a:pPr lvl="1"/>
            <a:r>
              <a:rPr lang="en-GB" sz="2000" dirty="0" smtClean="0"/>
              <a:t>Uncover problems (even in spec?) and increase confidence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Defensive programming</a:t>
            </a:r>
          </a:p>
          <a:p>
            <a:pPr lvl="1"/>
            <a:r>
              <a:rPr lang="en-GB" sz="2000" dirty="0"/>
              <a:t>Programming </a:t>
            </a:r>
            <a:r>
              <a:rPr lang="en-GB" sz="2000" dirty="0" smtClean="0"/>
              <a:t>with </a:t>
            </a:r>
            <a:r>
              <a:rPr lang="en-GB" sz="2000" dirty="0"/>
              <a:t>debugging in </a:t>
            </a:r>
            <a:r>
              <a:rPr lang="en-GB" sz="2000" dirty="0" smtClean="0"/>
              <a:t>mind, failing fast</a:t>
            </a:r>
            <a:endParaRPr lang="en-GB" sz="2000" i="1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Debugging</a:t>
            </a:r>
          </a:p>
          <a:p>
            <a:pPr lvl="1"/>
            <a:r>
              <a:rPr lang="en-GB" sz="2000" dirty="0" smtClean="0"/>
              <a:t>Find out why a program is not functioning as intended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≠ debugging</a:t>
            </a:r>
          </a:p>
          <a:p>
            <a:pPr lvl="1"/>
            <a:r>
              <a:rPr lang="en-GB" sz="2000" i="1" dirty="0" smtClean="0"/>
              <a:t>test</a:t>
            </a:r>
            <a:r>
              <a:rPr lang="en-GB" sz="2000" dirty="0" smtClean="0"/>
              <a:t>: reveals existence of problem</a:t>
            </a:r>
          </a:p>
          <a:p>
            <a:pPr lvl="2"/>
            <a:r>
              <a:rPr lang="en-GB" sz="2000" dirty="0" smtClean="0"/>
              <a:t>test suite can also increase overall confidence</a:t>
            </a:r>
          </a:p>
          <a:p>
            <a:pPr lvl="1"/>
            <a:r>
              <a:rPr lang="en-GB" sz="2000" i="1" dirty="0" smtClean="0"/>
              <a:t>debug</a:t>
            </a:r>
            <a:r>
              <a:rPr lang="en-GB" sz="2000" dirty="0" smtClean="0"/>
              <a:t>: pinpoint location + cause of problem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078684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Defense</a:t>
            </a:r>
            <a:r>
              <a:rPr lang="en-GB" dirty="0" smtClean="0"/>
              <a:t> </a:t>
            </a:r>
            <a:r>
              <a:rPr lang="en-GB" dirty="0" smtClean="0"/>
              <a:t>in depth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077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Levels of </a:t>
            </a:r>
            <a:r>
              <a:rPr lang="en-GB" sz="2000" dirty="0" err="1" smtClean="0"/>
              <a:t>defense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endParaRPr lang="en-GB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Make errors </a:t>
            </a:r>
            <a:r>
              <a:rPr lang="en-GB" sz="2000" i="1" dirty="0" smtClean="0">
                <a:solidFill>
                  <a:schemeClr val="accent2"/>
                </a:solidFill>
              </a:rPr>
              <a:t>impossible</a:t>
            </a:r>
          </a:p>
          <a:p>
            <a:pPr lvl="1"/>
            <a:r>
              <a:rPr lang="en-GB" sz="2000" dirty="0" smtClean="0"/>
              <a:t>Examples: Java prevents type errors, memory corruption</a:t>
            </a:r>
          </a:p>
          <a:p>
            <a:pPr marL="457200" lvl="1" indent="0">
              <a:buNone/>
            </a:pPr>
            <a:endParaRPr lang="en-GB" sz="1000" dirty="0" smtClean="0"/>
          </a:p>
          <a:p>
            <a:pPr marL="514350" indent="-457200">
              <a:buFont typeface="+mj-lt"/>
              <a:buAutoNum type="arabicPeriod"/>
            </a:pPr>
            <a:r>
              <a:rPr lang="en-GB" sz="2000" dirty="0" smtClean="0"/>
              <a:t>Don’t introduce defects</a:t>
            </a:r>
          </a:p>
          <a:p>
            <a:pPr lvl="1"/>
            <a:r>
              <a:rPr lang="en-GB" sz="2000" dirty="0" smtClean="0"/>
              <a:t>“get things right the first time”</a:t>
            </a:r>
          </a:p>
          <a:p>
            <a:pPr lvl="1"/>
            <a:endParaRPr lang="en-GB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Make errors </a:t>
            </a:r>
            <a:r>
              <a:rPr lang="en-GB" sz="2000" i="1" dirty="0" smtClean="0">
                <a:solidFill>
                  <a:schemeClr val="accent2"/>
                </a:solidFill>
              </a:rPr>
              <a:t>immediately visible</a:t>
            </a:r>
          </a:p>
          <a:p>
            <a:pPr lvl="1"/>
            <a:r>
              <a:rPr lang="en-GB" sz="2000" dirty="0" smtClean="0"/>
              <a:t>Examples:  assertions, </a:t>
            </a:r>
            <a:r>
              <a:rPr lang="en-GB" sz="2000" b="1" dirty="0" err="1" smtClean="0">
                <a:latin typeface="Courier New"/>
                <a:cs typeface="Courier New"/>
              </a:rPr>
              <a:t>checkRep</a:t>
            </a:r>
            <a:endParaRPr lang="en-GB" sz="2000" b="1" dirty="0" smtClean="0">
              <a:latin typeface="Courier New"/>
              <a:cs typeface="Courier New"/>
            </a:endParaRPr>
          </a:p>
          <a:p>
            <a:pPr lvl="1"/>
            <a:r>
              <a:rPr lang="en-GB" sz="2000" dirty="0" smtClean="0">
                <a:latin typeface="+mj-lt"/>
                <a:cs typeface="Courier New"/>
              </a:rPr>
              <a:t>Reduce distance from error to failure</a:t>
            </a:r>
          </a:p>
          <a:p>
            <a:pPr lvl="1"/>
            <a:endParaRPr lang="en-GB" sz="1000" dirty="0">
              <a:latin typeface="+mj-lt"/>
              <a:cs typeface="Courier New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+mj-lt"/>
                <a:cs typeface="Courier New"/>
              </a:rPr>
              <a:t>Debug [last level/resort: needed to get from failure to defect]</a:t>
            </a:r>
          </a:p>
          <a:p>
            <a:pPr lvl="1"/>
            <a:r>
              <a:rPr lang="en-GB" sz="2000" dirty="0">
                <a:cs typeface="Courier New"/>
              </a:rPr>
              <a:t>Easier to do in </a:t>
            </a:r>
            <a:r>
              <a:rPr lang="en-GB" sz="2000" dirty="0" smtClean="0">
                <a:cs typeface="Courier New"/>
              </a:rPr>
              <a:t>modular programs with good specs &amp; test suites</a:t>
            </a:r>
            <a:endParaRPr lang="en-GB" sz="2000" dirty="0" smtClean="0">
              <a:latin typeface="+mj-lt"/>
              <a:cs typeface="Courier New"/>
            </a:endParaRPr>
          </a:p>
          <a:p>
            <a:pPr lvl="1"/>
            <a:r>
              <a:rPr lang="en-GB" sz="2000" dirty="0" smtClean="0">
                <a:latin typeface="+mj-lt"/>
                <a:cs typeface="Courier New"/>
              </a:rPr>
              <a:t>Use scientific method to gain information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+mj-lt"/>
            </a:endParaRPr>
          </a:p>
          <a:p>
            <a:pPr marL="457200" lvl="1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594954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defense: Impossible by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the language</a:t>
            </a:r>
          </a:p>
          <a:p>
            <a:pPr lvl="1"/>
            <a:r>
              <a:rPr lang="en-US" sz="2000" dirty="0" smtClean="0"/>
              <a:t>Java prevents type mismatches, memory overwrite bugs; guaranteed sizes of numeric types, …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the protocols/libraries/modules</a:t>
            </a:r>
          </a:p>
          <a:p>
            <a:pPr lvl="1"/>
            <a:r>
              <a:rPr lang="en-US" sz="2000" dirty="0" smtClean="0"/>
              <a:t>TCP/IP guarantees data is not reordered</a:t>
            </a:r>
          </a:p>
          <a:p>
            <a:pPr lvl="1"/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BigInteger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/>
              <a:t>guarantees there is no overflow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self-imposed conventions</a:t>
            </a:r>
          </a:p>
          <a:p>
            <a:pPr lvl="1"/>
            <a:r>
              <a:rPr lang="en-GB" sz="2000" dirty="0" smtClean="0"/>
              <a:t>Immutable data structure guarantees </a:t>
            </a:r>
            <a:r>
              <a:rPr lang="en-US" sz="2000" dirty="0" smtClean="0"/>
              <a:t>behavioral </a:t>
            </a:r>
            <a:r>
              <a:rPr lang="en-GB" sz="2000" dirty="0" smtClean="0"/>
              <a:t>equality</a:t>
            </a:r>
          </a:p>
          <a:p>
            <a:pPr lvl="1"/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GB" sz="2000" dirty="0" smtClean="0"/>
              <a:t> block can prevent a resource leak</a:t>
            </a:r>
          </a:p>
          <a:p>
            <a:pPr marL="457200" lvl="1" indent="0">
              <a:buNone/>
            </a:pPr>
            <a:r>
              <a:rPr lang="en-GB" sz="2000" dirty="0" smtClean="0"/>
              <a:t>Caution:  You must maintain the discipline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52934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Second defense:  Correctness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01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Get things right the first time</a:t>
            </a:r>
          </a:p>
          <a:p>
            <a:pPr lvl="1"/>
            <a:r>
              <a:rPr lang="en-GB" sz="2000" b="1" dirty="0" smtClean="0">
                <a:solidFill>
                  <a:srgbClr val="00B050"/>
                </a:solidFill>
              </a:rPr>
              <a:t>Think</a:t>
            </a:r>
            <a:r>
              <a:rPr lang="en-GB" sz="2000" b="1" dirty="0" smtClean="0">
                <a:solidFill>
                  <a:srgbClr val="FF6600"/>
                </a:solidFill>
              </a:rPr>
              <a:t> </a:t>
            </a:r>
            <a:r>
              <a:rPr lang="en-GB" sz="2000" dirty="0" smtClean="0"/>
              <a:t>before you code.  Don’t code before you think!</a:t>
            </a:r>
          </a:p>
          <a:p>
            <a:pPr lvl="1"/>
            <a:r>
              <a:rPr lang="en-GB" sz="2000" dirty="0" smtClean="0"/>
              <a:t>If you're making lots of easy-to-find defects, you're also making hard-to-find defects – don't rush toward “it compiles”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Especially important when debugging is going to be hard </a:t>
            </a:r>
          </a:p>
          <a:p>
            <a:pPr lvl="1"/>
            <a:r>
              <a:rPr lang="en-GB" sz="2000" dirty="0" smtClean="0"/>
              <a:t>Concurrency, real-time environment, no access to customer environment, etc.</a:t>
            </a:r>
          </a:p>
          <a:p>
            <a:pPr marL="457200" lvl="1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 smtClean="0"/>
              <a:t>The key techniques are everything we have been learning:</a:t>
            </a:r>
          </a:p>
          <a:p>
            <a:pPr lvl="1"/>
            <a:r>
              <a:rPr lang="en-GB" sz="2000" dirty="0" smtClean="0"/>
              <a:t>Clear and complete specs</a:t>
            </a:r>
          </a:p>
          <a:p>
            <a:pPr lvl="1"/>
            <a:r>
              <a:rPr lang="en-GB" sz="2000" dirty="0" smtClean="0"/>
              <a:t>Well-designed modularity with no rep exposure</a:t>
            </a:r>
          </a:p>
          <a:p>
            <a:pPr lvl="1"/>
            <a:r>
              <a:rPr lang="en-GB" sz="2000" dirty="0" smtClean="0"/>
              <a:t>Testing early and often with clear goals</a:t>
            </a:r>
          </a:p>
          <a:p>
            <a:pPr lvl="1"/>
            <a:r>
              <a:rPr lang="en-GB" sz="2000" dirty="0" smtClean="0"/>
              <a:t>…</a:t>
            </a:r>
          </a:p>
          <a:p>
            <a:pPr marL="457200" lvl="1" indent="0">
              <a:buNone/>
            </a:pPr>
            <a:r>
              <a:rPr lang="en-GB" sz="2000" dirty="0" smtClean="0"/>
              <a:t>These techniques lead to </a:t>
            </a:r>
            <a:r>
              <a:rPr lang="en-GB" sz="2000" i="1" dirty="0" smtClean="0">
                <a:solidFill>
                  <a:schemeClr val="accent2"/>
                </a:solidFill>
              </a:rPr>
              <a:t>simpler software</a:t>
            </a:r>
          </a:p>
        </p:txBody>
      </p:sp>
    </p:spTree>
    <p:extLst>
      <p:ext uri="{BB962C8B-B14F-4D97-AF65-F5344CB8AC3E}">
        <p14:creationId xmlns:p14="http://schemas.microsoft.com/office/powerpoint/2010/main" val="1524562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1777" y="1524001"/>
            <a:ext cx="5669626" cy="220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Strive for simplicity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691490" y="1678320"/>
            <a:ext cx="54102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There are two ways of constructing a software design: One way is to make it </a:t>
            </a:r>
            <a:r>
              <a:rPr lang="en-US" sz="2000" dirty="0" smtClean="0">
                <a:solidFill>
                  <a:srgbClr val="C00000"/>
                </a:solidFill>
              </a:rPr>
              <a:t>so simple </a:t>
            </a:r>
            <a:r>
              <a:rPr lang="en-US" sz="2000" dirty="0" smtClean="0"/>
              <a:t>that there  are obviously no deficiencies, and the other way is to make it </a:t>
            </a:r>
            <a:r>
              <a:rPr lang="en-US" sz="2000" dirty="0" smtClean="0">
                <a:solidFill>
                  <a:srgbClr val="C00000"/>
                </a:solidFill>
              </a:rPr>
              <a:t>so complicated </a:t>
            </a:r>
            <a:r>
              <a:rPr lang="en-US" sz="2000" dirty="0" smtClean="0"/>
              <a:t>that there are no obvious deficiencies. The first method is far more difficult.</a:t>
            </a:r>
          </a:p>
        </p:txBody>
      </p:sp>
      <p:pic>
        <p:nvPicPr>
          <p:cNvPr id="17413" name="Picture 2" descr="C:\Users\mernst\Desktop\150px-CAR_Ho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59" y="1394740"/>
            <a:ext cx="2120348" cy="193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C:\Users\mernst\Desktop\kernig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92" y="3962400"/>
            <a:ext cx="1812091" cy="22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38501" y="3398590"/>
            <a:ext cx="2248464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Sir Anthony </a:t>
            </a:r>
            <a:r>
              <a:rPr lang="en-US" sz="2000" dirty="0" smtClean="0">
                <a:latin typeface="+mn-lt"/>
              </a:rPr>
              <a:t>Hoare</a:t>
            </a:r>
            <a:endParaRPr lang="en-US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50" y="6259614"/>
            <a:ext cx="2007757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Brian </a:t>
            </a:r>
            <a:r>
              <a:rPr lang="en-US" sz="2000" dirty="0" smtClean="0">
                <a:latin typeface="+mn-lt"/>
              </a:rPr>
              <a:t>Kernighan</a:t>
            </a:r>
            <a:endParaRPr lang="en-US" sz="20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1777" y="4419600"/>
            <a:ext cx="5669626" cy="1520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43094" y="4489931"/>
            <a:ext cx="5306992" cy="130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/>
              <a:t>Debugging is twice as hard as writing the code in the first place. Therefore, if you write the code as cleverly as possible, you are, by definition, </a:t>
            </a:r>
            <a:r>
              <a:rPr lang="en-US" sz="2000" kern="0" dirty="0" smtClean="0">
                <a:solidFill>
                  <a:srgbClr val="C00000"/>
                </a:solidFill>
              </a:rPr>
              <a:t>not smart enough to debug it</a:t>
            </a:r>
            <a:r>
              <a:rPr lang="en-US" sz="2000" kern="0" dirty="0" smtClean="0"/>
              <a:t>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662197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Third defense:  Immediate visibility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If we can't prevent errors, we can try to localize them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Assertions</a:t>
            </a:r>
            <a:r>
              <a:rPr lang="en-GB" sz="2000" dirty="0" smtClean="0"/>
              <a:t>: catch errors early, before they contaminate and are perhaps masked by further computation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Unit testing</a:t>
            </a:r>
            <a:r>
              <a:rPr lang="en-GB" sz="2000" dirty="0" smtClean="0"/>
              <a:t>: when you test a module in isolation, any failure is due to a defect in that unit (or the test driver)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Regression testing</a:t>
            </a:r>
            <a:r>
              <a:rPr lang="en-GB" sz="2000" dirty="0" smtClean="0"/>
              <a:t>: run tests as often as possible when changing code.  If there is a failure, chances are there's a mistake in the code you just changed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If you can localize problems to a single method or small module, defects can usually be found simply by studying the program text</a:t>
            </a:r>
          </a:p>
        </p:txBody>
      </p:sp>
    </p:spTree>
    <p:extLst>
      <p:ext uri="{BB962C8B-B14F-4D97-AF65-F5344CB8AC3E}">
        <p14:creationId xmlns:p14="http://schemas.microsoft.com/office/powerpoint/2010/main" val="2401644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16854</TotalTime>
  <Words>2287</Words>
  <Application>Microsoft Macintosh PowerPoint</Application>
  <PresentationFormat>On-screen Show (4:3)</PresentationFormat>
  <Paragraphs>397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CMU Concrete Roman</vt:lpstr>
      <vt:lpstr>Courier New</vt:lpstr>
      <vt:lpstr>Helvetica</vt:lpstr>
      <vt:lpstr>Times New Roman</vt:lpstr>
      <vt:lpstr>Wingdings</vt:lpstr>
      <vt:lpstr>Arial</vt:lpstr>
      <vt:lpstr>simple</vt:lpstr>
      <vt:lpstr>CSE 331 Software Design and Implementation</vt:lpstr>
      <vt:lpstr>Read this.</vt:lpstr>
      <vt:lpstr>A Bug’s Life</vt:lpstr>
      <vt:lpstr>Ways to get your code right</vt:lpstr>
      <vt:lpstr>Defense in depth</vt:lpstr>
      <vt:lpstr>First defense: Impossible by design</vt:lpstr>
      <vt:lpstr>Second defense:  Correctness</vt:lpstr>
      <vt:lpstr>Strive for simplicity</vt:lpstr>
      <vt:lpstr>Third defense:  Immediate visibility</vt:lpstr>
      <vt:lpstr>Benefits of immediate visibility</vt:lpstr>
      <vt:lpstr>Don't hide errors</vt:lpstr>
      <vt:lpstr>Don't hide errors</vt:lpstr>
      <vt:lpstr>Don't hide errors</vt:lpstr>
      <vt:lpstr>Inevitable phase: debugging</vt:lpstr>
      <vt:lpstr>The debugging process</vt:lpstr>
      <vt:lpstr>PowerPoint Presentation</vt:lpstr>
      <vt:lpstr>The Debugging Process</vt:lpstr>
      <vt:lpstr>Debugging and the scientific method</vt:lpstr>
      <vt:lpstr>Example</vt:lpstr>
      <vt:lpstr>Reducing absolute input size</vt:lpstr>
      <vt:lpstr>Reducing relative input size</vt:lpstr>
      <vt:lpstr>General strategy:  simplify</vt:lpstr>
      <vt:lpstr>Localizing a defect</vt:lpstr>
      <vt:lpstr>Binary search on buggy code</vt:lpstr>
      <vt:lpstr>Binary search on buggy code</vt:lpstr>
      <vt:lpstr>Logging Events</vt:lpstr>
      <vt:lpstr>Detecting Bugs in the Real World</vt:lpstr>
      <vt:lpstr>Debugging In Harsh Environments</vt:lpstr>
      <vt:lpstr>Look inside the machine</vt:lpstr>
      <vt:lpstr>“Heisenbugs”</vt:lpstr>
      <vt:lpstr>More Tricks for Hard Bugs</vt:lpstr>
      <vt:lpstr>Where is the defect?</vt:lpstr>
      <vt:lpstr>When the going gets tough</vt:lpstr>
      <vt:lpstr>Key Concepts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Zachary L. Tatlock</cp:lastModifiedBy>
  <cp:revision>288</cp:revision>
  <cp:lastPrinted>2013-10-30T05:15:40Z</cp:lastPrinted>
  <dcterms:created xsi:type="dcterms:W3CDTF">2012-02-17T18:07:42Z</dcterms:created>
  <dcterms:modified xsi:type="dcterms:W3CDTF">2016-02-08T19:40:35Z</dcterms:modified>
</cp:coreProperties>
</file>