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344" r:id="rId2"/>
    <p:sldId id="318" r:id="rId3"/>
    <p:sldId id="345" r:id="rId4"/>
    <p:sldId id="288" r:id="rId5"/>
    <p:sldId id="289" r:id="rId6"/>
    <p:sldId id="290" r:id="rId7"/>
    <p:sldId id="347" r:id="rId8"/>
    <p:sldId id="291" r:id="rId9"/>
    <p:sldId id="292" r:id="rId10"/>
    <p:sldId id="317" r:id="rId11"/>
    <p:sldId id="338" r:id="rId12"/>
    <p:sldId id="339" r:id="rId13"/>
    <p:sldId id="319" r:id="rId14"/>
    <p:sldId id="320" r:id="rId15"/>
    <p:sldId id="321" r:id="rId16"/>
    <p:sldId id="346" r:id="rId17"/>
    <p:sldId id="322" r:id="rId18"/>
    <p:sldId id="340" r:id="rId19"/>
    <p:sldId id="323" r:id="rId20"/>
    <p:sldId id="324" r:id="rId21"/>
    <p:sldId id="341" r:id="rId22"/>
    <p:sldId id="325" r:id="rId23"/>
    <p:sldId id="327" r:id="rId24"/>
    <p:sldId id="330" r:id="rId25"/>
    <p:sldId id="331" r:id="rId26"/>
    <p:sldId id="342" r:id="rId27"/>
    <p:sldId id="334" r:id="rId28"/>
    <p:sldId id="335" r:id="rId29"/>
    <p:sldId id="343" r:id="rId30"/>
  </p:sldIdLst>
  <p:sldSz cx="9144000" cy="6858000" type="screen4x3"/>
  <p:notesSz cx="9220200" cy="6934200"/>
  <p:custDataLst>
    <p:tags r:id="rId3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84" userDrawn="1">
          <p15:clr>
            <a:srgbClr val="A4A3A4"/>
          </p15:clr>
        </p15:guide>
        <p15:guide id="2" pos="29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443A7F"/>
    <a:srgbClr val="FF0066"/>
    <a:srgbClr val="800080"/>
    <a:srgbClr val="FFFF00"/>
    <a:srgbClr val="FF00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69" autoAdjust="0"/>
    <p:restoredTop sz="84434" autoAdjust="0"/>
  </p:normalViewPr>
  <p:slideViewPr>
    <p:cSldViewPr>
      <p:cViewPr varScale="1">
        <p:scale>
          <a:sx n="54" d="100"/>
          <a:sy n="54" d="100"/>
        </p:scale>
        <p:origin x="1088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1908" y="-84"/>
      </p:cViewPr>
      <p:guideLst>
        <p:guide orient="horz" pos="2184"/>
        <p:guide pos="29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gs" Target="tags/tag1.xml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6587949"/>
            <a:ext cx="3995820" cy="34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b" anchorCtr="0" compatLnSpc="1">
            <a:prstTxWarp prst="textNoShape">
              <a:avLst/>
            </a:prstTxWarp>
          </a:bodyPr>
          <a:lstStyle>
            <a:lvl1pPr>
              <a:defRPr sz="1300" dirty="0"/>
            </a:lvl1pPr>
          </a:lstStyle>
          <a:p>
            <a:pPr>
              <a:defRPr/>
            </a:pPr>
            <a:r>
              <a:rPr lang="en-US" dirty="0"/>
              <a:t>CSE </a:t>
            </a:r>
            <a:r>
              <a:rPr lang="en-US" dirty="0" smtClean="0"/>
              <a:t>331 15au</a:t>
            </a:r>
            <a:endParaRPr lang="en-US" dirty="0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24381" y="6587949"/>
            <a:ext cx="3995819" cy="34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r>
              <a:rPr lang="en-US" dirty="0" smtClean="0"/>
              <a:t>11-</a:t>
            </a:r>
            <a:fld id="{4490ECC9-DBDA-4236-ABEF-47C2FD79DC3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5996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995820" cy="34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24381" y="1"/>
            <a:ext cx="3995819" cy="34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76550" y="520700"/>
            <a:ext cx="3467100" cy="2600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28560" y="3293975"/>
            <a:ext cx="6763081" cy="3119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587949"/>
            <a:ext cx="3995820" cy="34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24381" y="6587949"/>
            <a:ext cx="3995819" cy="34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C0C86982-0651-4A87-8CCD-A426161CC6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75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024188" y="693738"/>
            <a:ext cx="3170237" cy="23764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06759" y="3300750"/>
            <a:ext cx="6414215" cy="263753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5275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But </a:t>
            </a:r>
            <a:r>
              <a:rPr lang="en-US" dirty="0" err="1" smtClean="0"/>
              <a:t>theSystemIsAboutToDie</a:t>
            </a:r>
            <a:r>
              <a:rPr lang="en-US" baseline="0" dirty="0" err="1" smtClean="0"/>
              <a:t>AHorribleDeath</a:t>
            </a:r>
            <a:r>
              <a:rPr lang="en-US" baseline="0" dirty="0" smtClean="0"/>
              <a:t> was pretty good in an old OS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C86982-0651-4A87-8CCD-A426161CC69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045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443A7F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010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827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616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020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2248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550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393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777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9540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5831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0232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443A7F"/>
          </a:solidFill>
          <a:latin typeface="Helvetica" charset="0"/>
          <a:ea typeface="Helvetica" charset="0"/>
          <a:cs typeface="Helvetica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tif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36190" y="5770880"/>
            <a:ext cx="4071620" cy="568960"/>
          </a:xfrm>
        </p:spPr>
        <p:txBody>
          <a:bodyPr anchor="ctr">
            <a:normAutofit/>
          </a:bodyPr>
          <a:lstStyle/>
          <a:p>
            <a:r>
              <a:rPr lang="en-US" dirty="0" smtClean="0"/>
              <a:t>Zach Tatlock</a:t>
            </a: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 /  Winter 2016</a:t>
            </a:r>
            <a:endParaRPr lang="en-US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960880"/>
          </a:xfrm>
          <a:prstGeom prst="rect">
            <a:avLst/>
          </a:prstGeom>
          <a:solidFill>
            <a:srgbClr val="443B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4319"/>
            <a:ext cx="7772400" cy="1424781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CSE 331</a:t>
            </a:r>
            <a:br>
              <a:rPr lang="en-US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</a:br>
            <a:r>
              <a:rPr lang="en-US" sz="4000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Software Design and Implementation</a:t>
            </a:r>
            <a:endParaRPr lang="en-US" sz="4000" dirty="0">
              <a:solidFill>
                <a:schemeClr val="bg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5460" y="2917597"/>
            <a:ext cx="81330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Helvetica" charset="0"/>
                <a:ea typeface="Helvetica" charset="0"/>
                <a:cs typeface="Helvetica" charset="0"/>
              </a:rPr>
              <a:t>Lecture 9</a:t>
            </a:r>
          </a:p>
          <a:p>
            <a:pPr algn="ctr"/>
            <a:r>
              <a:rPr lang="en-US" sz="5400" i="1" dirty="0" smtClean="0">
                <a:latin typeface="Helvetica" charset="0"/>
                <a:ea typeface="Helvetica" charset="0"/>
                <a:cs typeface="Helvetica" charset="0"/>
              </a:rPr>
              <a:t>Style and Design</a:t>
            </a:r>
          </a:p>
        </p:txBody>
      </p:sp>
    </p:spTree>
    <p:extLst>
      <p:ext uri="{BB962C8B-B14F-4D97-AF65-F5344CB8AC3E}">
        <p14:creationId xmlns:p14="http://schemas.microsoft.com/office/powerpoint/2010/main" val="13640954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 smtClean="0"/>
              <a:t>Coupling </a:t>
            </a:r>
            <a:r>
              <a:rPr lang="en-GB" dirty="0"/>
              <a:t>is the path to the dark side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idx="1"/>
          </p:nvPr>
        </p:nvSpPr>
        <p:spPr>
          <a:xfrm>
            <a:off x="1066800" y="1600200"/>
            <a:ext cx="5032802" cy="4495800"/>
          </a:xfrm>
          <a:ln/>
        </p:spPr>
        <p:txBody>
          <a:bodyPr>
            <a:normAutofit/>
          </a:bodyPr>
          <a:lstStyle/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</a:tabLst>
            </a:pPr>
            <a:endParaRPr lang="en-GB" sz="2000" dirty="0"/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</a:tabLst>
            </a:pPr>
            <a:r>
              <a:rPr lang="en-GB" sz="2000" dirty="0"/>
              <a:t>Coupling leads to complexity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</a:tabLst>
            </a:pPr>
            <a:endParaRPr lang="en-GB" sz="2000" dirty="0"/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</a:tabLst>
            </a:pPr>
            <a:r>
              <a:rPr lang="en-GB" sz="2000" dirty="0"/>
              <a:t>Complexity leads to confusion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</a:tabLst>
            </a:pPr>
            <a:endParaRPr lang="en-GB" sz="2000" dirty="0"/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</a:tabLst>
            </a:pPr>
            <a:r>
              <a:rPr lang="en-GB" sz="2000" dirty="0"/>
              <a:t>Confusion leads to suffering</a:t>
            </a:r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</a:tabLst>
            </a:pPr>
            <a:endParaRPr lang="en-GB" sz="2000" dirty="0"/>
          </a:p>
          <a:p>
            <a:pPr marL="0" indent="0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</a:tabLst>
            </a:pPr>
            <a:r>
              <a:rPr lang="en-GB" sz="2000" dirty="0"/>
              <a:t>Once you start down the dark </a:t>
            </a: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000" dirty="0" smtClean="0"/>
              <a:t>path</a:t>
            </a:r>
            <a:r>
              <a:rPr lang="en-GB" sz="2000" dirty="0"/>
              <a:t>, forever will it dominate </a:t>
            </a: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000" dirty="0" smtClean="0"/>
              <a:t>your </a:t>
            </a:r>
            <a:r>
              <a:rPr lang="en-GB" sz="2000" dirty="0"/>
              <a:t>destiny, consume you it will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 r="10399"/>
          <a:stretch>
            <a:fillRect/>
          </a:stretch>
        </p:blipFill>
        <p:spPr bwMode="auto">
          <a:xfrm>
            <a:off x="5718602" y="1451063"/>
            <a:ext cx="3200688" cy="487718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922327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God classes</a:t>
            </a:r>
          </a:p>
        </p:txBody>
      </p:sp>
      <p:sp>
        <p:nvSpPr>
          <p:cNvPr id="4464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i="1" dirty="0" smtClean="0">
                <a:solidFill>
                  <a:schemeClr val="accent2"/>
                </a:solidFill>
              </a:rPr>
              <a:t>god class</a:t>
            </a:r>
            <a:r>
              <a:rPr lang="en-US" sz="2000" dirty="0" smtClean="0"/>
              <a:t>: a class that hoards much of the data or functionality of a system</a:t>
            </a:r>
          </a:p>
          <a:p>
            <a:pPr lvl="1"/>
            <a:r>
              <a:rPr lang="en-US" sz="2000" dirty="0" smtClean="0"/>
              <a:t>Poor cohesion – little thought about why all the elements are placed together</a:t>
            </a:r>
          </a:p>
          <a:p>
            <a:pPr lvl="1"/>
            <a:r>
              <a:rPr lang="en-US" sz="2000" dirty="0"/>
              <a:t>R</a:t>
            </a:r>
            <a:r>
              <a:rPr lang="en-US" sz="2000" dirty="0" smtClean="0"/>
              <a:t>educes coupling but only by collapsing multiple modules into one (which replaces dependences between modules with dependences within a module)</a:t>
            </a:r>
            <a:br>
              <a:rPr lang="en-US" sz="2000" dirty="0" smtClean="0"/>
            </a:b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A god class is an example of an </a:t>
            </a:r>
            <a:r>
              <a:rPr lang="en-US" sz="2000" i="1" dirty="0" smtClean="0">
                <a:solidFill>
                  <a:schemeClr val="accent2"/>
                </a:solidFill>
              </a:rPr>
              <a:t>anti-pattern</a:t>
            </a:r>
            <a:r>
              <a:rPr lang="en-US" sz="2000" dirty="0" smtClean="0"/>
              <a:t>: a known bad way of doing things</a:t>
            </a:r>
          </a:p>
        </p:txBody>
      </p:sp>
    </p:spTree>
    <p:extLst>
      <p:ext uri="{BB962C8B-B14F-4D97-AF65-F5344CB8AC3E}">
        <p14:creationId xmlns:p14="http://schemas.microsoft.com/office/powerpoint/2010/main" val="32666361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Cohesion again…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Methods should do one thing well:</a:t>
            </a:r>
          </a:p>
          <a:p>
            <a:pPr lvl="1"/>
            <a:r>
              <a:rPr lang="en-US" sz="2000" dirty="0" smtClean="0"/>
              <a:t>Compute a value but let client decide what to do with it</a:t>
            </a:r>
          </a:p>
          <a:p>
            <a:pPr lvl="1"/>
            <a:r>
              <a:rPr lang="en-US" sz="2000" dirty="0" smtClean="0"/>
              <a:t>Observe or mutate, don’t do both</a:t>
            </a:r>
          </a:p>
          <a:p>
            <a:pPr lvl="1"/>
            <a:r>
              <a:rPr lang="en-US" sz="2000" dirty="0" smtClean="0"/>
              <a:t>Don’t print as a side effect of some other operation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Don’t limit future possible uses of the method by having it do multiple, not-necessarily-related things</a:t>
            </a:r>
          </a:p>
          <a:p>
            <a:pPr marL="457200" lvl="1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“Flag” variables are often a symptom of poor method cohesion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6295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Method design</a:t>
            </a:r>
          </a:p>
        </p:txBody>
      </p:sp>
      <p:sp>
        <p:nvSpPr>
          <p:cNvPr id="49459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8229600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Effective Java (EJ) Tip #40: Design method signatures carefully</a:t>
            </a:r>
          </a:p>
          <a:p>
            <a:pPr lvl="1"/>
            <a:r>
              <a:rPr lang="en-US" sz="2000" dirty="0" smtClean="0"/>
              <a:t>Avoid long parameter lists</a:t>
            </a:r>
          </a:p>
          <a:p>
            <a:pPr lvl="1"/>
            <a:r>
              <a:rPr lang="en-US" sz="2000" dirty="0" smtClean="0"/>
              <a:t>Perlis: “If you have a procedure with ten parameters, you probably missed some.”</a:t>
            </a:r>
          </a:p>
          <a:p>
            <a:pPr lvl="1"/>
            <a:r>
              <a:rPr lang="en-US" sz="2000" dirty="0" smtClean="0"/>
              <a:t>Especially error-prone if parameters are all the same type</a:t>
            </a:r>
          </a:p>
          <a:p>
            <a:pPr lvl="1"/>
            <a:r>
              <a:rPr lang="en-US" sz="2000" dirty="0" smtClean="0"/>
              <a:t>Avoid methods that take lots of Boolean “flag” parameters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EJ Tip #41: Use overloading judiciously</a:t>
            </a:r>
          </a:p>
          <a:p>
            <a:pPr marL="457200" lvl="1" indent="0">
              <a:buNone/>
            </a:pPr>
            <a:r>
              <a:rPr lang="en-US" sz="2000" dirty="0" smtClean="0"/>
              <a:t>Can be useful, but avoid overloading with same number of parameters, and think about whether methods really are related</a:t>
            </a:r>
          </a:p>
        </p:txBody>
      </p:sp>
    </p:spTree>
    <p:extLst>
      <p:ext uri="{BB962C8B-B14F-4D97-AF65-F5344CB8AC3E}">
        <p14:creationId xmlns:p14="http://schemas.microsoft.com/office/powerpoint/2010/main" val="112192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Field design</a:t>
            </a:r>
          </a:p>
        </p:txBody>
      </p:sp>
      <p:sp>
        <p:nvSpPr>
          <p:cNvPr id="49766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8001000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A variable should be made into a field if and only if:</a:t>
            </a:r>
          </a:p>
          <a:p>
            <a:pPr lvl="1"/>
            <a:r>
              <a:rPr lang="en-US" sz="2000" dirty="0" smtClean="0"/>
              <a:t>It is part of the inherent internal state of the object</a:t>
            </a:r>
          </a:p>
          <a:p>
            <a:pPr lvl="1"/>
            <a:r>
              <a:rPr lang="en-US" sz="2000" dirty="0" smtClean="0"/>
              <a:t>It has a value that retains meaning throughout the object's life</a:t>
            </a:r>
          </a:p>
          <a:p>
            <a:pPr lvl="1"/>
            <a:r>
              <a:rPr lang="en-US" sz="2000" dirty="0" smtClean="0"/>
              <a:t>Its state must persist past the end of any one public method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All other variables can and should be local to the methods in which they are used</a:t>
            </a:r>
          </a:p>
          <a:p>
            <a:pPr lvl="1"/>
            <a:r>
              <a:rPr lang="en-US" sz="2000" dirty="0" smtClean="0"/>
              <a:t>Fields should not be used to avoid parameter passing</a:t>
            </a:r>
          </a:p>
          <a:p>
            <a:pPr lvl="1"/>
            <a:r>
              <a:rPr lang="en-US" sz="2000" dirty="0" smtClean="0"/>
              <a:t>Not every constructor parameter needs to be a field</a:t>
            </a:r>
          </a:p>
          <a:p>
            <a:pPr lvl="1"/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Exception to the rule: Certain cases where overriding is needed</a:t>
            </a:r>
          </a:p>
          <a:p>
            <a:pPr lvl="1"/>
            <a:r>
              <a:rPr lang="en-US" sz="2000" dirty="0" smtClean="0"/>
              <a:t>Example: </a:t>
            </a:r>
            <a:r>
              <a:rPr lang="en-U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Thread.run</a:t>
            </a:r>
            <a:endParaRPr lang="en-US" sz="2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49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Constructor design</a:t>
            </a:r>
          </a:p>
        </p:txBody>
      </p:sp>
      <p:sp>
        <p:nvSpPr>
          <p:cNvPr id="49869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05000"/>
            <a:ext cx="8001000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Constructors </a:t>
            </a:r>
            <a:r>
              <a:rPr lang="en-US" sz="2000"/>
              <a:t>should have all </a:t>
            </a:r>
            <a:r>
              <a:rPr lang="en-US" sz="2000" dirty="0"/>
              <a:t>the</a:t>
            </a:r>
            <a:r>
              <a:rPr lang="en-US" sz="2000"/>
              <a:t> arguments </a:t>
            </a:r>
            <a:r>
              <a:rPr lang="en-US" sz="2000" dirty="0"/>
              <a:t>necessary to initialize the object's state – no more, no less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Object should be completely initialized after constructor is done</a:t>
            </a:r>
          </a:p>
          <a:p>
            <a:pPr marL="400050" lvl="1" indent="0">
              <a:buNone/>
            </a:pPr>
            <a:r>
              <a:rPr lang="en-US" sz="2000" dirty="0"/>
              <a:t>(i.e., the rep invariant should hold)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Shouldn't need to call other methods to “finish” initialization</a:t>
            </a:r>
          </a:p>
        </p:txBody>
      </p:sp>
    </p:spTree>
    <p:extLst>
      <p:ext uri="{BB962C8B-B14F-4D97-AF65-F5344CB8AC3E}">
        <p14:creationId xmlns:p14="http://schemas.microsoft.com/office/powerpoint/2010/main" val="96541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228600"/>
            <a:ext cx="2895600" cy="42184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3000" y="4648200"/>
            <a:ext cx="7467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>
                <a:latin typeface="Helvetica" charset="0"/>
                <a:ea typeface="Helvetica" charset="0"/>
                <a:cs typeface="Helvetica" charset="0"/>
              </a:rPr>
              <a:t>Any true wizard knows, once you know the name of a thing you can control it.</a:t>
            </a:r>
          </a:p>
          <a:p>
            <a:pPr algn="r"/>
            <a:r>
              <a:rPr lang="en-US" sz="3200" i="1" dirty="0" smtClean="0">
                <a:latin typeface="Helvetica" charset="0"/>
                <a:ea typeface="Helvetica" charset="0"/>
                <a:cs typeface="Helvetica" charset="0"/>
              </a:rPr>
              <a:t>-- Jerry </a:t>
            </a:r>
            <a:r>
              <a:rPr lang="en-US" sz="3200" i="1" dirty="0" err="1" smtClean="0">
                <a:latin typeface="Helvetica" charset="0"/>
                <a:ea typeface="Helvetica" charset="0"/>
                <a:cs typeface="Helvetica" charset="0"/>
              </a:rPr>
              <a:t>Sussman</a:t>
            </a:r>
            <a:endParaRPr lang="en-US" sz="3200" i="1" dirty="0"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8204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 names</a:t>
            </a:r>
          </a:p>
        </p:txBody>
      </p:sp>
      <p:sp>
        <p:nvSpPr>
          <p:cNvPr id="50790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447800"/>
            <a:ext cx="7772400" cy="4876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EJ Tip #56: Adhere to generally accepted naming conventions</a:t>
            </a:r>
          </a:p>
          <a:p>
            <a:r>
              <a:rPr lang="en-US" sz="2000" dirty="0" smtClean="0"/>
              <a:t>Class names: generally nouns </a:t>
            </a:r>
          </a:p>
          <a:p>
            <a:pPr lvl="1"/>
            <a:r>
              <a:rPr lang="en-US" sz="2000" dirty="0" smtClean="0"/>
              <a:t>Beware "verb + </a:t>
            </a:r>
            <a:r>
              <a:rPr lang="en-US" sz="2000" dirty="0" err="1" smtClean="0"/>
              <a:t>er</a:t>
            </a:r>
            <a:r>
              <a:rPr lang="en-US" sz="2000" dirty="0" smtClean="0"/>
              <a:t>" names, e.g.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Manager</a:t>
            </a:r>
            <a:r>
              <a:rPr lang="en-US" sz="2000" dirty="0" smtClean="0"/>
              <a:t>,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Scheduler</a:t>
            </a:r>
            <a:r>
              <a:rPr lang="en-US" sz="2000" dirty="0" smtClean="0"/>
              <a:t>,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ShapeDisplayer</a:t>
            </a:r>
            <a:endParaRPr lang="en-US" sz="2000" dirty="0" smtClean="0"/>
          </a:p>
          <a:p>
            <a:r>
              <a:rPr lang="en-US" sz="2000" dirty="0" smtClean="0"/>
              <a:t>Interface names often –able/-</a:t>
            </a:r>
            <a:r>
              <a:rPr lang="en-US" sz="2000" dirty="0" err="1" smtClean="0"/>
              <a:t>ible</a:t>
            </a:r>
            <a:r>
              <a:rPr lang="en-US" sz="2000" dirty="0" smtClean="0"/>
              <a:t> adjectives:</a:t>
            </a:r>
          </a:p>
          <a:p>
            <a:pPr marL="0" indent="0"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Iterable</a:t>
            </a:r>
            <a:r>
              <a:rPr lang="en-US" sz="2000" dirty="0" smtClean="0"/>
              <a:t>,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Comparable</a:t>
            </a:r>
            <a:r>
              <a:rPr lang="en-US" sz="2000" dirty="0" smtClean="0">
                <a:latin typeface="+mj-lt"/>
                <a:cs typeface="Courier New" pitchFamily="49" charset="0"/>
              </a:rPr>
              <a:t>, …</a:t>
            </a:r>
            <a:endParaRPr lang="en-US" sz="2000" dirty="0" smtClean="0">
              <a:latin typeface="+mj-lt"/>
            </a:endParaRPr>
          </a:p>
          <a:p>
            <a:r>
              <a:rPr lang="en-US" sz="2000" dirty="0" smtClean="0"/>
              <a:t>Method names: noun or verb phrases </a:t>
            </a:r>
          </a:p>
          <a:p>
            <a:pPr lvl="1"/>
            <a:r>
              <a:rPr lang="en-US" sz="2000" dirty="0"/>
              <a:t>N</a:t>
            </a:r>
            <a:r>
              <a:rPr lang="en-US" sz="2000" dirty="0" smtClean="0"/>
              <a:t>ouns for observers: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size</a:t>
            </a:r>
            <a:r>
              <a:rPr lang="en-US" sz="2000" dirty="0" smtClean="0"/>
              <a:t>,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totalSales</a:t>
            </a:r>
            <a:endParaRPr lang="en-US" sz="2000" dirty="0" smtClean="0"/>
          </a:p>
          <a:p>
            <a:pPr lvl="1"/>
            <a:r>
              <a:rPr lang="en-US" sz="2000" dirty="0" err="1" smtClean="0"/>
              <a:t>Verbs+noun</a:t>
            </a:r>
            <a:r>
              <a:rPr lang="en-US" sz="2000" dirty="0" smtClean="0"/>
              <a:t> for observers: </a:t>
            </a:r>
            <a:r>
              <a:rPr lang="en-U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getX</a:t>
            </a:r>
            <a:r>
              <a:rPr lang="en-US" sz="2000" dirty="0" smtClean="0"/>
              <a:t>, </a:t>
            </a:r>
            <a:r>
              <a:rPr lang="en-U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isX</a:t>
            </a:r>
            <a:r>
              <a:rPr lang="en-US" sz="2000" dirty="0" smtClean="0"/>
              <a:t>, </a:t>
            </a:r>
            <a:r>
              <a:rPr lang="en-U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hasX</a:t>
            </a:r>
            <a:endParaRPr lang="en-US" sz="2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sz="2000" dirty="0" smtClean="0"/>
              <a:t>Verbs for </a:t>
            </a:r>
            <a:r>
              <a:rPr lang="en-US" sz="2000" dirty="0" err="1" smtClean="0"/>
              <a:t>mutators</a:t>
            </a:r>
            <a:r>
              <a:rPr lang="en-US" sz="2000" dirty="0" smtClean="0"/>
              <a:t>: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move</a:t>
            </a:r>
            <a:r>
              <a:rPr lang="en-US" sz="2000" dirty="0" smtClean="0"/>
              <a:t>,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append</a:t>
            </a:r>
          </a:p>
          <a:p>
            <a:pPr lvl="1"/>
            <a:r>
              <a:rPr lang="en-US" sz="2000" dirty="0" err="1" smtClean="0"/>
              <a:t>Verbs+noun</a:t>
            </a:r>
            <a:r>
              <a:rPr lang="en-US" sz="2000" dirty="0" smtClean="0"/>
              <a:t> </a:t>
            </a:r>
            <a:r>
              <a:rPr lang="en-US" sz="2000" dirty="0"/>
              <a:t>for </a:t>
            </a:r>
            <a:r>
              <a:rPr lang="en-US" sz="2000" dirty="0" err="1"/>
              <a:t>mutators</a:t>
            </a:r>
            <a:r>
              <a:rPr lang="en-US" sz="2000" dirty="0"/>
              <a:t>: </a:t>
            </a:r>
            <a:r>
              <a:rPr lang="en-U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setX</a:t>
            </a:r>
            <a:endParaRPr lang="en-US" sz="2000" dirty="0"/>
          </a:p>
          <a:p>
            <a:pPr lvl="1">
              <a:spcBef>
                <a:spcPts val="0"/>
              </a:spcBef>
            </a:pPr>
            <a:r>
              <a:rPr lang="en-US" sz="2000" dirty="0" smtClean="0"/>
              <a:t>Choose affirmative, positive names over negative ones</a:t>
            </a:r>
          </a:p>
          <a:p>
            <a:pPr marL="1371600" lvl="3" indent="0">
              <a:spcBef>
                <a:spcPts val="0"/>
              </a:spcBef>
              <a:buNone/>
            </a:pP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isSafe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>
                <a:cs typeface="Courier New" pitchFamily="49" charset="0"/>
              </a:rPr>
              <a:t>not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isUnsafe</a:t>
            </a:r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pPr marL="1371600" lvl="3" indent="0">
              <a:spcBef>
                <a:spcPts val="0"/>
              </a:spcBef>
              <a:buNone/>
            </a:pP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isEmpty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smtClean="0">
                <a:cs typeface="Courier New" pitchFamily="49" charset="0"/>
              </a:rPr>
              <a:t>not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hasNoElements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 marL="1371600" lvl="3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4029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Bad names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077200" cy="4953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count, flag, status, compute, check, value, pointer</a:t>
            </a:r>
            <a:r>
              <a:rPr lang="en-US" dirty="0" smtClean="0">
                <a:cs typeface="Courier New" pitchFamily="49" charset="0"/>
              </a:rPr>
              <a:t>, names starting with </a:t>
            </a:r>
            <a:r>
              <a:rPr lang="en-US" b="1" dirty="0" smtClean="0">
                <a:latin typeface="Courier New"/>
                <a:cs typeface="Courier New"/>
              </a:rPr>
              <a:t>my…</a:t>
            </a:r>
            <a:r>
              <a:rPr lang="en-US" dirty="0" smtClean="0">
                <a:cs typeface="Courier New" pitchFamily="49" charset="0"/>
              </a:rPr>
              <a:t> </a:t>
            </a:r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dirty="0" smtClean="0"/>
              <a:t>Convey </a:t>
            </a:r>
            <a:r>
              <a:rPr lang="en-US" dirty="0"/>
              <a:t>no useful </a:t>
            </a:r>
            <a:r>
              <a:rPr lang="en-US" dirty="0" smtClean="0"/>
              <a:t>information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Describe what is being counted, what the “flag” indicates, etc.</a:t>
            </a:r>
          </a:p>
          <a:p>
            <a:pPr marL="457200" lvl="1" indent="0">
              <a:buNone/>
            </a:pP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numberOfStudents</a:t>
            </a:r>
            <a:r>
              <a:rPr lang="en-US" dirty="0" smtClean="0"/>
              <a:t>,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isCourseFull</a:t>
            </a:r>
            <a:r>
              <a:rPr lang="en-US" dirty="0" smtClean="0"/>
              <a:t>,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calculatePayroll</a:t>
            </a:r>
            <a:r>
              <a:rPr lang="en-US" dirty="0" smtClean="0"/>
              <a:t>,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validateWebForm</a:t>
            </a:r>
            <a:r>
              <a:rPr lang="en-US" dirty="0" smtClean="0"/>
              <a:t>, …</a:t>
            </a:r>
            <a:br>
              <a:rPr lang="en-US" dirty="0" smtClean="0"/>
            </a:b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But short names in local contexts are good:</a:t>
            </a:r>
          </a:p>
          <a:p>
            <a:pPr marL="457200" lvl="1" indent="0">
              <a:buNone/>
            </a:pPr>
            <a:r>
              <a:rPr lang="en-US" dirty="0" smtClean="0"/>
              <a:t>Good: </a:t>
            </a:r>
            <a:r>
              <a:rPr lang="en-US" b="1" dirty="0" smtClean="0">
                <a:latin typeface="Courier New"/>
                <a:cs typeface="Courier New"/>
              </a:rPr>
              <a:t>for(</a:t>
            </a:r>
            <a:r>
              <a:rPr lang="en-US" b="1" dirty="0" err="1" smtClean="0">
                <a:latin typeface="Courier New"/>
                <a:cs typeface="Courier New"/>
              </a:rPr>
              <a:t>i</a:t>
            </a:r>
            <a:r>
              <a:rPr lang="en-US" b="1" dirty="0" smtClean="0">
                <a:latin typeface="Courier New"/>
                <a:cs typeface="Courier New"/>
              </a:rPr>
              <a:t> = 0; </a:t>
            </a:r>
            <a:r>
              <a:rPr lang="en-US" b="1" dirty="0" err="1" smtClean="0">
                <a:latin typeface="Courier New"/>
                <a:cs typeface="Courier New"/>
              </a:rPr>
              <a:t>i</a:t>
            </a:r>
            <a:r>
              <a:rPr lang="en-US" b="1" dirty="0" smtClean="0">
                <a:latin typeface="Courier New"/>
                <a:cs typeface="Courier New"/>
              </a:rPr>
              <a:t> &lt; size; </a:t>
            </a:r>
            <a:r>
              <a:rPr lang="en-US" b="1" dirty="0" err="1" smtClean="0">
                <a:latin typeface="Courier New"/>
                <a:cs typeface="Courier New"/>
              </a:rPr>
              <a:t>i</a:t>
            </a:r>
            <a:r>
              <a:rPr lang="en-US" b="1" dirty="0" smtClean="0">
                <a:latin typeface="Courier New"/>
                <a:cs typeface="Courier New"/>
              </a:rPr>
              <a:t>++) items[</a:t>
            </a:r>
            <a:r>
              <a:rPr lang="en-US" b="1" dirty="0" err="1" smtClean="0">
                <a:latin typeface="Courier New"/>
                <a:cs typeface="Courier New"/>
              </a:rPr>
              <a:t>i</a:t>
            </a:r>
            <a:r>
              <a:rPr lang="en-US" b="1" dirty="0" smtClean="0">
                <a:latin typeface="Courier New"/>
                <a:cs typeface="Courier New"/>
              </a:rPr>
              <a:t>]=0;</a:t>
            </a:r>
          </a:p>
          <a:p>
            <a:pPr marL="457200" lvl="1" indent="0">
              <a:buNone/>
            </a:pPr>
            <a:r>
              <a:rPr lang="en-US" dirty="0" smtClean="0"/>
              <a:t>Bad:   </a:t>
            </a:r>
            <a:r>
              <a:rPr lang="en-US" b="1" dirty="0" smtClean="0">
                <a:latin typeface="Courier New"/>
                <a:cs typeface="Courier New"/>
              </a:rPr>
              <a:t>for(</a:t>
            </a:r>
            <a:r>
              <a:rPr lang="en-US" b="1" dirty="0" err="1" smtClean="0">
                <a:latin typeface="Courier New"/>
                <a:cs typeface="Courier New"/>
              </a:rPr>
              <a:t>theLoopCounter</a:t>
            </a:r>
            <a:r>
              <a:rPr lang="en-US" b="1" dirty="0" smtClean="0">
                <a:latin typeface="Courier New"/>
                <a:cs typeface="Courier New"/>
              </a:rPr>
              <a:t> =  0; </a:t>
            </a:r>
            <a:br>
              <a:rPr lang="en-US" b="1" dirty="0" smtClean="0">
                <a:latin typeface="Courier New"/>
                <a:cs typeface="Courier New"/>
              </a:rPr>
            </a:br>
            <a:r>
              <a:rPr lang="en-US" b="1" dirty="0" smtClean="0">
                <a:latin typeface="Courier New"/>
                <a:cs typeface="Courier New"/>
              </a:rPr>
              <a:t>		</a:t>
            </a:r>
            <a:r>
              <a:rPr lang="en-US" b="1" dirty="0" err="1" smtClean="0">
                <a:latin typeface="Courier New"/>
                <a:cs typeface="Courier New"/>
              </a:rPr>
              <a:t>theLoopCounter</a:t>
            </a:r>
            <a:r>
              <a:rPr lang="en-US" b="1" dirty="0" smtClean="0">
                <a:latin typeface="Courier New"/>
                <a:cs typeface="Courier New"/>
              </a:rPr>
              <a:t> &lt; </a:t>
            </a:r>
            <a:r>
              <a:rPr lang="en-US" b="1" dirty="0" err="1" smtClean="0">
                <a:latin typeface="Courier New"/>
                <a:cs typeface="Courier New"/>
              </a:rPr>
              <a:t>theCollectionSize</a:t>
            </a:r>
            <a:r>
              <a:rPr lang="en-US" b="1" dirty="0" smtClean="0">
                <a:latin typeface="Courier New"/>
                <a:cs typeface="Courier New"/>
              </a:rPr>
              <a:t>;</a:t>
            </a:r>
            <a:br>
              <a:rPr lang="en-US" b="1" dirty="0" smtClean="0">
                <a:latin typeface="Courier New"/>
                <a:cs typeface="Courier New"/>
              </a:rPr>
            </a:br>
            <a:r>
              <a:rPr lang="en-US" b="1" dirty="0" smtClean="0">
                <a:latin typeface="Courier New"/>
                <a:cs typeface="Courier New"/>
              </a:rPr>
              <a:t>		</a:t>
            </a:r>
            <a:r>
              <a:rPr lang="en-US" b="1" dirty="0" err="1" smtClean="0">
                <a:latin typeface="Courier New"/>
                <a:cs typeface="Courier New"/>
              </a:rPr>
              <a:t>theLoopCounter</a:t>
            </a:r>
            <a:r>
              <a:rPr lang="en-US" b="1" dirty="0" smtClean="0">
                <a:latin typeface="Courier New"/>
                <a:cs typeface="Courier New"/>
              </a:rPr>
              <a:t>++) </a:t>
            </a:r>
            <a:br>
              <a:rPr lang="en-US" b="1" dirty="0" smtClean="0">
                <a:latin typeface="Courier New"/>
                <a:cs typeface="Courier New"/>
              </a:rPr>
            </a:br>
            <a:r>
              <a:rPr lang="en-US" b="1" dirty="0" smtClean="0">
                <a:latin typeface="Courier New"/>
                <a:cs typeface="Courier New"/>
              </a:rPr>
              <a:t>	    </a:t>
            </a:r>
            <a:r>
              <a:rPr lang="en-US" b="1" dirty="0" err="1" smtClean="0">
                <a:latin typeface="Courier New"/>
                <a:cs typeface="Courier New"/>
              </a:rPr>
              <a:t>theCollectionItems</a:t>
            </a:r>
            <a:r>
              <a:rPr lang="en-US" b="1" dirty="0" smtClean="0">
                <a:latin typeface="Courier New"/>
                <a:cs typeface="Courier New"/>
              </a:rPr>
              <a:t>[</a:t>
            </a:r>
            <a:r>
              <a:rPr lang="en-US" b="1" dirty="0" err="1" smtClean="0">
                <a:latin typeface="Courier New"/>
                <a:cs typeface="Courier New"/>
              </a:rPr>
              <a:t>theLoopCounter</a:t>
            </a:r>
            <a:r>
              <a:rPr lang="en-US" b="1" dirty="0" smtClean="0">
                <a:latin typeface="Courier New"/>
                <a:cs typeface="Courier New"/>
              </a:rPr>
              <a:t>]=0;</a:t>
            </a:r>
          </a:p>
        </p:txBody>
      </p:sp>
    </p:spTree>
    <p:extLst>
      <p:ext uri="{BB962C8B-B14F-4D97-AF65-F5344CB8AC3E}">
        <p14:creationId xmlns:p14="http://schemas.microsoft.com/office/powerpoint/2010/main" val="2514714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Class design ideals</a:t>
            </a:r>
            <a:endParaRPr lang="en-US" dirty="0" smtClean="0"/>
          </a:p>
        </p:txBody>
      </p:sp>
      <p:sp>
        <p:nvSpPr>
          <p:cNvPr id="48333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543800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Cohesion and coupling, already discussed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i="1" dirty="0" smtClean="0">
                <a:solidFill>
                  <a:schemeClr val="accent6"/>
                </a:solidFill>
              </a:rPr>
              <a:t>Completeness</a:t>
            </a:r>
            <a:r>
              <a:rPr lang="en-US" sz="2000" dirty="0" smtClean="0"/>
              <a:t>: Every class should present a complete interface</a:t>
            </a:r>
          </a:p>
          <a:p>
            <a:pPr marL="0" indent="0">
              <a:buNone/>
            </a:pPr>
            <a:endParaRPr lang="en-US" sz="2000" i="1" dirty="0" smtClean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US" sz="2000" i="1" dirty="0" smtClean="0">
                <a:solidFill>
                  <a:schemeClr val="accent6"/>
                </a:solidFill>
              </a:rPr>
              <a:t>Consistency</a:t>
            </a:r>
            <a:r>
              <a:rPr lang="en-US" sz="2000" dirty="0" smtClean="0"/>
              <a:t>: In names, </a:t>
            </a:r>
            <a:r>
              <a:rPr lang="en-US" sz="2000" dirty="0" err="1" smtClean="0"/>
              <a:t>param</a:t>
            </a:r>
            <a:r>
              <a:rPr lang="en-US" sz="2000" dirty="0" smtClean="0"/>
              <a:t>/returns, ordering, and behavior</a:t>
            </a:r>
          </a:p>
        </p:txBody>
      </p:sp>
    </p:spTree>
    <p:extLst>
      <p:ext uri="{BB962C8B-B14F-4D97-AF65-F5344CB8AC3E}">
        <p14:creationId xmlns:p14="http://schemas.microsoft.com/office/powerpoint/2010/main" val="393763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Style: What is a homerun?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5" name="Picture 2" descr="Product Detai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63" y="1828800"/>
            <a:ext cx="2057400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he Elements of Programming Sty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806" y="2457451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1000" y="4043950"/>
            <a:ext cx="373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latin typeface="Helvetica" charset="0"/>
                <a:ea typeface="Helvetica" charset="0"/>
                <a:cs typeface="Helvetica" charset="0"/>
              </a:rPr>
              <a:t>“Use the active voice.”</a:t>
            </a:r>
          </a:p>
          <a:p>
            <a:pPr algn="ctr"/>
            <a:r>
              <a:rPr lang="en-US" sz="2400" i="1" dirty="0" smtClean="0">
                <a:latin typeface="Helvetica" charset="0"/>
                <a:ea typeface="Helvetica" charset="0"/>
                <a:cs typeface="Helvetica" charset="0"/>
              </a:rPr>
              <a:t>“Omit needless words.”</a:t>
            </a:r>
            <a:endParaRPr lang="en-US" sz="2400" i="1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31465" y="5613401"/>
            <a:ext cx="7725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latin typeface="Helvetica" charset="0"/>
                <a:ea typeface="Helvetica" charset="0"/>
                <a:cs typeface="Helvetica" charset="0"/>
              </a:rPr>
              <a:t>“Don't </a:t>
            </a:r>
            <a:r>
              <a:rPr lang="en-US" sz="2400" i="1" dirty="0">
                <a:latin typeface="Helvetica" charset="0"/>
                <a:ea typeface="Helvetica" charset="0"/>
                <a:cs typeface="Helvetica" charset="0"/>
              </a:rPr>
              <a:t>patch bad code - rewrite </a:t>
            </a:r>
            <a:r>
              <a:rPr lang="en-US" sz="2400" i="1">
                <a:latin typeface="Helvetica" charset="0"/>
                <a:ea typeface="Helvetica" charset="0"/>
                <a:cs typeface="Helvetica" charset="0"/>
              </a:rPr>
              <a:t>it</a:t>
            </a:r>
            <a:r>
              <a:rPr lang="en-US" sz="2400" i="1" smtClean="0">
                <a:latin typeface="Helvetica" charset="0"/>
                <a:ea typeface="Helvetica" charset="0"/>
                <a:cs typeface="Helvetica" charset="0"/>
              </a:rPr>
              <a:t>.”</a:t>
            </a:r>
            <a:endParaRPr lang="en-US" sz="2400" i="1" dirty="0" smtClean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612775" y="3721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61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Completeness</a:t>
            </a:r>
          </a:p>
        </p:txBody>
      </p:sp>
      <p:sp>
        <p:nvSpPr>
          <p:cNvPr id="48537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2400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Include </a:t>
            </a:r>
            <a:r>
              <a:rPr lang="en-US" sz="2000" i="1" dirty="0" smtClean="0">
                <a:solidFill>
                  <a:srgbClr val="0000FF"/>
                </a:solidFill>
              </a:rPr>
              <a:t>important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smtClean="0"/>
              <a:t>methods to make a class easy to use</a:t>
            </a:r>
          </a:p>
          <a:p>
            <a:pPr marL="457200" lvl="1" indent="0">
              <a:buNone/>
            </a:pPr>
            <a:r>
              <a:rPr lang="en-US" sz="2000" dirty="0"/>
              <a:t>C</a:t>
            </a:r>
            <a:r>
              <a:rPr lang="en-US" sz="2000" dirty="0" smtClean="0"/>
              <a:t>ounterexamples: </a:t>
            </a:r>
          </a:p>
          <a:p>
            <a:pPr marL="1200150" lvl="2" indent="-342900"/>
            <a:r>
              <a:rPr lang="en-US" sz="2000" dirty="0" smtClean="0"/>
              <a:t>A mutable collection with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add</a:t>
            </a:r>
            <a:r>
              <a:rPr lang="en-US" sz="2000" dirty="0" smtClean="0"/>
              <a:t> but no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remove</a:t>
            </a:r>
            <a:endParaRPr lang="en-US" sz="2000" dirty="0" smtClean="0"/>
          </a:p>
          <a:p>
            <a:pPr marL="1200150" lvl="2" indent="-342900"/>
            <a:r>
              <a:rPr lang="en-US" sz="2000" dirty="0" smtClean="0"/>
              <a:t>A tool object with a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setHighlighted</a:t>
            </a:r>
            <a:r>
              <a:rPr lang="en-US" sz="2000" dirty="0" smtClean="0"/>
              <a:t> method to select it, but no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setUnhighlighted</a:t>
            </a:r>
            <a:r>
              <a:rPr lang="en-US" sz="2000" dirty="0" smtClean="0"/>
              <a:t> method to deselect it</a:t>
            </a:r>
          </a:p>
          <a:p>
            <a:pPr marL="1200150" lvl="2" indent="-342900"/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Date</a:t>
            </a:r>
            <a:r>
              <a:rPr lang="en-US" sz="2000" dirty="0" smtClean="0"/>
              <a:t> class with no date-arithmetic operations</a:t>
            </a:r>
          </a:p>
          <a:p>
            <a:pPr marL="0" indent="0">
              <a:buNone/>
            </a:pPr>
            <a:r>
              <a:rPr lang="en-US" sz="2000" dirty="0" smtClean="0"/>
              <a:t>Also:</a:t>
            </a:r>
          </a:p>
          <a:p>
            <a:pPr lvl="1"/>
            <a:r>
              <a:rPr lang="en-US" sz="2000" dirty="0" smtClean="0"/>
              <a:t>Objects that have a natural ordering should implement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Comparable</a:t>
            </a:r>
            <a:endParaRPr lang="en-US" sz="2000" dirty="0" smtClean="0"/>
          </a:p>
          <a:p>
            <a:pPr lvl="1"/>
            <a:r>
              <a:rPr lang="en-US" sz="2000" dirty="0" smtClean="0"/>
              <a:t>Objects that might have duplicates should implement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equals </a:t>
            </a:r>
            <a:r>
              <a:rPr lang="en-US" sz="2000" dirty="0" smtClean="0"/>
              <a:t>(and therefore </a:t>
            </a:r>
            <a:r>
              <a:rPr lang="en-US" sz="2000" b="1" dirty="0" err="1" smtClean="0">
                <a:latin typeface="Courier New"/>
                <a:cs typeface="Courier New"/>
              </a:rPr>
              <a:t>hashCode</a:t>
            </a:r>
            <a:r>
              <a:rPr lang="en-US" sz="2000" dirty="0" smtClean="0"/>
              <a:t>)</a:t>
            </a:r>
          </a:p>
          <a:p>
            <a:pPr lvl="1"/>
            <a:r>
              <a:rPr lang="en-US" sz="2000" dirty="0" smtClean="0"/>
              <a:t>Most objects should implement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toString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92666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724400"/>
          </a:xfrm>
        </p:spPr>
        <p:txBody>
          <a:bodyPr/>
          <a:lstStyle/>
          <a:p>
            <a:pPr marL="0" indent="0">
              <a:buNone/>
            </a:pPr>
            <a:r>
              <a:rPr lang="en-US" sz="2000" i="1" dirty="0" smtClean="0">
                <a:solidFill>
                  <a:srgbClr val="C00000"/>
                </a:solidFill>
              </a:rPr>
              <a:t>Don’t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include everything you can possibly think of</a:t>
            </a:r>
          </a:p>
          <a:p>
            <a:pPr lvl="1"/>
            <a:r>
              <a:rPr lang="en-US" sz="2000" dirty="0" smtClean="0"/>
              <a:t>If you include it, you’re stuck with it forever (even if almost nobody ever uses it)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Tricky balancing act: include what’s useful, but don’t make things overly complicated</a:t>
            </a:r>
          </a:p>
          <a:p>
            <a:pPr lvl="1"/>
            <a:r>
              <a:rPr lang="en-US" sz="2000" dirty="0" smtClean="0"/>
              <a:t>You can always add it later if you really need it</a:t>
            </a:r>
          </a:p>
          <a:p>
            <a:pPr marL="457200" lvl="1" indent="0">
              <a:buNone/>
            </a:pPr>
            <a:endParaRPr lang="en-US" sz="2000" dirty="0" smtClean="0"/>
          </a:p>
          <a:p>
            <a:pPr marL="57150" indent="0" algn="r">
              <a:buNone/>
            </a:pPr>
            <a:r>
              <a:rPr lang="en-US" sz="2000" dirty="0"/>
              <a:t>“Everything should be made as simple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as </a:t>
            </a:r>
            <a:r>
              <a:rPr lang="en-US" sz="2000" dirty="0"/>
              <a:t>possible</a:t>
            </a:r>
            <a:r>
              <a:rPr lang="en-US" sz="2000" dirty="0" smtClean="0"/>
              <a:t>,</a:t>
            </a:r>
            <a:r>
              <a:rPr lang="en-US" sz="2000" dirty="0"/>
              <a:t> </a:t>
            </a:r>
            <a:r>
              <a:rPr lang="en-US" sz="2000" dirty="0" smtClean="0"/>
              <a:t>but </a:t>
            </a:r>
            <a:r>
              <a:rPr lang="en-US" sz="2000" dirty="0"/>
              <a:t>not simpler.</a:t>
            </a:r>
            <a:r>
              <a:rPr lang="en-US" sz="2000" dirty="0" smtClean="0"/>
              <a:t>”</a:t>
            </a:r>
          </a:p>
          <a:p>
            <a:pPr marL="57150" indent="0" algn="r">
              <a:buNone/>
            </a:pPr>
            <a:r>
              <a:rPr lang="en-US" sz="2000" dirty="0" smtClean="0"/>
              <a:t>- Einstein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899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Consistency</a:t>
            </a:r>
            <a:endParaRPr lang="en-US" dirty="0" smtClean="0"/>
          </a:p>
        </p:txBody>
      </p:sp>
      <p:sp>
        <p:nvSpPr>
          <p:cNvPr id="48742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524000"/>
            <a:ext cx="8001000" cy="4876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/>
              <a:t>A class or interface should have consistent names, parameters/returns, ordering, and behavior</a:t>
            </a:r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sz="2000" dirty="0" smtClean="0"/>
              <a:t>Use similar naming; accept parameters in the same order</a:t>
            </a:r>
          </a:p>
          <a:p>
            <a:pPr marL="0" indent="0">
              <a:buNone/>
            </a:pPr>
            <a:r>
              <a:rPr lang="en-US" sz="2000" dirty="0" smtClean="0"/>
              <a:t>Counterexamples:</a:t>
            </a:r>
          </a:p>
          <a:p>
            <a:pPr marL="457200" lvl="1" indent="0">
              <a:buNone/>
            </a:pP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setFirst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index, String value)</a:t>
            </a:r>
            <a:br>
              <a:rPr lang="en-US" sz="2000" b="1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setLast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(String value,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index) </a:t>
            </a:r>
            <a:endParaRPr lang="en-US" sz="2000" dirty="0" smtClean="0"/>
          </a:p>
          <a:p>
            <a:pPr marL="457200" lvl="1" indent="0">
              <a:buNone/>
            </a:pPr>
            <a:endParaRPr lang="en-US" sz="1000" b="1" dirty="0" smtClean="0">
              <a:latin typeface="Courier New" pitchFamily="49" charset="0"/>
              <a:cs typeface="Courier New" pitchFamily="49" charset="0"/>
            </a:endParaRPr>
          </a:p>
          <a:p>
            <a:pPr marL="457200" lvl="1" indent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Date/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GregorianCalendar</a:t>
            </a:r>
            <a:r>
              <a:rPr lang="en-US" sz="2000" dirty="0" smtClean="0"/>
              <a:t> use 0-based months</a:t>
            </a:r>
          </a:p>
          <a:p>
            <a:pPr marL="457200" lvl="1" indent="0">
              <a:buNone/>
            </a:pPr>
            <a:endParaRPr lang="en-US" sz="1000" b="1" dirty="0" smtClean="0">
              <a:latin typeface="Courier New" pitchFamily="49" charset="0"/>
              <a:cs typeface="Courier New" pitchFamily="49" charset="0"/>
            </a:endParaRPr>
          </a:p>
          <a:p>
            <a:pPr marL="457200" lvl="1" indent="0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String</a:t>
            </a:r>
            <a:r>
              <a:rPr lang="en-US" sz="2000" b="1" dirty="0" smtClean="0">
                <a:cs typeface="Courier New" pitchFamily="49" charset="0"/>
              </a:rPr>
              <a:t> </a:t>
            </a:r>
            <a:r>
              <a:rPr lang="en-US" sz="2000" dirty="0" smtClean="0">
                <a:cs typeface="Courier New" pitchFamily="49" charset="0"/>
              </a:rPr>
              <a:t>methods:</a:t>
            </a:r>
            <a:r>
              <a:rPr lang="en-US" sz="2000" dirty="0" smtClean="0"/>
              <a:t>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equalsIgnoreCase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, </a:t>
            </a:r>
            <a:br>
              <a:rPr lang="en-US" sz="2000" b="1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	    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compareToIgnoreCase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;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	        but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regionMatches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boolean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ignoreCase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457200" lvl="1" indent="0">
              <a:buNone/>
            </a:pPr>
            <a:endParaRPr lang="en-US" sz="1000" b="1" dirty="0" smtClean="0">
              <a:latin typeface="Courier New" pitchFamily="49" charset="0"/>
              <a:cs typeface="Courier New" pitchFamily="49" charset="0"/>
            </a:endParaRPr>
          </a:p>
          <a:p>
            <a:pPr marL="457200" lvl="1" indent="0">
              <a:buNone/>
            </a:pP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String.length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()</a:t>
            </a:r>
            <a:r>
              <a:rPr lang="en-US" sz="2000" b="1" dirty="0" smtClean="0">
                <a:cs typeface="Courier New" pitchFamily="49" charset="0"/>
              </a:rPr>
              <a:t>,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array.length</a:t>
            </a:r>
            <a:r>
              <a:rPr lang="en-US" sz="2000" b="1" dirty="0" smtClean="0">
                <a:cs typeface="Courier New" pitchFamily="49" charset="0"/>
              </a:rPr>
              <a:t>,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collection.size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() </a:t>
            </a:r>
          </a:p>
        </p:txBody>
      </p:sp>
    </p:spTree>
    <p:extLst>
      <p:ext uri="{BB962C8B-B14F-4D97-AF65-F5344CB8AC3E}">
        <p14:creationId xmlns:p14="http://schemas.microsoft.com/office/powerpoint/2010/main" val="2917610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Open-Closed Principle</a:t>
            </a:r>
          </a:p>
        </p:txBody>
      </p:sp>
      <p:sp>
        <p:nvSpPr>
          <p:cNvPr id="4904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Software entities should be </a:t>
            </a:r>
            <a:r>
              <a:rPr lang="en-US" sz="2000" i="1" dirty="0" smtClean="0"/>
              <a:t>open for extension</a:t>
            </a:r>
            <a:r>
              <a:rPr lang="en-US" sz="2000" dirty="0" smtClean="0"/>
              <a:t>, but closed for modification</a:t>
            </a:r>
          </a:p>
          <a:p>
            <a:pPr lvl="1"/>
            <a:r>
              <a:rPr lang="en-US" sz="2000" dirty="0" smtClean="0"/>
              <a:t>When features are added to your system, do so by adding new classes or reusing existing ones in new ways</a:t>
            </a:r>
          </a:p>
          <a:p>
            <a:pPr lvl="1"/>
            <a:r>
              <a:rPr lang="en-US" sz="2000" dirty="0" smtClean="0"/>
              <a:t>If possible, don't make changes by modifying existing ones – existing code works and changing it can introduce bugs and errors.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Related: Code to interfaces, not to classes</a:t>
            </a:r>
          </a:p>
          <a:p>
            <a:pPr marL="457200" lvl="1" indent="0">
              <a:buNone/>
            </a:pPr>
            <a:r>
              <a:rPr lang="en-US" sz="2000" dirty="0" smtClean="0"/>
              <a:t>Example: accept a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List</a:t>
            </a:r>
            <a:r>
              <a:rPr lang="en-US" sz="2000" dirty="0" smtClean="0"/>
              <a:t> parameter, not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ArrayList</a:t>
            </a:r>
            <a:r>
              <a:rPr lang="en-US" sz="2000" dirty="0" smtClean="0"/>
              <a:t> or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LinkedList</a:t>
            </a:r>
            <a:endParaRPr lang="en-US" sz="2000" b="1" dirty="0">
              <a:latin typeface="Courier New" pitchFamily="49" charset="0"/>
              <a:cs typeface="Courier New" pitchFamily="49" charset="0"/>
            </a:endParaRPr>
          </a:p>
          <a:p>
            <a:pPr marL="457200" lvl="1" indent="0">
              <a:buNone/>
            </a:pPr>
            <a:r>
              <a:rPr lang="en-US" sz="2000" dirty="0" smtClean="0"/>
              <a:t>EJ Tip #52: Refer to objects by their interfaces</a:t>
            </a:r>
          </a:p>
        </p:txBody>
      </p:sp>
    </p:spTree>
    <p:extLst>
      <p:ext uri="{BB962C8B-B14F-4D97-AF65-F5344CB8AC3E}">
        <p14:creationId xmlns:p14="http://schemas.microsoft.com/office/powerpoint/2010/main" val="411665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Documenting a class</a:t>
            </a:r>
          </a:p>
        </p:txBody>
      </p:sp>
      <p:sp>
        <p:nvSpPr>
          <p:cNvPr id="48128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924800" cy="4876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dirty="0" smtClean="0"/>
              <a:t>Keep internal and external documentation separate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/>
              <a:t>E</a:t>
            </a:r>
            <a:r>
              <a:rPr lang="en-US" sz="2000" dirty="0" smtClean="0"/>
              <a:t>xternal: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/** ... */ </a:t>
            </a:r>
            <a:r>
              <a:rPr lang="en-US" sz="2000" dirty="0" err="1" smtClean="0"/>
              <a:t>Javadoc</a:t>
            </a:r>
            <a:r>
              <a:rPr lang="en-US" sz="2000" dirty="0" smtClean="0"/>
              <a:t> for classes, interfaces, methods</a:t>
            </a:r>
          </a:p>
          <a:p>
            <a:pPr lvl="1"/>
            <a:r>
              <a:rPr lang="en-US" sz="2000" dirty="0" smtClean="0"/>
              <a:t>Describes things that clients need to know about the class</a:t>
            </a:r>
          </a:p>
          <a:p>
            <a:pPr lvl="1"/>
            <a:r>
              <a:rPr lang="en-US" sz="2000" dirty="0" smtClean="0"/>
              <a:t>Should be specific enough to exclude unacceptable implementations, but general enough to allow for all correct implementations</a:t>
            </a:r>
          </a:p>
          <a:p>
            <a:pPr lvl="1"/>
            <a:r>
              <a:rPr lang="en-US" sz="2000" dirty="0" smtClean="0"/>
              <a:t>Includes all pre/</a:t>
            </a:r>
            <a:r>
              <a:rPr lang="en-US" sz="2000" dirty="0" err="1" smtClean="0"/>
              <a:t>postconditons</a:t>
            </a:r>
            <a:r>
              <a:rPr lang="en-US" sz="2000" dirty="0" smtClean="0"/>
              <a:t>, etc.</a:t>
            </a:r>
          </a:p>
          <a:p>
            <a:pPr lvl="1"/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Internal: 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//</a:t>
            </a:r>
            <a:r>
              <a:rPr lang="en-US" sz="2000" dirty="0" smtClean="0"/>
              <a:t>  comments inside method bodies</a:t>
            </a:r>
          </a:p>
          <a:p>
            <a:pPr lvl="1"/>
            <a:r>
              <a:rPr lang="en-US" sz="2000" dirty="0" smtClean="0"/>
              <a:t>Describes details of how the code is implemented</a:t>
            </a:r>
          </a:p>
          <a:p>
            <a:pPr lvl="1"/>
            <a:r>
              <a:rPr lang="en-US" sz="2000" dirty="0" smtClean="0"/>
              <a:t>Information that clients wouldn't and shouldn't need, but a fellow developer working on this class would want – invariants and internal pre/post conditions especially</a:t>
            </a:r>
          </a:p>
          <a:p>
            <a:pPr marL="914400" lvl="2" indent="0">
              <a:buNone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637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3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dirty="0" smtClean="0"/>
              <a:t>The role of documentation</a:t>
            </a:r>
            <a:br>
              <a:rPr lang="en-US" dirty="0" smtClean="0"/>
            </a:br>
            <a:r>
              <a:rPr lang="en-US" dirty="0" smtClean="0"/>
              <a:t>From Kernighan and </a:t>
            </a:r>
            <a:r>
              <a:rPr lang="en-US" dirty="0" err="1" smtClean="0"/>
              <a:t>Plauger</a:t>
            </a:r>
            <a:endParaRPr lang="en-US" dirty="0" smtClean="0"/>
          </a:p>
        </p:txBody>
      </p:sp>
      <p:sp>
        <p:nvSpPr>
          <p:cNvPr id="48230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752600"/>
            <a:ext cx="8077200" cy="4572000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If a program is incorrect, it matters little what the docs say</a:t>
            </a:r>
          </a:p>
          <a:p>
            <a:endParaRPr lang="en-US" sz="2000" dirty="0" smtClean="0"/>
          </a:p>
          <a:p>
            <a:r>
              <a:rPr lang="en-US" sz="2000" dirty="0" smtClean="0"/>
              <a:t>If documentation does not agree with the code, it is not worth much</a:t>
            </a:r>
          </a:p>
          <a:p>
            <a:endParaRPr lang="en-US" sz="2000" dirty="0" smtClean="0"/>
          </a:p>
          <a:p>
            <a:r>
              <a:rPr lang="en-US" sz="2000" dirty="0" smtClean="0"/>
              <a:t>Consequently, code must largely document itself.  If not, rewrite the code rather than increasing the documentation of the existing complex code.  Good code needs fewer comments than bad code.</a:t>
            </a:r>
          </a:p>
          <a:p>
            <a:endParaRPr lang="en-US" sz="2000" dirty="0" smtClean="0"/>
          </a:p>
          <a:p>
            <a:r>
              <a:rPr lang="en-US" sz="2000" dirty="0" smtClean="0"/>
              <a:t>Comments should provide additional information from the code itself.  They should not echo the code.</a:t>
            </a:r>
          </a:p>
          <a:p>
            <a:endParaRPr lang="en-US" sz="2000" dirty="0" smtClean="0"/>
          </a:p>
          <a:p>
            <a:r>
              <a:rPr lang="en-US" sz="2000" dirty="0" smtClean="0"/>
              <a:t>Mnemonic variable names and labels, and a layout that emphasizes logical structure, help make a program “self-documenting”</a:t>
            </a:r>
          </a:p>
        </p:txBody>
      </p:sp>
    </p:spTree>
    <p:extLst>
      <p:ext uri="{BB962C8B-B14F-4D97-AF65-F5344CB8AC3E}">
        <p14:creationId xmlns:p14="http://schemas.microsoft.com/office/powerpoint/2010/main" val="189177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Enums</a:t>
            </a:r>
            <a:r>
              <a:rPr lang="en-US" dirty="0" smtClean="0"/>
              <a:t> help document</a:t>
            </a:r>
          </a:p>
        </p:txBody>
      </p:sp>
      <p:sp>
        <p:nvSpPr>
          <p:cNvPr id="49561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24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Consider use of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enums</a:t>
            </a:r>
            <a:r>
              <a:rPr lang="en-US" sz="2000" dirty="0" smtClean="0"/>
              <a:t>, even with only two values – which of the following is better?</a:t>
            </a:r>
          </a:p>
          <a:p>
            <a:pPr marL="457200" lvl="1" indent="0">
              <a:buNone/>
            </a:pP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oven.setTemp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(97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, true);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oven.setTemp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(97,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Temperature.CELSIUS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);</a:t>
            </a: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80563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Choosing types – some hints</a:t>
            </a:r>
          </a:p>
        </p:txBody>
      </p:sp>
      <p:sp>
        <p:nvSpPr>
          <p:cNvPr id="4956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Numbers: Favor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dirty="0" smtClean="0"/>
              <a:t> and 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long</a:t>
            </a:r>
            <a:r>
              <a:rPr lang="en-US" sz="2000" dirty="0" smtClean="0"/>
              <a:t> for most numeric computations</a:t>
            </a:r>
          </a:p>
          <a:p>
            <a:pPr marL="57150" indent="0">
              <a:buNone/>
            </a:pPr>
            <a:endParaRPr lang="en-US" sz="2000" dirty="0" smtClean="0"/>
          </a:p>
          <a:p>
            <a:pPr marL="57150" indent="0">
              <a:buNone/>
            </a:pPr>
            <a:r>
              <a:rPr lang="en-US" sz="2000" dirty="0" smtClean="0"/>
              <a:t>EJ Tip #48: Avoid 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float</a:t>
            </a:r>
            <a:r>
              <a:rPr lang="en-US" sz="2000" dirty="0" smtClean="0"/>
              <a:t> and 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double</a:t>
            </a:r>
            <a:r>
              <a:rPr lang="en-US" sz="2000" dirty="0" smtClean="0"/>
              <a:t> if exact answers are required</a:t>
            </a:r>
          </a:p>
          <a:p>
            <a:pPr marL="457200" lvl="1" indent="0">
              <a:buNone/>
            </a:pPr>
            <a:r>
              <a:rPr lang="en-US" sz="2000" dirty="0" smtClean="0"/>
              <a:t>Classic example: Money  (round-off is bad here)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Strings are often overused since much data is read as text</a:t>
            </a:r>
          </a:p>
        </p:txBody>
      </p:sp>
    </p:spTree>
    <p:extLst>
      <p:ext uri="{BB962C8B-B14F-4D97-AF65-F5344CB8AC3E}">
        <p14:creationId xmlns:p14="http://schemas.microsoft.com/office/powerpoint/2010/main" val="79456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Independence of views</a:t>
            </a:r>
          </a:p>
        </p:txBody>
      </p:sp>
      <p:sp>
        <p:nvSpPr>
          <p:cNvPr id="5038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Confine user interaction to a core set of “view” classes and isolate these from the classes that maintain the key system data</a:t>
            </a:r>
          </a:p>
          <a:p>
            <a:endParaRPr lang="en-US" sz="2000" dirty="0" smtClean="0"/>
          </a:p>
          <a:p>
            <a:r>
              <a:rPr lang="en-US" sz="2000" dirty="0" smtClean="0"/>
              <a:t>Do not put print statements in your core classes</a:t>
            </a:r>
          </a:p>
          <a:p>
            <a:pPr lvl="1"/>
            <a:r>
              <a:rPr lang="en-US" sz="2000" dirty="0" smtClean="0"/>
              <a:t>This locks your code into a text representation</a:t>
            </a:r>
          </a:p>
          <a:p>
            <a:pPr lvl="1"/>
            <a:r>
              <a:rPr lang="en-US" sz="2000" dirty="0" smtClean="0"/>
              <a:t>Makes it less useful if the client wants a GUI, a web app, etc.</a:t>
            </a:r>
          </a:p>
          <a:p>
            <a:endParaRPr lang="en-US" sz="2000" dirty="0" smtClean="0"/>
          </a:p>
          <a:p>
            <a:r>
              <a:rPr lang="en-US" sz="2000" dirty="0" smtClean="0"/>
              <a:t>Instead, have your core classes return data that can be displayed by the view classes</a:t>
            </a:r>
          </a:p>
          <a:p>
            <a:pPr lvl="1"/>
            <a:r>
              <a:rPr lang="en-US" sz="2000" dirty="0" smtClean="0"/>
              <a:t>Which of the following is better?</a:t>
            </a:r>
          </a:p>
          <a:p>
            <a:pPr lvl="2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public 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void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printMyself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lvl="2">
              <a:buNone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	public 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String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toString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261461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Last thoughts (for now)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51054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Always remember your reader</a:t>
            </a:r>
          </a:p>
          <a:p>
            <a:pPr lvl="1"/>
            <a:r>
              <a:rPr lang="en-US" sz="2000" dirty="0" smtClean="0"/>
              <a:t>Who are they?</a:t>
            </a:r>
          </a:p>
          <a:p>
            <a:pPr lvl="2"/>
            <a:r>
              <a:rPr lang="en-US" sz="2000" dirty="0" smtClean="0"/>
              <a:t>Clients of your code</a:t>
            </a:r>
          </a:p>
          <a:p>
            <a:pPr lvl="2"/>
            <a:r>
              <a:rPr lang="en-US" sz="2000" dirty="0"/>
              <a:t>O</a:t>
            </a:r>
            <a:r>
              <a:rPr lang="en-US" sz="2000" dirty="0" smtClean="0"/>
              <a:t>ther programmers working with the code </a:t>
            </a:r>
          </a:p>
          <a:p>
            <a:pPr lvl="3"/>
            <a:r>
              <a:rPr lang="en-US" dirty="0" smtClean="0"/>
              <a:t>(including yourself in 3 weeks/months/years)</a:t>
            </a:r>
          </a:p>
          <a:p>
            <a:pPr lvl="1"/>
            <a:r>
              <a:rPr lang="en-US" sz="2000" dirty="0" smtClean="0"/>
              <a:t>What do they need to know?</a:t>
            </a:r>
          </a:p>
          <a:p>
            <a:pPr lvl="2"/>
            <a:r>
              <a:rPr lang="en-US" sz="2000" dirty="0" smtClean="0"/>
              <a:t>How to use it (clients)</a:t>
            </a:r>
          </a:p>
          <a:p>
            <a:pPr lvl="2"/>
            <a:r>
              <a:rPr lang="en-US" sz="2000" dirty="0" smtClean="0"/>
              <a:t>How it works, but more important, </a:t>
            </a:r>
            <a:r>
              <a:rPr lang="en-US" sz="2000" i="1" dirty="0" smtClean="0">
                <a:solidFill>
                  <a:srgbClr val="000090"/>
                </a:solidFill>
              </a:rPr>
              <a:t>why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smtClean="0"/>
              <a:t>it was done this way (implementers)</a:t>
            </a:r>
          </a:p>
          <a:p>
            <a:r>
              <a:rPr lang="en-US" sz="2000" dirty="0" smtClean="0"/>
              <a:t>Read/reread style and design advice regularly</a:t>
            </a:r>
          </a:p>
          <a:p>
            <a:r>
              <a:rPr lang="en-US" sz="2000" dirty="0" smtClean="0"/>
              <a:t>Keep practicing – mastery takes time and experience</a:t>
            </a:r>
          </a:p>
          <a:p>
            <a:r>
              <a:rPr lang="en-US" sz="2000" dirty="0" smtClean="0"/>
              <a:t>You’ll always be learning. Keep looking for better ways to do things!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92499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Style: How to hit a homerun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612775" y="3721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2117687"/>
            <a:ext cx="2133600" cy="3206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53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A </a:t>
            </a:r>
            <a:r>
              <a:rPr lang="en-US" sz="2000" i="1" dirty="0" smtClean="0">
                <a:solidFill>
                  <a:srgbClr val="0000FF"/>
                </a:solidFill>
              </a:rPr>
              <a:t>module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smtClean="0"/>
              <a:t>is a relatively general term for a class or a type or any kind of design unit in software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A </a:t>
            </a:r>
            <a:r>
              <a:rPr lang="en-US" sz="2000" i="1" dirty="0" smtClean="0">
                <a:solidFill>
                  <a:srgbClr val="0000FF"/>
                </a:solidFill>
              </a:rPr>
              <a:t>modular design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smtClean="0"/>
              <a:t>focuses on what modules are defined, what their specifications are, how they relate to each other</a:t>
            </a:r>
          </a:p>
          <a:p>
            <a:pPr lvl="1"/>
            <a:r>
              <a:rPr lang="en-US" sz="2000" dirty="0" smtClean="0"/>
              <a:t>Not the implementations of the modules</a:t>
            </a:r>
          </a:p>
          <a:p>
            <a:pPr lvl="1"/>
            <a:r>
              <a:rPr lang="en-US" sz="2000" dirty="0" smtClean="0"/>
              <a:t>Each module respects other modules’ abstraction barriers!</a:t>
            </a:r>
            <a:br>
              <a:rPr lang="en-US" sz="2000" dirty="0" smtClean="0"/>
            </a:b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92048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Ideals of modular software</a:t>
            </a:r>
          </a:p>
        </p:txBody>
      </p:sp>
      <p:sp>
        <p:nvSpPr>
          <p:cNvPr id="436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2648" y="1600200"/>
            <a:ext cx="6092952" cy="4495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dirty="0" smtClean="0">
                <a:solidFill>
                  <a:srgbClr val="0000FF"/>
                </a:solidFill>
              </a:rPr>
              <a:t>Decomposable </a:t>
            </a:r>
            <a:r>
              <a:rPr lang="en-US" sz="2000" dirty="0" smtClean="0"/>
              <a:t>– can be broken down into modules to reduce complexity and allow teamwork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err="1" smtClean="0">
                <a:solidFill>
                  <a:srgbClr val="0000FF"/>
                </a:solidFill>
              </a:rPr>
              <a:t>Composable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smtClean="0"/>
              <a:t>– “Having </a:t>
            </a:r>
            <a:r>
              <a:rPr lang="en-US" sz="2000" dirty="0"/>
              <a:t>divided to conquer, we must reunite to </a:t>
            </a:r>
            <a:r>
              <a:rPr lang="en-US" sz="2000" dirty="0" smtClean="0"/>
              <a:t>rule [M. Jackson].”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>
                <a:solidFill>
                  <a:srgbClr val="0000FF"/>
                </a:solidFill>
              </a:rPr>
              <a:t>Understandable </a:t>
            </a:r>
            <a:r>
              <a:rPr lang="en-US" sz="2000" dirty="0" smtClean="0"/>
              <a:t>– one module can be examined, reasoned about, developed, etc. in isolation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>
                <a:solidFill>
                  <a:srgbClr val="0000FF"/>
                </a:solidFill>
              </a:rPr>
              <a:t>Continuity </a:t>
            </a:r>
            <a:r>
              <a:rPr lang="en-US" sz="2000" dirty="0" smtClean="0"/>
              <a:t>– a small change in the requirements should affect a small number of modules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>
                <a:solidFill>
                  <a:srgbClr val="0000FF"/>
                </a:solidFill>
              </a:rPr>
              <a:t>Isolation </a:t>
            </a:r>
            <a:r>
              <a:rPr lang="en-US" sz="2000" dirty="0" smtClean="0"/>
              <a:t>– an error in one module should be as contained as possible</a:t>
            </a:r>
          </a:p>
        </p:txBody>
      </p:sp>
      <p:pic>
        <p:nvPicPr>
          <p:cNvPr id="436228" name="Picture 4" descr="intro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600200"/>
            <a:ext cx="1828800" cy="738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36229" name="Picture 5" descr="intro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514600"/>
            <a:ext cx="1676400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36230" name="Picture 6" descr="intro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505200"/>
            <a:ext cx="1522413" cy="77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36231" name="Picture 7" descr="intro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419600"/>
            <a:ext cx="1751189" cy="66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36232" name="Picture 8" descr="intro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257800"/>
            <a:ext cx="1825625" cy="681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34418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general design issues</a:t>
            </a:r>
          </a:p>
        </p:txBody>
      </p:sp>
      <p:sp>
        <p:nvSpPr>
          <p:cNvPr id="4833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i="1" dirty="0" smtClean="0">
                <a:solidFill>
                  <a:srgbClr val="0000FF"/>
                </a:solidFill>
              </a:rPr>
              <a:t>Cohesion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smtClean="0"/>
              <a:t>– how well components fit together to form something that is self-contained, independent, and with a single, well-defined purpose</a:t>
            </a:r>
          </a:p>
          <a:p>
            <a:pPr marL="0" indent="0">
              <a:buNone/>
            </a:pPr>
            <a:endParaRPr lang="en-US" sz="2000" i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sz="2000" i="1" dirty="0" smtClean="0">
                <a:solidFill>
                  <a:srgbClr val="0000FF"/>
                </a:solidFill>
              </a:rPr>
              <a:t>Coupling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smtClean="0"/>
              <a:t>– how much dependency there is between components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Guideline: </a:t>
            </a:r>
            <a:r>
              <a:rPr lang="en-US" sz="2000" i="1" dirty="0">
                <a:solidFill>
                  <a:srgbClr val="FF0000"/>
                </a:solidFill>
              </a:rPr>
              <a:t>decrease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coupling, </a:t>
            </a:r>
            <a:r>
              <a:rPr lang="en-US" sz="2000" i="1" dirty="0">
                <a:solidFill>
                  <a:srgbClr val="008000"/>
                </a:solidFill>
              </a:rPr>
              <a:t>increase</a:t>
            </a:r>
            <a:r>
              <a:rPr lang="en-US" sz="2000" dirty="0">
                <a:solidFill>
                  <a:srgbClr val="008000"/>
                </a:solidFill>
              </a:rPr>
              <a:t> </a:t>
            </a:r>
            <a:r>
              <a:rPr lang="en-US" sz="2000" dirty="0" smtClean="0"/>
              <a:t>cohesion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Applies to modules and smaller units</a:t>
            </a:r>
          </a:p>
          <a:p>
            <a:pPr lvl="1"/>
            <a:r>
              <a:rPr lang="en-US" sz="2000" dirty="0" smtClean="0"/>
              <a:t>Each method should do one thing well</a:t>
            </a:r>
          </a:p>
          <a:p>
            <a:pPr lvl="1"/>
            <a:r>
              <a:rPr lang="en-US" sz="2000" dirty="0" smtClean="0"/>
              <a:t>Each module should provide a single abstraction</a:t>
            </a:r>
          </a:p>
        </p:txBody>
      </p:sp>
    </p:spTree>
    <p:extLst>
      <p:ext uri="{BB962C8B-B14F-4D97-AF65-F5344CB8AC3E}">
        <p14:creationId xmlns:p14="http://schemas.microsoft.com/office/powerpoint/2010/main" val="292874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752600"/>
            <a:ext cx="6887946" cy="4305959"/>
          </a:xfrm>
          <a:prstGeom prst="rect">
            <a:avLst/>
          </a:prstGeom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smtClean="0"/>
              <a:t>Cohesion vs. coherence</a:t>
            </a:r>
          </a:p>
        </p:txBody>
      </p:sp>
    </p:spTree>
    <p:extLst>
      <p:ext uri="{BB962C8B-B14F-4D97-AF65-F5344CB8AC3E}">
        <p14:creationId xmlns:p14="http://schemas.microsoft.com/office/powerpoint/2010/main" val="12217963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Cohesion</a:t>
            </a:r>
            <a:endParaRPr lang="en-US" dirty="0" smtClean="0"/>
          </a:p>
        </p:txBody>
      </p:sp>
      <p:sp>
        <p:nvSpPr>
          <p:cNvPr id="486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The common design objective of </a:t>
            </a:r>
            <a:r>
              <a:rPr lang="en-US" sz="2000" i="1" dirty="0">
                <a:solidFill>
                  <a:schemeClr val="accent6"/>
                </a:solidFill>
              </a:rPr>
              <a:t>separation of concerns </a:t>
            </a:r>
            <a:r>
              <a:rPr lang="en-US" sz="2000" dirty="0"/>
              <a:t>suggests a module should represent a single concept </a:t>
            </a:r>
          </a:p>
          <a:p>
            <a:pPr lvl="1"/>
            <a:r>
              <a:rPr lang="en-US" sz="2000" dirty="0"/>
              <a:t>A </a:t>
            </a:r>
            <a:r>
              <a:rPr lang="en-US" sz="2000"/>
              <a:t>common </a:t>
            </a:r>
            <a:r>
              <a:rPr lang="en-US" sz="2000" dirty="0"/>
              <a:t>kind</a:t>
            </a:r>
            <a:r>
              <a:rPr lang="en-US" sz="2000"/>
              <a:t> of “concept</a:t>
            </a:r>
            <a:r>
              <a:rPr lang="en-US" sz="2000" dirty="0"/>
              <a:t>” is an ADT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If a module implements more than one abstraction, consider breaking it into separate modules for each one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7394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Coupling</a:t>
            </a:r>
          </a:p>
        </p:txBody>
      </p:sp>
      <p:sp>
        <p:nvSpPr>
          <p:cNvPr id="493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5029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/>
              <a:t>How are modules dependent on one another?</a:t>
            </a:r>
          </a:p>
          <a:p>
            <a:pPr lvl="1"/>
            <a:r>
              <a:rPr lang="en-US" sz="2000" dirty="0" smtClean="0"/>
              <a:t>Statically (in the code)?  Dynamically (at run-time)?  More?</a:t>
            </a:r>
          </a:p>
          <a:p>
            <a:pPr lvl="1"/>
            <a:r>
              <a:rPr lang="en-GB" sz="2000" dirty="0" smtClean="0"/>
              <a:t>Ideally, split design into parts that don't interact much</a:t>
            </a:r>
            <a:br>
              <a:rPr lang="en-GB" sz="2000" dirty="0" smtClean="0"/>
            </a:b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000" dirty="0" smtClean="0"/>
              <a:t/>
            </a:r>
            <a:br>
              <a:rPr lang="en-GB" sz="2000" dirty="0" smtClean="0"/>
            </a:br>
            <a:endParaRPr lang="en-GB" sz="2000" dirty="0" smtClean="0"/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r>
              <a:rPr lang="en-GB" sz="2000" dirty="0" smtClean="0"/>
              <a:t>Roughly, the more coupled modules are, the more they need to be reasoned about as though they are a single, larger module</a:t>
            </a:r>
          </a:p>
        </p:txBody>
      </p:sp>
      <p:sp>
        <p:nvSpPr>
          <p:cNvPr id="493587" name="AutoShape 19"/>
          <p:cNvSpPr>
            <a:spLocks noChangeArrowheads="1"/>
          </p:cNvSpPr>
          <p:nvPr/>
        </p:nvSpPr>
        <p:spPr bwMode="auto">
          <a:xfrm>
            <a:off x="554038" y="4724400"/>
            <a:ext cx="1452562" cy="415925"/>
          </a:xfrm>
          <a:prstGeom prst="roundRect">
            <a:avLst>
              <a:gd name="adj" fmla="val 34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 anchorCtr="1"/>
          <a:lstStyle/>
          <a:p>
            <a:pPr algn="ctr">
              <a:tabLst>
                <a:tab pos="655638" algn="l"/>
                <a:tab pos="1312863" algn="l"/>
              </a:tabLst>
            </a:pPr>
            <a:r>
              <a:rPr lang="en-GB" sz="1800" i="1">
                <a:solidFill>
                  <a:srgbClr val="000000"/>
                </a:solidFill>
                <a:latin typeface="Calibri" pitchFamily="34" charset="0"/>
                <a:ea typeface="msmincho"/>
                <a:cs typeface="msmincho"/>
              </a:rPr>
              <a:t>An application</a:t>
            </a:r>
          </a:p>
        </p:txBody>
      </p:sp>
      <p:sp>
        <p:nvSpPr>
          <p:cNvPr id="493572" name="AutoShape 3"/>
          <p:cNvSpPr>
            <a:spLocks noChangeArrowheads="1"/>
          </p:cNvSpPr>
          <p:nvPr/>
        </p:nvSpPr>
        <p:spPr bwMode="auto">
          <a:xfrm>
            <a:off x="304800" y="2895600"/>
            <a:ext cx="1658938" cy="1657350"/>
          </a:xfrm>
          <a:prstGeom prst="roundRect">
            <a:avLst>
              <a:gd name="adj" fmla="val 83"/>
            </a:avLst>
          </a:prstGeom>
          <a:solidFill>
            <a:srgbClr val="E6E6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 anchorCtr="1"/>
          <a:lstStyle/>
          <a:p>
            <a:pPr algn="ctr">
              <a:tabLst>
                <a:tab pos="655638" algn="l"/>
                <a:tab pos="1312863" algn="l"/>
              </a:tabLst>
            </a:pPr>
            <a:r>
              <a:rPr lang="en-GB" sz="2000" dirty="0">
                <a:solidFill>
                  <a:srgbClr val="000000"/>
                </a:solidFill>
                <a:latin typeface="Calibri" pitchFamily="34" charset="0"/>
                <a:ea typeface="msmincho"/>
                <a:cs typeface="msmincho"/>
              </a:rPr>
              <a:t>MY</a:t>
            </a:r>
          </a:p>
          <a:p>
            <a:pPr algn="ctr">
              <a:tabLst>
                <a:tab pos="655638" algn="l"/>
                <a:tab pos="1312863" algn="l"/>
              </a:tabLst>
            </a:pPr>
            <a:r>
              <a:rPr lang="en-GB" sz="2000" dirty="0">
                <a:solidFill>
                  <a:srgbClr val="000000"/>
                </a:solidFill>
                <a:latin typeface="Calibri" pitchFamily="34" charset="0"/>
                <a:ea typeface="msmincho"/>
                <a:cs typeface="msmincho"/>
              </a:rPr>
              <a:t>FINAL</a:t>
            </a:r>
          </a:p>
          <a:p>
            <a:pPr algn="ctr">
              <a:tabLst>
                <a:tab pos="655638" algn="l"/>
                <a:tab pos="1312863" algn="l"/>
              </a:tabLst>
            </a:pPr>
            <a:r>
              <a:rPr lang="en-GB" sz="2000" dirty="0">
                <a:solidFill>
                  <a:srgbClr val="000000"/>
                </a:solidFill>
                <a:latin typeface="Calibri" pitchFamily="34" charset="0"/>
                <a:ea typeface="msmincho"/>
                <a:cs typeface="msmincho"/>
              </a:rPr>
              <a:t>PROJECT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501900" y="2944812"/>
            <a:ext cx="2743200" cy="2195513"/>
            <a:chOff x="2501900" y="2944812"/>
            <a:chExt cx="2743200" cy="2195513"/>
          </a:xfrm>
        </p:grpSpPr>
        <p:sp>
          <p:nvSpPr>
            <p:cNvPr id="493588" name="AutoShape 20"/>
            <p:cNvSpPr>
              <a:spLocks noChangeArrowheads="1"/>
            </p:cNvSpPr>
            <p:nvPr/>
          </p:nvSpPr>
          <p:spPr bwMode="auto">
            <a:xfrm>
              <a:off x="2959100" y="4724400"/>
              <a:ext cx="2286000" cy="415925"/>
            </a:xfrm>
            <a:prstGeom prst="roundRect">
              <a:avLst>
                <a:gd name="adj" fmla="val 34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ctr">
                <a:tabLst>
                  <a:tab pos="655638" algn="l"/>
                  <a:tab pos="1312863" algn="l"/>
                </a:tabLst>
              </a:pPr>
              <a:r>
                <a:rPr lang="en-GB" sz="1800" i="1" dirty="0">
                  <a:solidFill>
                    <a:srgbClr val="000000"/>
                  </a:solidFill>
                  <a:latin typeface="Calibri" pitchFamily="34" charset="0"/>
                  <a:ea typeface="msmincho"/>
                  <a:cs typeface="msmincho"/>
                </a:rPr>
                <a:t>A poor decomposition</a:t>
              </a:r>
            </a:p>
            <a:p>
              <a:pPr algn="ctr">
                <a:tabLst>
                  <a:tab pos="655638" algn="l"/>
                  <a:tab pos="1312863" algn="l"/>
                </a:tabLst>
              </a:pPr>
              <a:r>
                <a:rPr lang="en-GB" sz="1800" i="1" dirty="0">
                  <a:solidFill>
                    <a:srgbClr val="000000"/>
                  </a:solidFill>
                  <a:latin typeface="Calibri" pitchFamily="34" charset="0"/>
                  <a:ea typeface="msmincho"/>
                  <a:cs typeface="msmincho"/>
                </a:rPr>
                <a:t>(parts strongly coupled)</a:t>
              </a:r>
            </a:p>
          </p:txBody>
        </p:sp>
        <p:sp>
          <p:nvSpPr>
            <p:cNvPr id="493573" name="AutoShape 4"/>
            <p:cNvSpPr>
              <a:spLocks noChangeArrowheads="1"/>
            </p:cNvSpPr>
            <p:nvPr/>
          </p:nvSpPr>
          <p:spPr bwMode="auto">
            <a:xfrm>
              <a:off x="3328988" y="2944812"/>
              <a:ext cx="1036637" cy="387350"/>
            </a:xfrm>
            <a:prstGeom prst="roundRect">
              <a:avLst>
                <a:gd name="adj" fmla="val 370"/>
              </a:avLst>
            </a:prstGeom>
            <a:solidFill>
              <a:srgbClr val="E6E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>
                <a:tabLst>
                  <a:tab pos="655638" algn="l"/>
                </a:tabLst>
              </a:pPr>
              <a:r>
                <a:rPr lang="en-GB" sz="2000">
                  <a:solidFill>
                    <a:srgbClr val="000000"/>
                  </a:solidFill>
                  <a:latin typeface="Calibri" pitchFamily="34" charset="0"/>
                  <a:ea typeface="msmincho"/>
                  <a:cs typeface="msmincho"/>
                </a:rPr>
                <a:t>MY</a:t>
              </a:r>
            </a:p>
          </p:txBody>
        </p:sp>
        <p:sp>
          <p:nvSpPr>
            <p:cNvPr id="493574" name="AutoShape 5"/>
            <p:cNvSpPr>
              <a:spLocks noChangeArrowheads="1"/>
            </p:cNvSpPr>
            <p:nvPr/>
          </p:nvSpPr>
          <p:spPr bwMode="auto">
            <a:xfrm>
              <a:off x="2501900" y="3963987"/>
              <a:ext cx="990600" cy="388938"/>
            </a:xfrm>
            <a:prstGeom prst="roundRect">
              <a:avLst>
                <a:gd name="adj" fmla="val 370"/>
              </a:avLst>
            </a:prstGeom>
            <a:solidFill>
              <a:srgbClr val="E6E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>
                <a:tabLst>
                  <a:tab pos="655638" algn="l"/>
                </a:tabLst>
              </a:pPr>
              <a:r>
                <a:rPr lang="en-GB" sz="2000" dirty="0">
                  <a:solidFill>
                    <a:srgbClr val="000000"/>
                  </a:solidFill>
                  <a:latin typeface="Calibri" pitchFamily="34" charset="0"/>
                  <a:ea typeface="msmincho"/>
                  <a:cs typeface="msmincho"/>
                </a:rPr>
                <a:t>FINAL</a:t>
              </a:r>
            </a:p>
          </p:txBody>
        </p:sp>
        <p:sp>
          <p:nvSpPr>
            <p:cNvPr id="493575" name="AutoShape 6"/>
            <p:cNvSpPr>
              <a:spLocks noChangeArrowheads="1"/>
            </p:cNvSpPr>
            <p:nvPr/>
          </p:nvSpPr>
          <p:spPr bwMode="auto">
            <a:xfrm>
              <a:off x="4178300" y="3954462"/>
              <a:ext cx="1017588" cy="388938"/>
            </a:xfrm>
            <a:prstGeom prst="roundRect">
              <a:avLst>
                <a:gd name="adj" fmla="val 370"/>
              </a:avLst>
            </a:prstGeom>
            <a:solidFill>
              <a:srgbClr val="E6E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>
                <a:tabLst>
                  <a:tab pos="655638" algn="l"/>
                </a:tabLst>
              </a:pPr>
              <a:r>
                <a:rPr lang="en-GB" sz="2000" dirty="0">
                  <a:solidFill>
                    <a:srgbClr val="000000"/>
                  </a:solidFill>
                  <a:latin typeface="Calibri" pitchFamily="34" charset="0"/>
                  <a:ea typeface="msmincho"/>
                  <a:cs typeface="msmincho"/>
                </a:rPr>
                <a:t>PROJECT</a:t>
              </a:r>
            </a:p>
          </p:txBody>
        </p:sp>
        <p:cxnSp>
          <p:nvCxnSpPr>
            <p:cNvPr id="493576" name="AutoShape 7"/>
            <p:cNvCxnSpPr>
              <a:cxnSpLocks noChangeShapeType="1"/>
              <a:stCxn id="493574" idx="1"/>
              <a:endCxn id="493573" idx="1"/>
            </p:cNvCxnSpPr>
            <p:nvPr/>
          </p:nvCxnSpPr>
          <p:spPr bwMode="auto">
            <a:xfrm rot="10800000" flipH="1">
              <a:off x="2501900" y="3138487"/>
              <a:ext cx="827088" cy="1019175"/>
            </a:xfrm>
            <a:prstGeom prst="curvedConnector3">
              <a:avLst>
                <a:gd name="adj1" fmla="val -27634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93577" name="AutoShape 8"/>
            <p:cNvCxnSpPr>
              <a:cxnSpLocks noChangeShapeType="1"/>
            </p:cNvCxnSpPr>
            <p:nvPr/>
          </p:nvCxnSpPr>
          <p:spPr bwMode="auto">
            <a:xfrm rot="10800000">
              <a:off x="3492500" y="4268787"/>
              <a:ext cx="685800" cy="1588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93578" name="AutoShape 9"/>
            <p:cNvCxnSpPr>
              <a:cxnSpLocks noChangeShapeType="1"/>
              <a:stCxn id="493573" idx="2"/>
              <a:endCxn id="493574" idx="0"/>
            </p:cNvCxnSpPr>
            <p:nvPr/>
          </p:nvCxnSpPr>
          <p:spPr bwMode="auto">
            <a:xfrm rot="5400000">
              <a:off x="3106737" y="3222625"/>
              <a:ext cx="631825" cy="850900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93579" name="AutoShape 10"/>
            <p:cNvCxnSpPr>
              <a:cxnSpLocks noChangeShapeType="1"/>
              <a:stCxn id="493573" idx="2"/>
              <a:endCxn id="493575" idx="0"/>
            </p:cNvCxnSpPr>
            <p:nvPr/>
          </p:nvCxnSpPr>
          <p:spPr bwMode="auto">
            <a:xfrm rot="16200000" flipH="1">
              <a:off x="3956844" y="3223418"/>
              <a:ext cx="622300" cy="839788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93580" name="AutoShape 11"/>
            <p:cNvCxnSpPr>
              <a:cxnSpLocks noChangeShapeType="1"/>
            </p:cNvCxnSpPr>
            <p:nvPr/>
          </p:nvCxnSpPr>
          <p:spPr bwMode="auto">
            <a:xfrm>
              <a:off x="3492500" y="4040187"/>
              <a:ext cx="685800" cy="1588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93581" name="AutoShape 12"/>
            <p:cNvCxnSpPr>
              <a:cxnSpLocks noChangeShapeType="1"/>
              <a:stCxn id="493575" idx="3"/>
              <a:endCxn id="493573" idx="3"/>
            </p:cNvCxnSpPr>
            <p:nvPr/>
          </p:nvCxnSpPr>
          <p:spPr bwMode="auto">
            <a:xfrm flipH="1" flipV="1">
              <a:off x="4365625" y="3138487"/>
              <a:ext cx="830263" cy="1009650"/>
            </a:xfrm>
            <a:prstGeom prst="curvedConnector3">
              <a:avLst>
                <a:gd name="adj1" fmla="val -27551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6" name="Group 5"/>
          <p:cNvGrpSpPr/>
          <p:nvPr/>
        </p:nvGrpSpPr>
        <p:grpSpPr>
          <a:xfrm>
            <a:off x="6002338" y="2917825"/>
            <a:ext cx="2697162" cy="2222500"/>
            <a:chOff x="6002338" y="2917825"/>
            <a:chExt cx="2697162" cy="2222500"/>
          </a:xfrm>
        </p:grpSpPr>
        <p:sp>
          <p:nvSpPr>
            <p:cNvPr id="493589" name="AutoShape 21"/>
            <p:cNvSpPr>
              <a:spLocks noChangeArrowheads="1"/>
            </p:cNvSpPr>
            <p:nvPr/>
          </p:nvSpPr>
          <p:spPr bwMode="auto">
            <a:xfrm>
              <a:off x="6388100" y="4724400"/>
              <a:ext cx="2286000" cy="415925"/>
            </a:xfrm>
            <a:prstGeom prst="roundRect">
              <a:avLst>
                <a:gd name="adj" fmla="val 34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 algn="ctr">
                <a:tabLst>
                  <a:tab pos="655638" algn="l"/>
                  <a:tab pos="1312863" algn="l"/>
                </a:tabLst>
              </a:pPr>
              <a:r>
                <a:rPr lang="en-GB" sz="1800" i="1">
                  <a:solidFill>
                    <a:srgbClr val="000000"/>
                  </a:solidFill>
                  <a:latin typeface="Calibri" pitchFamily="34" charset="0"/>
                  <a:ea typeface="msmincho"/>
                  <a:cs typeface="msmincho"/>
                </a:rPr>
                <a:t>A better decomposition</a:t>
              </a:r>
            </a:p>
            <a:p>
              <a:pPr algn="ctr">
                <a:tabLst>
                  <a:tab pos="655638" algn="l"/>
                  <a:tab pos="1312863" algn="l"/>
                </a:tabLst>
              </a:pPr>
              <a:r>
                <a:rPr lang="en-GB" sz="1800" i="1">
                  <a:solidFill>
                    <a:srgbClr val="000000"/>
                  </a:solidFill>
                  <a:latin typeface="Calibri" pitchFamily="34" charset="0"/>
                  <a:ea typeface="msmincho"/>
                  <a:cs typeface="msmincho"/>
                </a:rPr>
                <a:t>(parts weakly coupled)</a:t>
              </a:r>
            </a:p>
          </p:txBody>
        </p:sp>
        <p:sp>
          <p:nvSpPr>
            <p:cNvPr id="493582" name="AutoShape 13"/>
            <p:cNvSpPr>
              <a:spLocks noChangeArrowheads="1"/>
            </p:cNvSpPr>
            <p:nvPr/>
          </p:nvSpPr>
          <p:spPr bwMode="auto">
            <a:xfrm>
              <a:off x="6853238" y="2917825"/>
              <a:ext cx="1036637" cy="388937"/>
            </a:xfrm>
            <a:prstGeom prst="roundRect">
              <a:avLst>
                <a:gd name="adj" fmla="val 370"/>
              </a:avLst>
            </a:prstGeom>
            <a:solidFill>
              <a:srgbClr val="E6E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>
                <a:tabLst>
                  <a:tab pos="655638" algn="l"/>
                </a:tabLst>
              </a:pPr>
              <a:r>
                <a:rPr lang="en-GB" sz="2000" dirty="0">
                  <a:solidFill>
                    <a:srgbClr val="000000"/>
                  </a:solidFill>
                  <a:latin typeface="Calibri" pitchFamily="34" charset="0"/>
                  <a:ea typeface="msmincho"/>
                  <a:cs typeface="msmincho"/>
                </a:rPr>
                <a:t>MY</a:t>
              </a:r>
            </a:p>
          </p:txBody>
        </p:sp>
        <p:sp>
          <p:nvSpPr>
            <p:cNvPr id="493583" name="AutoShape 14"/>
            <p:cNvSpPr>
              <a:spLocks noChangeArrowheads="1"/>
            </p:cNvSpPr>
            <p:nvPr/>
          </p:nvSpPr>
          <p:spPr bwMode="auto">
            <a:xfrm>
              <a:off x="6002338" y="3954462"/>
              <a:ext cx="1036637" cy="388938"/>
            </a:xfrm>
            <a:prstGeom prst="roundRect">
              <a:avLst>
                <a:gd name="adj" fmla="val 370"/>
              </a:avLst>
            </a:prstGeom>
            <a:solidFill>
              <a:srgbClr val="E6E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>
                <a:tabLst>
                  <a:tab pos="655638" algn="l"/>
                </a:tabLst>
              </a:pPr>
              <a:r>
                <a:rPr lang="en-GB" sz="2000">
                  <a:solidFill>
                    <a:srgbClr val="000000"/>
                  </a:solidFill>
                  <a:latin typeface="Calibri" pitchFamily="34" charset="0"/>
                  <a:ea typeface="msmincho"/>
                  <a:cs typeface="msmincho"/>
                </a:rPr>
                <a:t>FINECT</a:t>
              </a:r>
            </a:p>
          </p:txBody>
        </p:sp>
        <p:sp>
          <p:nvSpPr>
            <p:cNvPr id="493584" name="AutoShape 15"/>
            <p:cNvSpPr>
              <a:spLocks noChangeArrowheads="1"/>
            </p:cNvSpPr>
            <p:nvPr/>
          </p:nvSpPr>
          <p:spPr bwMode="auto">
            <a:xfrm>
              <a:off x="7661275" y="3954462"/>
              <a:ext cx="1038225" cy="388938"/>
            </a:xfrm>
            <a:prstGeom prst="roundRect">
              <a:avLst>
                <a:gd name="adj" fmla="val 370"/>
              </a:avLst>
            </a:prstGeom>
            <a:solidFill>
              <a:srgbClr val="E6E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>
                <a:tabLst>
                  <a:tab pos="655638" algn="l"/>
                </a:tabLst>
              </a:pPr>
              <a:r>
                <a:rPr lang="en-GB" sz="2000">
                  <a:solidFill>
                    <a:srgbClr val="000000"/>
                  </a:solidFill>
                  <a:latin typeface="Calibri" pitchFamily="34" charset="0"/>
                  <a:ea typeface="msmincho"/>
                  <a:cs typeface="msmincho"/>
                </a:rPr>
                <a:t>PROJAL</a:t>
              </a:r>
            </a:p>
          </p:txBody>
        </p:sp>
        <p:cxnSp>
          <p:nvCxnSpPr>
            <p:cNvPr id="493585" name="AutoShape 16"/>
            <p:cNvCxnSpPr>
              <a:cxnSpLocks noChangeShapeType="1"/>
              <a:stCxn id="493583" idx="1"/>
              <a:endCxn id="493582" idx="1"/>
            </p:cNvCxnSpPr>
            <p:nvPr/>
          </p:nvCxnSpPr>
          <p:spPr bwMode="auto">
            <a:xfrm flipV="1">
              <a:off x="6002338" y="3113087"/>
              <a:ext cx="850900" cy="1035050"/>
            </a:xfrm>
            <a:prstGeom prst="curvedConnector3">
              <a:avLst>
                <a:gd name="adj1" fmla="val -2856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93586" name="AutoShape 18"/>
            <p:cNvCxnSpPr>
              <a:cxnSpLocks noChangeShapeType="1"/>
              <a:stCxn id="493583" idx="3"/>
              <a:endCxn id="493584" idx="1"/>
            </p:cNvCxnSpPr>
            <p:nvPr/>
          </p:nvCxnSpPr>
          <p:spPr bwMode="auto">
            <a:xfrm>
              <a:off x="7038975" y="4148137"/>
              <a:ext cx="622300" cy="1588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93590" name="AutoShape 9"/>
            <p:cNvCxnSpPr>
              <a:cxnSpLocks noChangeShapeType="1"/>
              <a:stCxn id="493582" idx="2"/>
              <a:endCxn id="493583" idx="0"/>
            </p:cNvCxnSpPr>
            <p:nvPr/>
          </p:nvCxnSpPr>
          <p:spPr bwMode="auto">
            <a:xfrm rot="5400000">
              <a:off x="6622257" y="3205955"/>
              <a:ext cx="647700" cy="849313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15472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simple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simple</Template>
  <TotalTime>2408</TotalTime>
  <Words>1644</Words>
  <Application>Microsoft Macintosh PowerPoint</Application>
  <PresentationFormat>On-screen Show (4:3)</PresentationFormat>
  <Paragraphs>241</Paragraphs>
  <Slides>29</Slides>
  <Notes>2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Calibri</vt:lpstr>
      <vt:lpstr>Courier New</vt:lpstr>
      <vt:lpstr>Helvetica</vt:lpstr>
      <vt:lpstr>msmincho</vt:lpstr>
      <vt:lpstr>Times New Roman</vt:lpstr>
      <vt:lpstr>simple</vt:lpstr>
      <vt:lpstr>CSE 331 Software Design and Implementation</vt:lpstr>
      <vt:lpstr>Style: What is a homerun?</vt:lpstr>
      <vt:lpstr>Style: How to hit a homerun</vt:lpstr>
      <vt:lpstr>Modules</vt:lpstr>
      <vt:lpstr>Ideals of modular software</vt:lpstr>
      <vt:lpstr>Two general design issues</vt:lpstr>
      <vt:lpstr>Cohesion vs. coherence</vt:lpstr>
      <vt:lpstr>Cohesion</vt:lpstr>
      <vt:lpstr>Coupling</vt:lpstr>
      <vt:lpstr>Coupling is the path to the dark side</vt:lpstr>
      <vt:lpstr>God classes</vt:lpstr>
      <vt:lpstr>Cohesion again…</vt:lpstr>
      <vt:lpstr>Method design</vt:lpstr>
      <vt:lpstr>Field design</vt:lpstr>
      <vt:lpstr>Constructor design</vt:lpstr>
      <vt:lpstr>PowerPoint Presentation</vt:lpstr>
      <vt:lpstr>Good names</vt:lpstr>
      <vt:lpstr>Bad names</vt:lpstr>
      <vt:lpstr>Class design ideals</vt:lpstr>
      <vt:lpstr>Completeness</vt:lpstr>
      <vt:lpstr>But…</vt:lpstr>
      <vt:lpstr>Consistency</vt:lpstr>
      <vt:lpstr>Open-Closed Principle</vt:lpstr>
      <vt:lpstr>Documenting a class</vt:lpstr>
      <vt:lpstr>The role of documentation From Kernighan and Plauger</vt:lpstr>
      <vt:lpstr>Enums help document</vt:lpstr>
      <vt:lpstr>Choosing types – some hints</vt:lpstr>
      <vt:lpstr>Independence of views</vt:lpstr>
      <vt:lpstr>Last thoughts (for now)</vt:lpstr>
    </vt:vector>
  </TitlesOfParts>
  <Company>uw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 374 Programming Concepts &amp; Tools</dc:title>
  <dc:creator>Hal Perkins</dc:creator>
  <cp:lastModifiedBy>Zachary L. Tatlock</cp:lastModifiedBy>
  <cp:revision>156</cp:revision>
  <cp:lastPrinted>2016-01-25T14:04:50Z</cp:lastPrinted>
  <dcterms:created xsi:type="dcterms:W3CDTF">2012-02-06T17:35:54Z</dcterms:created>
  <dcterms:modified xsi:type="dcterms:W3CDTF">2016-01-27T05:42:39Z</dcterms:modified>
</cp:coreProperties>
</file>