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300" r:id="rId17"/>
    <p:sldId id="275" r:id="rId18"/>
    <p:sldId id="266" r:id="rId19"/>
    <p:sldId id="278" r:id="rId20"/>
    <p:sldId id="276" r:id="rId21"/>
    <p:sldId id="277" r:id="rId22"/>
    <p:sldId id="279" r:id="rId23"/>
    <p:sldId id="281" r:id="rId24"/>
    <p:sldId id="282" r:id="rId25"/>
    <p:sldId id="283" r:id="rId26"/>
    <p:sldId id="284" r:id="rId27"/>
    <p:sldId id="286" r:id="rId28"/>
    <p:sldId id="287" r:id="rId29"/>
    <p:sldId id="268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1D082B-3A39-8549-99D7-93F98BB2AA9F}">
          <p14:sldIdLst/>
        </p14:section>
        <p14:section name="Intro" id="{46813158-959E-DF45-B7BB-39903E8B36AD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</p14:sldIdLst>
        </p14:section>
        <p14:section name="Intuition" id="{9C576ABA-2138-4045-998D-AC0A962F6A29}">
          <p14:sldIdLst>
            <p14:sldId id="267"/>
            <p14:sldId id="269"/>
            <p14:sldId id="270"/>
            <p14:sldId id="271"/>
            <p14:sldId id="272"/>
            <p14:sldId id="273"/>
            <p14:sldId id="274"/>
            <p14:sldId id="300"/>
            <p14:sldId id="275"/>
          </p14:sldIdLst>
        </p14:section>
        <p14:section name="Hoare Logic" id="{BF0A8BC2-95FA-124D-A8D7-595AF02A71F7}">
          <p14:sldIdLst>
            <p14:sldId id="266"/>
            <p14:sldId id="278"/>
            <p14:sldId id="276"/>
            <p14:sldId id="277"/>
            <p14:sldId id="279"/>
            <p14:sldId id="281"/>
            <p14:sldId id="282"/>
            <p14:sldId id="283"/>
            <p14:sldId id="284"/>
            <p14:sldId id="286"/>
            <p14:sldId id="287"/>
          </p14:sldIdLst>
        </p14:section>
        <p14:section name="W/S + WP" id="{4E992ADB-1649-5041-88CB-DF748A16F543}">
          <p14:sldIdLst>
            <p14:sldId id="26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5"/>
    <p:restoredTop sz="86345"/>
  </p:normalViewPr>
  <p:slideViewPr>
    <p:cSldViewPr snapToGrid="0" snapToObjects="1">
      <p:cViewPr varScale="1">
        <p:scale>
          <a:sx n="132" d="100"/>
          <a:sy n="132" d="100"/>
        </p:scale>
        <p:origin x="168" y="1984"/>
      </p:cViewPr>
      <p:guideLst/>
    </p:cSldViewPr>
  </p:slideViewPr>
  <p:outlineViewPr>
    <p:cViewPr>
      <p:scale>
        <a:sx n="33" d="100"/>
        <a:sy n="33" d="100"/>
      </p:scale>
      <p:origin x="0" y="-3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170FC-1D56-EC49-AFBC-8F11FB3887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297F4-2438-BB41-B223-2D37D154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8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54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9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0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14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5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1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29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6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0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5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362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41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7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4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28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8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3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3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0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97F4-2438-BB41-B223-2D37D154F1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7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9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A6C4-4E1A-CC41-9D7D-6AFF075B1036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FD1B-5D66-9049-A151-3472918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Zach </a:t>
            </a:r>
            <a:r>
              <a:rPr lang="en-US" smtClean="0">
                <a:latin typeface="Helvetica" charset="0"/>
                <a:ea typeface="Helvetica" charset="0"/>
                <a:cs typeface="Helvetica" charset="0"/>
              </a:rPr>
              <a:t>Tatlock  / 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2</a:t>
            </a: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Formal Reasoning</a:t>
            </a:r>
            <a:endParaRPr lang="en-US" sz="54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45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How Does This Get Used?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Current practitioners rarely use Hoare logic explicitly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 simple program snippets, often overkill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 full language features (aliasing) gets complex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Shines for developing loops with subtle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invariants</a:t>
            </a:r>
            <a:endParaRPr lang="en-US" dirty="0" smtClean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2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See Homework 0, Homework 2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Ideal for introducing program reasoning foundations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How does logic “talk about” program states?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How can program execution “change what’s true”?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do “weaker” and “stronger” mean in logic?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All essential for specifying library interfaces!</a:t>
            </a:r>
          </a:p>
        </p:txBody>
      </p:sp>
    </p:spTree>
    <p:extLst>
      <p:ext uri="{BB962C8B-B14F-4D97-AF65-F5344CB8AC3E}">
        <p14:creationId xmlns:p14="http://schemas.microsoft.com/office/powerpoint/2010/main" val="1258941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Reasoning Example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6316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Suppose we initially know (or assume)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14" y="2592207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</a:t>
            </a: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x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= 17;</a:t>
            </a: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 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x == 17</a:t>
            </a: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y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= 42;</a:t>
            </a: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 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x == 17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== 42</a:t>
            </a: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z </a:t>
            </a: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= w + x + y;</a:t>
            </a: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 &gt; 0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== 17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== 42 </a:t>
            </a:r>
            <a:r>
              <a:rPr lang="en-GB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59</a:t>
            </a: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…</a:t>
            </a:r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471" y="5773772"/>
            <a:ext cx="7990417" cy="63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Then we know various things after, e.g.,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59</a:t>
            </a:r>
          </a:p>
        </p:txBody>
      </p:sp>
    </p:spTree>
    <p:extLst>
      <p:ext uri="{BB962C8B-B14F-4D97-AF65-F5344CB8AC3E}">
        <p14:creationId xmlns:p14="http://schemas.microsoft.com/office/powerpoint/2010/main" val="494157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Backward Reasoning Example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6316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Suppose we want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at the 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7514" y="2592207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+ 17 + 42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x = 17;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x + 42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y = 42;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w + x + y &lt; 0</a:t>
            </a: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z = w + x + y;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z &lt; 0</a:t>
            </a: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471" y="5773772"/>
            <a:ext cx="7990417" cy="63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Then initially we need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-59</a:t>
            </a:r>
          </a:p>
        </p:txBody>
      </p:sp>
    </p:spTree>
    <p:extLst>
      <p:ext uri="{BB962C8B-B14F-4D97-AF65-F5344CB8AC3E}">
        <p14:creationId xmlns:p14="http://schemas.microsoft.com/office/powerpoint/2010/main" val="1632784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vs. Backward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Forward Reasoning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Determine what follows from initial assumptions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Useful for 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ensuring an invariant is maintained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Backward Reasoning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Determine sufficient conditions for a certain result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Desired result: assumptions need for correctness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Undesired result: assumptions needed to trigger bug</a:t>
            </a:r>
          </a:p>
        </p:txBody>
      </p:sp>
    </p:spTree>
    <p:extLst>
      <p:ext uri="{BB962C8B-B14F-4D97-AF65-F5344CB8AC3E}">
        <p14:creationId xmlns:p14="http://schemas.microsoft.com/office/powerpoint/2010/main" val="11835821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vs. Backward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Forward Reasoning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Simulates the code for many inputs at once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May feel more natural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Introduces (many) potentially irrelevant facts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Backward Reasoning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Often more useful, shows how each part affects goal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May feel unnatural until you have some practice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Powerful technique used frequently in research</a:t>
            </a:r>
          </a:p>
        </p:txBody>
      </p:sp>
    </p:spTree>
    <p:extLst>
      <p:ext uri="{BB962C8B-B14F-4D97-AF65-F5344CB8AC3E}">
        <p14:creationId xmlns:p14="http://schemas.microsoft.com/office/powerpoint/2010/main" val="1445034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303059"/>
            <a:ext cx="7990417" cy="20808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Key ideas: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precondition for each branch includes information about the result of the condition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overall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the disjunction (“or”) of the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of the branches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091" y="1473380"/>
            <a:ext cx="7441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 err="1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b = C</a:t>
            </a:r>
          </a:p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initial </a:t>
            </a: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assumptions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if(b) </a:t>
            </a:r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{</a:t>
            </a:r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true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} else {</a:t>
            </a:r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false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either branch could have executed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36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4303059"/>
            <a:ext cx="7990417" cy="20808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Key ideas: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precondition for each branch includes information about the result of the condition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overall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the disjunction (“or”) of the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of the branches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091" y="1473380"/>
            <a:ext cx="7441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initial assumptions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if(...) {</a:t>
            </a:r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true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} else {</a:t>
            </a:r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  ... // also know condition is false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either branch could have executed</a:t>
            </a:r>
            <a:endParaRPr lang="en-US" sz="24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6350"/>
            <a:endParaRPr lang="en-US" sz="24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63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 Example (</a:t>
            </a:r>
            <a:r>
              <a:rPr lang="en-US" dirty="0" err="1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Fwd</a:t>
            </a:r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9084" y="1798831"/>
            <a:ext cx="7441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&gt;= </a:t>
            </a:r>
            <a:r>
              <a:rPr lang="en-US" sz="20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0</a:t>
            </a: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z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= 0;</a:t>
            </a:r>
          </a:p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if(x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!= 0) {</a:t>
            </a: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 ∧ x != 0 (so x &gt;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	z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= x;</a:t>
            </a: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0</a:t>
            </a: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else </a:t>
            </a:r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x &gt;= 0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0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!(x!=0) (so x ==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	z </a:t>
            </a:r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= x + 1;</a:t>
            </a: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z == 1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000" b="1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// ( …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∧ </a:t>
            </a:r>
            <a:r>
              <a:rPr lang="en-US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 0) </a:t>
            </a:r>
            <a:r>
              <a:rPr lang="en-GB" sz="20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∨ (… ∧ z == 1)  (so z &gt; 0)</a:t>
            </a:r>
            <a:endParaRPr lang="en-US" sz="20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54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6355" y="3990623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1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00017 0.0497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Notation and Terminology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Precondition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: “assumption” before some code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: “what holds” after some code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Conventional to write pre/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in “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is-IS" b="1" dirty="0" smtClean="0">
                <a:latin typeface="Courier" charset="0"/>
                <a:ea typeface="Courier" charset="0"/>
                <a:cs typeface="Courier" charset="0"/>
              </a:rPr>
              <a:t>…}</a:t>
            </a: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is-I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w &lt; -59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is-IS" b="1" dirty="0" smtClean="0">
                <a:latin typeface="Courier" charset="0"/>
                <a:ea typeface="Courier" charset="0"/>
                <a:cs typeface="Courier" charset="0"/>
              </a:rPr>
              <a:t>x = 17;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is-I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w + x &lt; -42 }</a:t>
            </a:r>
          </a:p>
        </p:txBody>
      </p:sp>
    </p:spTree>
    <p:extLst>
      <p:ext uri="{BB962C8B-B14F-4D97-AF65-F5344CB8AC3E}">
        <p14:creationId xmlns:p14="http://schemas.microsoft.com/office/powerpoint/2010/main" val="888055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67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Please vote for midterm date</a:t>
            </a:r>
          </a:p>
          <a:p>
            <a:pPr marL="0" indent="0"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Homework 0 due Friday at 10am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No late days accepted for this assignment</a:t>
            </a:r>
          </a:p>
          <a:p>
            <a:pPr marL="0" indent="0"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Homework 1 due Wednesday at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11pm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Using program logic sans loops</a:t>
            </a:r>
          </a:p>
          <a:p>
            <a:pPr marL="0" indent="0"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794" y="2465214"/>
            <a:ext cx="3562964" cy="1152877"/>
          </a:xfrm>
          <a:prstGeom prst="rect">
            <a:avLst/>
          </a:prstGeom>
          <a:ln w="38100">
            <a:solidFill>
              <a:srgbClr val="443B80"/>
            </a:solidFill>
          </a:ln>
        </p:spPr>
      </p:pic>
    </p:spTree>
    <p:extLst>
      <p:ext uri="{BB962C8B-B14F-4D97-AF65-F5344CB8AC3E}">
        <p14:creationId xmlns:p14="http://schemas.microsoft.com/office/powerpoint/2010/main" val="1078230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Notation and Terminology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Note the “</a:t>
            </a:r>
            <a:r>
              <a:rPr lang="is-IS" b="1" dirty="0" smtClean="0">
                <a:latin typeface="Courier" charset="0"/>
                <a:ea typeface="Courier" charset="0"/>
                <a:cs typeface="Courier" charset="0"/>
              </a:rPr>
              <a:t>{...}</a:t>
            </a: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” notation is NOT Java</a:t>
            </a:r>
          </a:p>
          <a:p>
            <a:pPr marL="0" indent="0">
              <a:lnSpc>
                <a:spcPct val="100000"/>
              </a:lnSpc>
              <a:buNone/>
            </a:pPr>
            <a:endParaRPr lang="is-I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Within pre/postcondition “=” means </a:t>
            </a:r>
            <a:r>
              <a:rPr lang="is-I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mathematical equality</a:t>
            </a: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, like Java’s “==” for numbers</a:t>
            </a:r>
          </a:p>
          <a:p>
            <a:pPr marL="0" indent="0">
              <a:lnSpc>
                <a:spcPct val="100000"/>
              </a:lnSpc>
              <a:buNone/>
            </a:pPr>
            <a:endParaRPr lang="is-I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&gt; 0 /\ x = 17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	y = 42;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	{ w &gt; 0 /\ x = 17 /\ y = 42 }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249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Assertion Semantics (Meaning)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assertion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(pre/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) is a logical formula that can refer to program state (variables)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Given a variable, a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program state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tells you its value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Or the value for any expression with no side effects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 assertion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holds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on a program state if evaluating the assertion using the program state produces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true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 assertion represents the set of state for which it holds</a:t>
            </a:r>
          </a:p>
        </p:txBody>
      </p:sp>
    </p:spTree>
    <p:extLst>
      <p:ext uri="{BB962C8B-B14F-4D97-AF65-F5344CB8AC3E}">
        <p14:creationId xmlns:p14="http://schemas.microsoft.com/office/powerpoint/2010/main" val="372560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Hoare Triples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triple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code wrapped in two assertions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P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the precondition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the code (statement)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the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postcondition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Hoare triple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is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valid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if: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 all states where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holds, executing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always produces a state where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holds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“If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true before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, then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must be true after”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Otherwise the triple is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invalid</a:t>
            </a:r>
            <a:endParaRPr lang="en-US" dirty="0" smtClean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59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Hoare Triple Examples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Valid or invalid?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ssume all variables are integers without overflow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 != 0}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x*x;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0}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{z != 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z*z;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!= z}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 &gt;= 0}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2*x;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&gt; x}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(if(x &gt; 7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){ </a:t>
            </a:r>
            <a:r>
              <a:rPr lang="en-US" sz="2900" b="1" dirty="0" smtClean="0">
                <a:latin typeface="Courier" charset="0"/>
                <a:ea typeface="Courier" charset="0"/>
                <a:cs typeface="Courier" charset="0"/>
              </a:rPr>
              <a:t>y=4; }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else{ y=3; })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&lt; 5}</a:t>
            </a:r>
          </a:p>
          <a:p>
            <a:pPr marL="0" indent="0">
              <a:buNone/>
            </a:pPr>
            <a:endParaRPr lang="en-US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(x = y; z = x;) </a:t>
            </a:r>
            <a:r>
              <a:rPr lang="en-US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y=z}</a:t>
            </a:r>
          </a:p>
          <a:p>
            <a:pPr marL="0" indent="0">
              <a:buNone/>
            </a:pPr>
            <a:endParaRPr lang="en-GB" sz="500" b="1" dirty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{x=7 ∧ y=5}</a:t>
            </a:r>
          </a:p>
          <a:p>
            <a:pPr marL="0" indent="0">
              <a:buNone/>
            </a:pPr>
            <a:r>
              <a:rPr lang="en-GB" b="1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b="1" dirty="0" err="1"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=x; x=</a:t>
            </a:r>
            <a:r>
              <a:rPr lang="en-GB" b="1" dirty="0" err="1">
                <a:latin typeface="Courier" charset="0"/>
                <a:ea typeface="Courier" charset="0"/>
                <a:cs typeface="Courier" charset="0"/>
              </a:rPr>
              <a:t>tmp</a:t>
            </a:r>
            <a:r>
              <a:rPr lang="en-GB" b="1" dirty="0">
                <a:latin typeface="Courier" charset="0"/>
                <a:ea typeface="Courier" charset="0"/>
                <a:cs typeface="Courier" charset="0"/>
              </a:rPr>
              <a:t>; y=x;)</a:t>
            </a:r>
          </a:p>
          <a:p>
            <a:pPr marL="0" indent="0">
              <a:buNone/>
            </a:pPr>
            <a:r>
              <a:rPr lang="en-GB" sz="29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{y=7 ∧ x=5}</a:t>
            </a:r>
            <a:endParaRPr lang="en-US" sz="2900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4693" y="2588559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valid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4693" y="3107844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invalid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4693" y="3627123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invalid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4693" y="4667761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valid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4693" y="5600090"/>
            <a:ext cx="103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invalid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8076" y="4129679"/>
            <a:ext cx="7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valid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04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Aside: assert in Java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 Java assertion is a statement with a Java expression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assert (x &gt; 0 &amp;&amp; y &lt; x);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Similar to our assertions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Evaluate with program state to get true or false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9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Different from our assertions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Java assertions work at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run-time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Raise an exception if this execution violates assert</a:t>
            </a:r>
          </a:p>
          <a:p>
            <a:pPr lvl="1">
              <a:lnSpc>
                <a:spcPct val="100000"/>
              </a:lnSpc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… unless assertion checking disable (discuss later)</a:t>
            </a:r>
          </a:p>
          <a:p>
            <a:pPr marL="0" indent="0">
              <a:lnSpc>
                <a:spcPct val="100000"/>
              </a:lnSpc>
              <a:buNone/>
            </a:pPr>
            <a:endParaRPr lang="is-IS" sz="9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This week: we are </a:t>
            </a:r>
            <a:r>
              <a:rPr lang="is-I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  <a:r>
              <a:rPr lang="is-I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about the code </a:t>
            </a:r>
            <a:r>
              <a:rPr lang="is-I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statically</a:t>
            </a:r>
            <a:r>
              <a:rPr lang="is-I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(before run-time), not checking a particular input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78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The General Rules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So far, we decided if a Hoare trip was valid by using our informal understanding of programming constructs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Now we’ll show a general rule for each construct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basic rule for assignments (they change state!)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rule to combine statements in a sequence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rule to combine statements in a conditional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The rule to combine statements in a loop [next time]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936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Basic Rule: Assignment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x = e;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be like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except replace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with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Triple is valid if: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  For all states where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holds,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also holds</a:t>
            </a:r>
          </a:p>
          <a:p>
            <a:pPr marL="800100" lvl="2" indent="-342900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That is,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 implies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sz="2800" b="1" dirty="0">
                <a:latin typeface="Helvetica" charset="0"/>
                <a:ea typeface="Helvetica" charset="0"/>
                <a:cs typeface="Helvetica" charset="0"/>
              </a:rPr>
              <a:t>,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 written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 =&gt; Q’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Example: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&gt; 34 }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z + 1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y &gt; 1 }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Q’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+ 1 &gt; 1 }</a:t>
            </a:r>
          </a:p>
        </p:txBody>
      </p:sp>
    </p:spTree>
    <p:extLst>
      <p:ext uri="{BB962C8B-B14F-4D97-AF65-F5344CB8AC3E}">
        <p14:creationId xmlns:p14="http://schemas.microsoft.com/office/powerpoint/2010/main" val="5164830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Sequence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S1; S2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there is an assertion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such that both the following are valid: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R }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R 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 smtClean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z &gt;= 1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y = z + 1;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w = y * y;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w &gt; y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 smtClean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6712" y="4248533"/>
            <a:ext cx="4820770" cy="2246769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1}</a:t>
            </a: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70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{z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&gt;=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1}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y = z + 1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1} </a:t>
            </a: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  Use basic assign rule: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    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&gt;= 1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z + 1 &gt; 1</a:t>
            </a:r>
          </a:p>
          <a:p>
            <a:endParaRPr lang="en-US" sz="70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1}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w = y * y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{w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y}</a:t>
            </a: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  Use basic assign rule: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     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1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* y &gt; y</a:t>
            </a:r>
          </a:p>
        </p:txBody>
      </p:sp>
    </p:spTree>
    <p:extLst>
      <p:ext uri="{BB962C8B-B14F-4D97-AF65-F5344CB8AC3E}">
        <p14:creationId xmlns:p14="http://schemas.microsoft.com/office/powerpoint/2010/main" val="99696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Combining Rule: Conditional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P 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if(b) S1 else S2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 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Triple is valid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iff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there are assertions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Q1, Q2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such that: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 /\ b  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S1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 } 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is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 /\ !b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S2 </a:t>
            </a:r>
            <a:r>
              <a:rPr lang="en-US" sz="28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</a:t>
            </a: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Q2 }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is valid</a:t>
            </a:r>
          </a:p>
          <a:p>
            <a:pPr lvl="1">
              <a:lnSpc>
                <a:spcPct val="100000"/>
              </a:lnSpc>
            </a:pP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 \/ Q2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sz="28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b="1" dirty="0" smtClean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 true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  if(x &gt; 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   y = x;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  else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b="1" dirty="0" smtClean="0">
                <a:latin typeface="Courier" charset="0"/>
                <a:ea typeface="Courier" charset="0"/>
                <a:cs typeface="Courier" charset="0"/>
              </a:rPr>
              <a:t>   y = 20;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 { y &gt; 5 </a:t>
            </a:r>
            <a:r>
              <a:rPr lang="en-US" sz="24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 smtClean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30606" y="4201469"/>
            <a:ext cx="5640542" cy="1938992"/>
          </a:xfrm>
          <a:prstGeom prst="rect">
            <a:avLst/>
          </a:prstGeom>
          <a:noFill/>
          <a:ln w="38100">
            <a:solidFill>
              <a:srgbClr val="443B8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Let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be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7}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and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Q2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be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{y = 20}</a:t>
            </a:r>
          </a:p>
          <a:p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- Note: other choices work too!</a:t>
            </a:r>
          </a:p>
          <a:p>
            <a:endParaRPr lang="en-US" sz="100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1. Show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&gt;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y = x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&gt; 7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00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2. Show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{true /\ x &lt;= 7}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y = 20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{y = 20}</a:t>
            </a:r>
          </a:p>
          <a:p>
            <a:endParaRPr lang="en-US" sz="1000" b="1" dirty="0" smtClean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3. Show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7 \/ y = 20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implies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 y &gt; 5</a:t>
            </a:r>
            <a:endParaRPr lang="en-US" b="1" dirty="0">
              <a:solidFill>
                <a:srgbClr val="443B80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06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7644" y="4334934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86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00087 0.0513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80210" y="2028616"/>
            <a:ext cx="558358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Formal</a:t>
            </a:r>
          </a:p>
          <a:p>
            <a:pPr algn="ctr"/>
            <a:r>
              <a:rPr lang="en-US" sz="88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Reasoning</a:t>
            </a:r>
            <a:endParaRPr lang="en-US" sz="88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0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Weaker vs. Stronger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If </a:t>
            </a: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implies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(written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 =&gt; P2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) then:</a:t>
            </a:r>
          </a:p>
          <a:p>
            <a:pPr lvl="1">
              <a:lnSpc>
                <a:spcPct val="100000"/>
              </a:lnSpc>
            </a:pP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stronger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weaker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Whenever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holds,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guaranteed to hold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So it is at least as difficult to satisfy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as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holds on a subset of the states where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holds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puts more constraints on program states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a “stronger” set of obligations / requirements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25036" y="2386854"/>
            <a:ext cx="2353235" cy="1391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79142" y="2623297"/>
            <a:ext cx="869576" cy="9188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83739" y="289807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8924" y="2898072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366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Weaker vs. Stronger Examples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= 17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is stronger than </a:t>
            </a: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 0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prime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is neither stronger nor weaker than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odd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prime /\ x &gt; 2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is stronger than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is odd /\ x &gt; 2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012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Strength and Hoare Logic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Suppose:</a:t>
            </a:r>
          </a:p>
          <a:p>
            <a:pPr lvl="1">
              <a:lnSpc>
                <a:spcPct val="100000"/>
              </a:lnSpc>
            </a:pPr>
            <a:r>
              <a:rPr lang="en-US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and</a:t>
            </a:r>
          </a:p>
          <a:p>
            <a:pPr lvl="1">
              <a:lnSpc>
                <a:spcPct val="100000"/>
              </a:lnSpc>
            </a:pP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weaker than some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and</a:t>
            </a:r>
          </a:p>
          <a:p>
            <a:pPr lvl="1">
              <a:lnSpc>
                <a:spcPct val="100000"/>
              </a:lnSpc>
            </a:pP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is stronger than some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700" dirty="0" smtClean="0">
                <a:latin typeface="Helvetica" charset="0"/>
                <a:ea typeface="Helvetica" charset="0"/>
                <a:cs typeface="Helvetica" charset="0"/>
              </a:rPr>
              <a:t>Then </a:t>
            </a:r>
            <a:r>
              <a:rPr lang="en-US" sz="27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{P1} </a:t>
            </a:r>
            <a:r>
              <a:rPr lang="en-US" sz="2700" b="1" dirty="0" smtClean="0"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{Q}</a:t>
            </a:r>
            <a:r>
              <a:rPr lang="en-US" sz="2700" dirty="0" smtClean="0"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{P}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 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US" sz="27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Q1} </a:t>
            </a:r>
            <a:r>
              <a:rPr lang="en-US" sz="2700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700" dirty="0" smtClean="0">
                <a:latin typeface="Helvetica" charset="0"/>
                <a:ea typeface="Helvetica" charset="0"/>
                <a:cs typeface="Helvetica" charset="0"/>
              </a:rPr>
              <a:t>nd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{P1} </a:t>
            </a:r>
            <a:r>
              <a:rPr lang="en-US" sz="2700" b="1" dirty="0"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sz="27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{Q1}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Example: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&gt;= 0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P1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x &gt; 0</a:t>
            </a:r>
          </a:p>
          <a:p>
            <a:pPr lvl="1"/>
            <a:r>
              <a:rPr lang="en-US" sz="2500" b="1" dirty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 x+1</a:t>
            </a:r>
          </a:p>
          <a:p>
            <a:pPr lvl="1"/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dirty="0" smtClean="0">
                <a:cs typeface="Courier New" panose="02070309020205020404" pitchFamily="49" charset="0"/>
              </a:rPr>
              <a:t>     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 0</a:t>
            </a:r>
          </a:p>
          <a:p>
            <a:pPr lvl="1"/>
            <a:r>
              <a:rPr lang="en-US" sz="2500" b="1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y &gt;=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3365" y="5156946"/>
            <a:ext cx="3348317" cy="584775"/>
          </a:xfrm>
          <a:prstGeom prst="rect">
            <a:avLst/>
          </a:prstGeom>
          <a:solidFill>
            <a:srgbClr val="443B8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“Wiggle Room”</a:t>
            </a:r>
            <a:endParaRPr lang="en-US" sz="32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623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Strength and Hoare Logic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 backward reasoning, if we want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, we </a:t>
            </a:r>
            <a:r>
              <a:rPr lang="en-US" dirty="0" smtClean="0"/>
              <a:t>could: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 smtClean="0"/>
              <a:t>, then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Better, we could just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/>
              <a:t>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 is the </a:t>
            </a:r>
            <a:r>
              <a:rPr lang="en-US" i="1" dirty="0">
                <a:solidFill>
                  <a:srgbClr val="443B80"/>
                </a:solidFill>
              </a:rPr>
              <a:t>weakest precondition </a:t>
            </a:r>
            <a:r>
              <a:rPr lang="en-US" dirty="0"/>
              <a:t>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/>
              <a:t>Weakest means the most lenient assumptions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will hold after executing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/>
          </a:p>
          <a:p>
            <a:pPr lvl="1"/>
            <a:r>
              <a:rPr lang="en-US" dirty="0"/>
              <a:t>Any precondition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such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/>
              <a:t> is valid will be stronger 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/>
              <a:t>Amazing (?): Without loops/methods, for any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, there exists a unique weakest precondition, written </a:t>
            </a:r>
            <a:r>
              <a:rPr lang="en-US" dirty="0" err="1">
                <a:solidFill>
                  <a:srgbClr val="443B80"/>
                </a:solidFill>
              </a:rPr>
              <a:t>wp</a:t>
            </a:r>
            <a:r>
              <a:rPr lang="en-US" dirty="0">
                <a:solidFill>
                  <a:srgbClr val="443B80"/>
                </a:solidFill>
              </a:rPr>
              <a:t>(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solidFill>
                  <a:srgbClr val="443B80"/>
                </a:solidFill>
              </a:rPr>
              <a:t>,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>
                <a:solidFill>
                  <a:srgbClr val="443B80"/>
                </a:solidFill>
              </a:rPr>
              <a:t>)</a:t>
            </a:r>
          </a:p>
          <a:p>
            <a:pPr lvl="1"/>
            <a:r>
              <a:rPr lang="en-US" dirty="0"/>
              <a:t>Like our general rules with backward reasoning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57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Weakest Precondition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with each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replaced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) </a:t>
            </a:r>
            <a:r>
              <a:rPr lang="en-US" dirty="0" smtClean="0"/>
              <a:t>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,wp(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i.e., 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and overall </a:t>
            </a:r>
            <a:r>
              <a:rPr lang="en-US" dirty="0" err="1"/>
              <a:t>wp</a:t>
            </a:r>
            <a:r>
              <a:rPr lang="en-US" dirty="0"/>
              <a:t> is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/>
              <a:t>) </a:t>
            </a:r>
            <a:r>
              <a:rPr lang="en-US" dirty="0" smtClean="0"/>
              <a:t>is </a:t>
            </a:r>
            <a:r>
              <a:rPr lang="en-US" dirty="0"/>
              <a:t>			    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this </a:t>
            </a:r>
            <a:r>
              <a:rPr lang="en-US" dirty="0" smtClean="0"/>
              <a:t>logical </a:t>
            </a:r>
            <a:r>
              <a:rPr lang="en-US" dirty="0"/>
              <a:t>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(b ∧ </a:t>
            </a:r>
            <a:r>
              <a:rPr lang="en-GB" dirty="0" err="1">
                <a:cs typeface="Courier New" panose="02070309020205020404" pitchFamily="49" charset="0"/>
              </a:rPr>
              <a:t>wp</a:t>
            </a:r>
            <a:r>
              <a:rPr lang="en-GB" dirty="0"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(!b ∧ </a:t>
            </a:r>
            <a:r>
              <a:rPr lang="en-GB" dirty="0" err="1">
                <a:cs typeface="Courier New" panose="02070309020205020404" pitchFamily="49" charset="0"/>
              </a:rPr>
              <a:t>wp</a:t>
            </a:r>
            <a:r>
              <a:rPr lang="en-GB" dirty="0">
                <a:cs typeface="Courier New" panose="02070309020205020404" pitchFamily="49" charset="0"/>
              </a:rPr>
              <a:t>(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>
                <a:cs typeface="Courier New" panose="02070309020205020404" pitchFamily="49" charset="0"/>
              </a:rPr>
              <a:t>,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>
                <a:cs typeface="Courier New" panose="02070309020205020404" pitchFamily="49" charset="0"/>
              </a:rPr>
              <a:t>)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In </a:t>
            </a:r>
            <a:r>
              <a:rPr lang="en-GB" dirty="0"/>
              <a:t>any state, b will evaluate to either true or false</a:t>
            </a:r>
            <a:r>
              <a:rPr lang="en-GB" dirty="0" smtClean="0"/>
              <a:t>…</a:t>
            </a:r>
            <a:endParaRPr lang="en-GB" dirty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You </a:t>
            </a:r>
            <a:r>
              <a:rPr lang="en-GB" dirty="0"/>
              <a:t>can sometimes then simplify the </a:t>
            </a:r>
            <a:r>
              <a:rPr lang="en-GB" dirty="0" smtClean="0"/>
              <a:t>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136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Simple Examples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/>
              <a:t>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then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) …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sz="3600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y – 3;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y-3 = 10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13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92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Bigger Example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S is if (x &lt; 5) {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x*x;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 else {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  x = x+1; 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     }</a:t>
            </a:r>
          </a:p>
          <a:p>
            <a:pPr lvl="1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S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&lt; 5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  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(</a:t>
            </a:r>
            <a:r>
              <a:rPr lang="en-GB" sz="2200" b="1" dirty="0">
                <a:latin typeface="Courier New" pitchFamily="49" charset="0"/>
              </a:rPr>
              <a:t>x &gt;= 5 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>
                <a:latin typeface="OpenSymbol" pitchFamily="2" charset="0"/>
              </a:rPr>
              <a:t>∧</a:t>
            </a:r>
            <a:r>
              <a:rPr lang="en-GB" sz="2200" dirty="0">
                <a:latin typeface="Symbol" pitchFamily="18" charset="2"/>
              </a:rPr>
              <a:t></a:t>
            </a:r>
            <a:r>
              <a:rPr lang="en-GB" sz="2200" dirty="0" err="1">
                <a:latin typeface="Arial" charset="0"/>
              </a:rPr>
              <a:t>wp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x+1;</a:t>
            </a:r>
            <a:r>
              <a:rPr lang="en-GB" sz="2200" dirty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&lt; 5 ∧ x*x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   	</a:t>
            </a:r>
            <a:r>
              <a:rPr lang="en-GB" sz="2200" dirty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5 ∧ x+1 &gt;= 9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</a:rPr>
              <a:t>= 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>
                <a:latin typeface="Arial" charset="0"/>
                <a:sym typeface="Symbol"/>
              </a:rPr>
              <a:t>)  </a:t>
            </a:r>
            <a:r>
              <a:rPr lang="en-GB" sz="2200" dirty="0">
                <a:latin typeface="OpenSymbol"/>
                <a:ea typeface="OpenSymbol"/>
              </a:rPr>
              <a:t>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   ∨ </a:t>
            </a:r>
            <a:r>
              <a:rPr lang="en-GB" sz="2200" dirty="0">
                <a:latin typeface="Arial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>
              <a:latin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199466" y="5844671"/>
            <a:ext cx="4419600" cy="674132"/>
            <a:chOff x="4191000" y="5638800"/>
            <a:chExt cx="4419600" cy="6741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8455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Conditionals Review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8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39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0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41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7353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“Correct”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 err="1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wp</a:t>
            </a:r>
            <a:r>
              <a:rPr lang="en-GB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GB" dirty="0" smtClean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, Q) </a:t>
            </a:r>
            <a:r>
              <a:rPr lang="en-GB" dirty="0" smtClean="0"/>
              <a:t>is </a:t>
            </a:r>
            <a:r>
              <a:rPr lang="en-GB" i="1" dirty="0" smtClean="0">
                <a:solidFill>
                  <a:srgbClr val="443B80"/>
                </a:solidFill>
              </a:rPr>
              <a:t>true</a:t>
            </a:r>
            <a:r>
              <a:rPr lang="en-GB" dirty="0" smtClean="0"/>
              <a:t>, then executing 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GB" dirty="0" smtClean="0"/>
              <a:t> will always produce a state where </a:t>
            </a:r>
            <a:r>
              <a:rPr lang="en-GB" dirty="0">
                <a:solidFill>
                  <a:srgbClr val="443B80"/>
                </a:solidFill>
                <a:latin typeface="Courier" charset="0"/>
                <a:ea typeface="Courier" charset="0"/>
                <a:cs typeface="Courier" charset="0"/>
              </a:rPr>
              <a:t>Q</a:t>
            </a:r>
            <a:r>
              <a:rPr lang="en-GB" dirty="0" smtClean="0"/>
              <a:t> holds, since true holds for every program state.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847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Oops</a:t>
            </a:r>
            <a:r>
              <a:rPr lang="en-US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! </a:t>
            </a:r>
            <a:r>
              <a:rPr lang="en-US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Forward Bug</a:t>
            </a:r>
            <a:r>
              <a:rPr lang="is-I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With forward reasoning, </a:t>
            </a:r>
            <a:r>
              <a:rPr lang="en-US" smtClean="0"/>
              <a:t>our </a:t>
            </a:r>
            <a:r>
              <a:rPr lang="en-US" smtClean="0"/>
              <a:t>intuitve rule for </a:t>
            </a:r>
            <a:r>
              <a:rPr lang="en-US" dirty="0" smtClean="0"/>
              <a:t>assignment is </a:t>
            </a:r>
            <a:r>
              <a:rPr lang="en-US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Changing a variable can affect other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 ∧ x = 4 ∧ y = 3}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      But clearly we do not know </a:t>
            </a:r>
            <a:r>
              <a:rPr lang="en-US" b="1" dirty="0" smtClean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7 </a:t>
            </a:r>
            <a:r>
              <a:rPr lang="en-US" dirty="0"/>
              <a:t>(</a:t>
            </a:r>
            <a:r>
              <a:rPr lang="en-US" dirty="0" smtClean="0"/>
              <a:t>!!!)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22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Formalization and Reasoning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29213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Geometry gives us incredible power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Lets us represent shapes symbolically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Provides basic truths about these shapes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Gives rules to combine small truths into bigger truths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Geometric proofs often establish </a:t>
            </a: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general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truths</a:t>
            </a:r>
          </a:p>
        </p:txBody>
      </p:sp>
      <p:sp>
        <p:nvSpPr>
          <p:cNvPr id="4" name="Triangle 3"/>
          <p:cNvSpPr/>
          <p:nvPr/>
        </p:nvSpPr>
        <p:spPr>
          <a:xfrm>
            <a:off x="1315955" y="4712031"/>
            <a:ext cx="1201271" cy="1075764"/>
          </a:xfrm>
          <a:prstGeom prst="triangle">
            <a:avLst>
              <a:gd name="adj" fmla="val 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" name="Triangle 4"/>
          <p:cNvSpPr/>
          <p:nvPr/>
        </p:nvSpPr>
        <p:spPr>
          <a:xfrm>
            <a:off x="3787933" y="4663261"/>
            <a:ext cx="1306286" cy="1148063"/>
          </a:xfrm>
          <a:prstGeom prst="triangle">
            <a:avLst>
              <a:gd name="adj" fmla="val 70192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291" y="4613127"/>
            <a:ext cx="2336199" cy="997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130" y="5633560"/>
            <a:ext cx="2384360" cy="885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7603" y="5260340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44807" y="4688667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80877" y="5298848"/>
            <a:ext cx="327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69318" y="495752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6031" y="4708130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550824" y="529884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5352" y="5965592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a</a:t>
            </a:r>
            <a:r>
              <a:rPr lang="en-US" sz="3200" baseline="30000" smtClean="0"/>
              <a:t>2</a:t>
            </a:r>
            <a:r>
              <a:rPr lang="en-US" sz="3200" smtClean="0"/>
              <a:t> + b</a:t>
            </a:r>
            <a:r>
              <a:rPr lang="en-US" sz="3200" baseline="30000" smtClean="0"/>
              <a:t>2</a:t>
            </a:r>
            <a:r>
              <a:rPr lang="en-US" sz="3200" smtClean="0"/>
              <a:t> = c</a:t>
            </a:r>
            <a:r>
              <a:rPr lang="en-US" sz="3200" baseline="30000" smtClean="0"/>
              <a:t>2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1924" y="5937542"/>
            <a:ext cx="2558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 + q + r = 180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0716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Fixing Forward Assignment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When you assign to a variable, you need to replace all other uses of the variable in the post-condition with a different </a:t>
            </a:r>
            <a:r>
              <a:rPr lang="en-US" dirty="0" smtClean="0"/>
              <a:t>“fresh” variable, so that you </a:t>
            </a:r>
            <a:r>
              <a:rPr lang="en-US" dirty="0"/>
              <a:t>refer to the “old contents”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Corrected example: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x1 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 = x1 + y1 ∧ x = 4 ∧ y = 3}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4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90416" cy="1325563"/>
          </a:xfrm>
        </p:spPr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Useful Example: Swap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10" cy="4558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ame initial </a:t>
            </a:r>
            <a:r>
              <a:rPr lang="en-US" dirty="0"/>
              <a:t>contents so we can refer to them in the </a:t>
            </a:r>
            <a:r>
              <a:rPr lang="en-US" dirty="0" smtClean="0"/>
              <a:t>post-condition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in the formulas: these “names” are not in the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 = y;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y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solidFill>
                  <a:srgbClr val="443B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9202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Formalization and Reasoning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Formal reasoning provides tradeoffs</a:t>
            </a:r>
          </a:p>
          <a:p>
            <a:pPr lvl="1">
              <a:lnSpc>
                <a:spcPct val="100000"/>
              </a:lnSpc>
              <a:buFont typeface=".AppleSystemUIFont" charset="0"/>
              <a:buChar char="+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Establish truth for many (possibly infinite) cases</a:t>
            </a:r>
          </a:p>
          <a:p>
            <a:pPr lvl="1">
              <a:lnSpc>
                <a:spcPct val="100000"/>
              </a:lnSpc>
              <a:buFont typeface=".AppleSystemUIFont" charset="0"/>
              <a:buChar char="+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Know properties ahead of time, before object exists</a:t>
            </a:r>
          </a:p>
          <a:p>
            <a:pPr lvl="1">
              <a:lnSpc>
                <a:spcPct val="100000"/>
              </a:lnSpc>
              <a:buFont typeface=".AppleSystemUIFont" charset="0"/>
              <a:buChar char="-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Requires abstract reasoning and careful thinking</a:t>
            </a:r>
          </a:p>
          <a:p>
            <a:pPr lvl="1">
              <a:lnSpc>
                <a:spcPct val="100000"/>
              </a:lnSpc>
              <a:buFont typeface=".AppleSystemUIFont" charset="0"/>
              <a:buChar char="-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Need basic truths and rules for combining truths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800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Today: develop formal reasoning for programs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is true about a program’s state as it executes?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How do basic constructs change what’s true?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Two flavors of reasoning: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forward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backward</a:t>
            </a:r>
            <a:endParaRPr lang="en-US" dirty="0" smtClean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42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Reasoning About Programs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is true of a program’s state as it executes?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Given initial assumption or final goal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Examples: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If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x &gt; 0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initially, then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y == 0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when loop exits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Contents of array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arr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refers to are sorted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Except at one program point,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x + y == z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 all instances of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Node 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is-IS" b="1" dirty="0" smtClean="0">
                <a:latin typeface="Courier" charset="0"/>
                <a:ea typeface="Courier" charset="0"/>
                <a:cs typeface="Courier" charset="0"/>
              </a:rPr>
              <a:t>n.next 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== </a:t>
            </a:r>
            <a:r>
              <a:rPr lang="is-IS" b="1" dirty="0" smtClean="0">
                <a:latin typeface="Courier" charset="0"/>
                <a:ea typeface="Courier" charset="0"/>
                <a:cs typeface="Courier" charset="0"/>
              </a:rPr>
              <a:t>null </a:t>
            </a:r>
            <a:r>
              <a:rPr lang="is-IS" b="1" dirty="0" smtClean="0">
                <a:latin typeface="Helvetica" charset="0"/>
                <a:ea typeface="Helvetica" charset="0"/>
                <a:cs typeface="Helvetica" charset="0"/>
              </a:rPr>
              <a:t>\/</a:t>
            </a:r>
            <a:r>
              <a:rPr lang="is-IS" b="1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is-IS" b="1" dirty="0">
                <a:latin typeface="Courier" charset="0"/>
                <a:ea typeface="Courier" charset="0"/>
                <a:cs typeface="Courier" charset="0"/>
              </a:rPr>
              <a:t>n.next.prev == n</a:t>
            </a:r>
          </a:p>
          <a:p>
            <a:pPr lvl="1">
              <a:lnSpc>
                <a:spcPct val="100000"/>
              </a:lnSpc>
            </a:pPr>
            <a:r>
              <a:rPr lang="is-IS" dirty="0" smtClean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49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Essential complement to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testing</a:t>
            </a:r>
            <a:endParaRPr lang="en-US" dirty="0" smtClean="0">
              <a:solidFill>
                <a:srgbClr val="443B8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Testing shows specific result for a specific input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Proof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shows general result for entire class of inputs</a:t>
            </a:r>
          </a:p>
          <a:p>
            <a:pPr lvl="1">
              <a:lnSpc>
                <a:spcPct val="100000"/>
              </a:lnSpc>
            </a:pP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Guarantee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code works for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any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valid input 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Can only prove correct code, proving uncovers bugs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Provides deeper understanding of why code is correct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Precisely stating assumptions is essence of spec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“Callers must not pass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null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as an argument”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“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Callee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will always return an </a:t>
            </a:r>
            <a:r>
              <a:rPr lang="en-US" dirty="0" err="1" smtClean="0">
                <a:latin typeface="Helvetica" charset="0"/>
                <a:ea typeface="Helvetica" charset="0"/>
                <a:cs typeface="Helvetica" charset="0"/>
              </a:rPr>
              <a:t>unaliased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object”</a:t>
            </a:r>
          </a:p>
        </p:txBody>
      </p:sp>
    </p:spTree>
    <p:extLst>
      <p:ext uri="{BB962C8B-B14F-4D97-AF65-F5344CB8AC3E}">
        <p14:creationId xmlns:p14="http://schemas.microsoft.com/office/powerpoint/2010/main" val="19322651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Why Reason About Programs?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26440" y="1622642"/>
            <a:ext cx="7691120" cy="4978964"/>
            <a:chOff x="726440" y="3355487"/>
            <a:chExt cx="7691120" cy="4978964"/>
          </a:xfrm>
        </p:grpSpPr>
        <p:sp>
          <p:nvSpPr>
            <p:cNvPr id="6" name="TextBox 5"/>
            <p:cNvSpPr txBox="1"/>
            <p:nvPr/>
          </p:nvSpPr>
          <p:spPr>
            <a:xfrm>
              <a:off x="726440" y="3355487"/>
              <a:ext cx="769112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443B80"/>
                  </a:solidFill>
                </a:rPr>
                <a:t>“Today </a:t>
              </a:r>
              <a:r>
                <a:rPr lang="en-US" sz="2800" dirty="0">
                  <a:solidFill>
                    <a:srgbClr val="443B80"/>
                  </a:solidFill>
                </a:rPr>
                <a:t>a usual technique is to make a program and then to test it. </a:t>
              </a:r>
              <a:r>
                <a:rPr lang="en-US" sz="2800" dirty="0" smtClean="0">
                  <a:solidFill>
                    <a:srgbClr val="443B80"/>
                  </a:solidFill>
                </a:rPr>
                <a:t>While </a:t>
              </a:r>
              <a:r>
                <a:rPr lang="en-US" sz="2800" dirty="0">
                  <a:solidFill>
                    <a:srgbClr val="443B80"/>
                  </a:solidFill>
                </a:rPr>
                <a:t>program testing can be a very effective way to show the presence of bugs, </a:t>
              </a:r>
              <a:r>
                <a:rPr lang="en-US" sz="2800" dirty="0" smtClean="0">
                  <a:solidFill>
                    <a:srgbClr val="443B80"/>
                  </a:solidFill>
                </a:rPr>
                <a:t>it </a:t>
              </a:r>
              <a:r>
                <a:rPr lang="en-US" sz="2800" dirty="0">
                  <a:solidFill>
                    <a:srgbClr val="443B80"/>
                  </a:solidFill>
                </a:rPr>
                <a:t>is hopelessly inadequate for showing their absence. The only effective way to raise the confidence level of a program significantly is to give a convincing proof of its correctness. </a:t>
              </a:r>
              <a:r>
                <a:rPr lang="en-US" sz="2800" dirty="0" smtClean="0">
                  <a:solidFill>
                    <a:srgbClr val="443B80"/>
                  </a:solidFill>
                </a:rPr>
                <a:t>”</a:t>
              </a:r>
              <a:endParaRPr lang="en-US" sz="2800" i="1" dirty="0">
                <a:solidFill>
                  <a:srgbClr val="443B80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1100" y="6163282"/>
              <a:ext cx="1172455" cy="165923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581226" y="7811231"/>
              <a:ext cx="2612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443B81"/>
                  </a:solidFill>
                </a:rPr>
                <a:t>-- </a:t>
              </a:r>
              <a:r>
                <a:rPr lang="en-US" sz="2800" i="1" dirty="0" err="1" smtClean="0">
                  <a:solidFill>
                    <a:srgbClr val="443B81"/>
                  </a:solidFill>
                </a:rPr>
                <a:t>Dijkstra</a:t>
              </a:r>
              <a:r>
                <a:rPr lang="en-US" sz="2800" i="1" dirty="0" smtClean="0">
                  <a:solidFill>
                    <a:srgbClr val="443B81"/>
                  </a:solidFill>
                </a:rPr>
                <a:t> (1972)</a:t>
              </a:r>
              <a:endParaRPr lang="en-US" sz="2800" i="1" dirty="0">
                <a:solidFill>
                  <a:srgbClr val="443B8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6557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43B81"/>
                </a:solidFill>
                <a:latin typeface="Helvetica" charset="0"/>
                <a:ea typeface="Helvetica" charset="0"/>
                <a:cs typeface="Helvetica" charset="0"/>
              </a:rPr>
              <a:t>Our Approach</a:t>
            </a:r>
            <a:endParaRPr lang="en-US" dirty="0">
              <a:solidFill>
                <a:srgbClr val="443B8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90417" cy="455824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Hoare Logic,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an approach developed in the 70’s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Focus on core: assignments, conditionals, loops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Omit complex constructs like objects and methods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Today: the basics for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assign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and </a:t>
            </a:r>
            <a:r>
              <a:rPr lang="en-US" i="1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en-US" dirty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solidFill>
                  <a:srgbClr val="443B8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 3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High-level intuition for forward and backward reasoning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Precisely define assertions, preconditions, etc.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Define weaker/stronger and weakest precondition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Next lecture: loops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56355" y="3990623"/>
            <a:ext cx="321733" cy="321733"/>
          </a:xfrm>
          <a:prstGeom prst="rightArrow">
            <a:avLst/>
          </a:prstGeom>
          <a:solidFill>
            <a:srgbClr val="443B8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2759</Words>
  <Application>Microsoft Macintosh PowerPoint</Application>
  <PresentationFormat>On-screen Show (4:3)</PresentationFormat>
  <Paragraphs>517</Paragraphs>
  <Slides>41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.AppleSystemUIFont</vt:lpstr>
      <vt:lpstr>Calibri</vt:lpstr>
      <vt:lpstr>Calibri Light</vt:lpstr>
      <vt:lpstr>Courier</vt:lpstr>
      <vt:lpstr>Courier New</vt:lpstr>
      <vt:lpstr>Helvetica</vt:lpstr>
      <vt:lpstr>OpenSymbol</vt:lpstr>
      <vt:lpstr>Symbol</vt:lpstr>
      <vt:lpstr>Arial</vt:lpstr>
      <vt:lpstr>Office Theme</vt:lpstr>
      <vt:lpstr>CSE 331 Software Design and Implementation</vt:lpstr>
      <vt:lpstr>Announcements</vt:lpstr>
      <vt:lpstr>PowerPoint Presentation</vt:lpstr>
      <vt:lpstr>Formalization and Reasoning</vt:lpstr>
      <vt:lpstr>Formalization and Reasoning</vt:lpstr>
      <vt:lpstr>Reasoning About Programs</vt:lpstr>
      <vt:lpstr>Why Reason About Programs?</vt:lpstr>
      <vt:lpstr>Why Reason About Programs?</vt:lpstr>
      <vt:lpstr>Our Approach</vt:lpstr>
      <vt:lpstr>How Does This Get Used?</vt:lpstr>
      <vt:lpstr>Forward Reasoning Example</vt:lpstr>
      <vt:lpstr>Backward Reasoning Example</vt:lpstr>
      <vt:lpstr>Forward vs. Backward</vt:lpstr>
      <vt:lpstr>Forward vs. Backward</vt:lpstr>
      <vt:lpstr>Conditionals</vt:lpstr>
      <vt:lpstr>Conditionals</vt:lpstr>
      <vt:lpstr>Conditional Example (Fwd)</vt:lpstr>
      <vt:lpstr>Our Approach</vt:lpstr>
      <vt:lpstr>Notation and Terminology</vt:lpstr>
      <vt:lpstr>Notation and Terminology</vt:lpstr>
      <vt:lpstr>Assertion Semantics (Meaning)</vt:lpstr>
      <vt:lpstr>Hoare Triples</vt:lpstr>
      <vt:lpstr>Hoare Triple Examples</vt:lpstr>
      <vt:lpstr>Aside: assert in Java</vt:lpstr>
      <vt:lpstr>The General Rules</vt:lpstr>
      <vt:lpstr>Basic Rule: Assignment</vt:lpstr>
      <vt:lpstr>Combining Rule: Sequence</vt:lpstr>
      <vt:lpstr>Combining Rule: Conditional</vt:lpstr>
      <vt:lpstr>Our Approach</vt:lpstr>
      <vt:lpstr>Weaker vs. Stronger</vt:lpstr>
      <vt:lpstr>Weaker vs. Stronger Examples</vt:lpstr>
      <vt:lpstr>Strength and Hoare Logic</vt:lpstr>
      <vt:lpstr>Strength and Hoare Logic</vt:lpstr>
      <vt:lpstr>Weakest Precondition</vt:lpstr>
      <vt:lpstr>Simple Examples</vt:lpstr>
      <vt:lpstr>Bigger Example</vt:lpstr>
      <vt:lpstr>Conditionals Review</vt:lpstr>
      <vt:lpstr>“Correct”</vt:lpstr>
      <vt:lpstr>Oops! Forward Bug…</vt:lpstr>
      <vt:lpstr>Fixing Forward Assignment</vt:lpstr>
      <vt:lpstr>Useful Example: Swap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L. Tatlock</dc:creator>
  <cp:lastModifiedBy>Zachary L. Tatlock</cp:lastModifiedBy>
  <cp:revision>77</cp:revision>
  <dcterms:created xsi:type="dcterms:W3CDTF">2016-01-06T02:58:08Z</dcterms:created>
  <dcterms:modified xsi:type="dcterms:W3CDTF">2016-01-06T19:57:26Z</dcterms:modified>
</cp:coreProperties>
</file>