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5" r:id="rId3"/>
    <p:sldId id="257" r:id="rId4"/>
    <p:sldId id="259" r:id="rId5"/>
    <p:sldId id="260" r:id="rId6"/>
    <p:sldId id="261" r:id="rId7"/>
    <p:sldId id="266" r:id="rId8"/>
    <p:sldId id="263" r:id="rId9"/>
    <p:sldId id="264" r:id="rId10"/>
    <p:sldId id="258" r:id="rId11"/>
    <p:sldId id="262" r:id="rId12"/>
    <p:sldId id="268" r:id="rId13"/>
    <p:sldId id="269" r:id="rId14"/>
    <p:sldId id="270" r:id="rId15"/>
    <p:sldId id="271" r:id="rId16"/>
    <p:sldId id="272" r:id="rId17"/>
    <p:sldId id="273" r:id="rId18"/>
    <p:sldId id="274" r:id="rId19"/>
    <p:sldId id="278" r:id="rId20"/>
    <p:sldId id="275" r:id="rId21"/>
    <p:sldId id="277" r:id="rId22"/>
    <p:sldId id="267" r:id="rId23"/>
    <p:sldId id="276"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3" r:id="rId38"/>
    <p:sldId id="292"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3B81"/>
    <a:srgbClr val="0432FF"/>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13"/>
  </p:normalViewPr>
  <p:slideViewPr>
    <p:cSldViewPr snapToGrid="0" snapToObjects="1">
      <p:cViewPr varScale="1">
        <p:scale>
          <a:sx n="122" d="100"/>
          <a:sy n="122" d="100"/>
        </p:scale>
        <p:origin x="126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A3EBB55-2A9D-EE46-BF7E-5542B91A5A5C}" type="datetimeFigureOut">
              <a:rPr lang="en-US" smtClean="0"/>
              <a:t>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1054532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A3EBB55-2A9D-EE46-BF7E-5542B91A5A5C}" type="datetimeFigureOut">
              <a:rPr lang="en-US" smtClean="0"/>
              <a:t>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1850904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A3EBB55-2A9D-EE46-BF7E-5542B91A5A5C}" type="datetimeFigureOut">
              <a:rPr lang="en-US" smtClean="0"/>
              <a:t>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1856682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A3EBB55-2A9D-EE46-BF7E-5542B91A5A5C}" type="datetimeFigureOut">
              <a:rPr lang="en-US" smtClean="0"/>
              <a:t>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339121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3EBB55-2A9D-EE46-BF7E-5542B91A5A5C}" type="datetimeFigureOut">
              <a:rPr lang="en-US" smtClean="0"/>
              <a:t>1/4/16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193148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A3EBB55-2A9D-EE46-BF7E-5542B91A5A5C}" type="datetimeFigureOut">
              <a:rPr lang="en-US" smtClean="0"/>
              <a:t>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1404696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A3EBB55-2A9D-EE46-BF7E-5542B91A5A5C}" type="datetimeFigureOut">
              <a:rPr lang="en-US" smtClean="0"/>
              <a:t>1/4/16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1438528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A3EBB55-2A9D-EE46-BF7E-5542B91A5A5C}" type="datetimeFigureOut">
              <a:rPr lang="en-US" smtClean="0"/>
              <a:t>1/4/16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982206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3EBB55-2A9D-EE46-BF7E-5542B91A5A5C}" type="datetimeFigureOut">
              <a:rPr lang="en-US" smtClean="0"/>
              <a:t>1/4/16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241077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3EBB55-2A9D-EE46-BF7E-5542B91A5A5C}" type="datetimeFigureOut">
              <a:rPr lang="en-US" smtClean="0"/>
              <a:t>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1643031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3EBB55-2A9D-EE46-BF7E-5542B91A5A5C}" type="datetimeFigureOut">
              <a:rPr lang="en-US" smtClean="0"/>
              <a:t>1/4/16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1739FE-6087-8940-A15F-FDD9D7199EB8}" type="slidenum">
              <a:rPr lang="en-US" smtClean="0"/>
              <a:t>‹#›</a:t>
            </a:fld>
            <a:endParaRPr lang="en-US"/>
          </a:p>
        </p:txBody>
      </p:sp>
    </p:spTree>
    <p:extLst>
      <p:ext uri="{BB962C8B-B14F-4D97-AF65-F5344CB8AC3E}">
        <p14:creationId xmlns:p14="http://schemas.microsoft.com/office/powerpoint/2010/main" val="20847293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EBB55-2A9D-EE46-BF7E-5542B91A5A5C}" type="datetimeFigureOut">
              <a:rPr lang="en-US" smtClean="0"/>
              <a:t>1/4/16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1739FE-6087-8940-A15F-FDD9D7199EB8}" type="slidenum">
              <a:rPr lang="en-US" smtClean="0"/>
              <a:t>‹#›</a:t>
            </a:fld>
            <a:endParaRPr lang="en-US"/>
          </a:p>
        </p:txBody>
      </p:sp>
    </p:spTree>
    <p:extLst>
      <p:ext uri="{BB962C8B-B14F-4D97-AF65-F5344CB8AC3E}">
        <p14:creationId xmlns:p14="http://schemas.microsoft.com/office/powerpoint/2010/main" val="1430738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 Id="rId3" Type="http://schemas.openxmlformats.org/officeDocument/2006/relationships/image" Target="../media/image10.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 Id="rId3" Type="http://schemas.openxmlformats.org/officeDocument/2006/relationships/image" Target="../media/image12.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hristianheilmann.com/2015/07/17/the-full-stackoverflow-developer/"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36190" y="5770880"/>
            <a:ext cx="4071620" cy="568960"/>
          </a:xfrm>
        </p:spPr>
        <p:txBody>
          <a:bodyPr anchor="ctr">
            <a:normAutofit/>
          </a:bodyPr>
          <a:lstStyle/>
          <a:p>
            <a:r>
              <a:rPr lang="en-US" dirty="0" smtClean="0">
                <a:latin typeface="Helvetica" charset="0"/>
                <a:ea typeface="Helvetica" charset="0"/>
                <a:cs typeface="Helvetica" charset="0"/>
              </a:rPr>
              <a:t>Zach </a:t>
            </a:r>
            <a:r>
              <a:rPr lang="en-US" smtClean="0">
                <a:latin typeface="Helvetica" charset="0"/>
                <a:ea typeface="Helvetica" charset="0"/>
                <a:cs typeface="Helvetica" charset="0"/>
              </a:rPr>
              <a:t>Tatlock  /  </a:t>
            </a:r>
            <a:r>
              <a:rPr lang="en-US" dirty="0" smtClean="0">
                <a:latin typeface="Helvetica" charset="0"/>
                <a:ea typeface="Helvetica" charset="0"/>
                <a:cs typeface="Helvetica" charset="0"/>
              </a:rPr>
              <a:t>Winter 2016</a:t>
            </a:r>
            <a:endParaRPr lang="en-US" dirty="0">
              <a:latin typeface="Helvetica" charset="0"/>
              <a:ea typeface="Helvetica" charset="0"/>
              <a:cs typeface="Helvetica" charset="0"/>
            </a:endParaRPr>
          </a:p>
        </p:txBody>
      </p:sp>
      <p:sp>
        <p:nvSpPr>
          <p:cNvPr id="4" name="Rectangle 3"/>
          <p:cNvSpPr/>
          <p:nvPr/>
        </p:nvSpPr>
        <p:spPr>
          <a:xfrm>
            <a:off x="0" y="0"/>
            <a:ext cx="9144000" cy="1960880"/>
          </a:xfrm>
          <a:prstGeom prst="rect">
            <a:avLst/>
          </a:prstGeom>
          <a:solidFill>
            <a:srgbClr val="443B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74319"/>
            <a:ext cx="7772400" cy="1424781"/>
          </a:xfrm>
        </p:spPr>
        <p:txBody>
          <a:bodyPr>
            <a:normAutofit fontScale="90000"/>
          </a:bodyPr>
          <a:lstStyle/>
          <a:p>
            <a:pPr algn="l"/>
            <a:r>
              <a:rPr lang="en-US" dirty="0" smtClean="0">
                <a:solidFill>
                  <a:schemeClr val="bg1"/>
                </a:solidFill>
                <a:latin typeface="Helvetica" charset="0"/>
                <a:ea typeface="Helvetica" charset="0"/>
                <a:cs typeface="Helvetica" charset="0"/>
              </a:rPr>
              <a:t>CSE 331</a:t>
            </a:r>
            <a:br>
              <a:rPr lang="en-US" dirty="0" smtClean="0">
                <a:solidFill>
                  <a:schemeClr val="bg1"/>
                </a:solidFill>
                <a:latin typeface="Helvetica" charset="0"/>
                <a:ea typeface="Helvetica" charset="0"/>
                <a:cs typeface="Helvetica" charset="0"/>
              </a:rPr>
            </a:br>
            <a:r>
              <a:rPr lang="en-US" sz="4000" dirty="0" smtClean="0">
                <a:solidFill>
                  <a:schemeClr val="bg1"/>
                </a:solidFill>
                <a:latin typeface="Helvetica" charset="0"/>
                <a:ea typeface="Helvetica" charset="0"/>
                <a:cs typeface="Helvetica" charset="0"/>
              </a:rPr>
              <a:t>Software Design and Implementation</a:t>
            </a:r>
            <a:endParaRPr lang="en-US" sz="4000" dirty="0">
              <a:solidFill>
                <a:schemeClr val="bg1"/>
              </a:solidFill>
              <a:latin typeface="Helvetica" charset="0"/>
              <a:ea typeface="Helvetica" charset="0"/>
              <a:cs typeface="Helvetica" charset="0"/>
            </a:endParaRPr>
          </a:p>
        </p:txBody>
      </p:sp>
      <p:sp>
        <p:nvSpPr>
          <p:cNvPr id="5" name="TextBox 4"/>
          <p:cNvSpPr txBox="1"/>
          <p:nvPr/>
        </p:nvSpPr>
        <p:spPr>
          <a:xfrm>
            <a:off x="505460" y="2917597"/>
            <a:ext cx="8133080" cy="1754326"/>
          </a:xfrm>
          <a:prstGeom prst="rect">
            <a:avLst/>
          </a:prstGeom>
          <a:noFill/>
        </p:spPr>
        <p:txBody>
          <a:bodyPr wrap="square" rtlCol="0">
            <a:spAutoFit/>
          </a:bodyPr>
          <a:lstStyle/>
          <a:p>
            <a:pPr algn="ctr"/>
            <a:r>
              <a:rPr lang="en-US" sz="5400" dirty="0" smtClean="0">
                <a:latin typeface="Helvetica" charset="0"/>
                <a:ea typeface="Helvetica" charset="0"/>
                <a:cs typeface="Helvetica" charset="0"/>
              </a:rPr>
              <a:t>Lecture 1</a:t>
            </a:r>
          </a:p>
          <a:p>
            <a:pPr algn="ctr"/>
            <a:r>
              <a:rPr lang="en-US" sz="5400" i="1" dirty="0" smtClean="0">
                <a:latin typeface="Helvetica" charset="0"/>
                <a:ea typeface="Helvetica" charset="0"/>
                <a:cs typeface="Helvetica" charset="0"/>
              </a:rPr>
              <a:t>Introduction</a:t>
            </a:r>
            <a:endParaRPr lang="en-US" sz="5400" i="1" dirty="0">
              <a:latin typeface="Helvetica" charset="0"/>
              <a:ea typeface="Helvetica" charset="0"/>
              <a:cs typeface="Helvetica" charset="0"/>
            </a:endParaRPr>
          </a:p>
        </p:txBody>
      </p:sp>
    </p:spTree>
    <p:extLst>
      <p:ext uri="{BB962C8B-B14F-4D97-AF65-F5344CB8AC3E}">
        <p14:creationId xmlns:p14="http://schemas.microsoft.com/office/powerpoint/2010/main" val="193669537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Credits</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p:txBody>
          <a:bodyPr>
            <a:normAutofit fontScale="92500" lnSpcReduction="20000"/>
          </a:bodyPr>
          <a:lstStyle/>
          <a:p>
            <a:pPr marL="0" indent="0">
              <a:lnSpc>
                <a:spcPct val="150000"/>
              </a:lnSpc>
              <a:buNone/>
            </a:pPr>
            <a:r>
              <a:rPr lang="en-US" dirty="0" smtClean="0">
                <a:latin typeface="Helvetica" charset="0"/>
                <a:ea typeface="Helvetica" charset="0"/>
                <a:cs typeface="Helvetica" charset="0"/>
              </a:rPr>
              <a:t>Great course material based on work by:</a:t>
            </a:r>
          </a:p>
          <a:p>
            <a:pPr lvl="1">
              <a:lnSpc>
                <a:spcPct val="150000"/>
              </a:lnSpc>
            </a:pPr>
            <a:r>
              <a:rPr lang="en-US" sz="2800" dirty="0" smtClean="0">
                <a:latin typeface="Helvetica" charset="0"/>
                <a:ea typeface="Helvetica" charset="0"/>
                <a:cs typeface="Helvetica" charset="0"/>
              </a:rPr>
              <a:t>Michael Ernst</a:t>
            </a:r>
          </a:p>
          <a:p>
            <a:pPr lvl="1">
              <a:lnSpc>
                <a:spcPct val="150000"/>
              </a:lnSpc>
            </a:pPr>
            <a:r>
              <a:rPr lang="en-US" sz="2800" dirty="0" smtClean="0">
                <a:latin typeface="Helvetica" charset="0"/>
                <a:ea typeface="Helvetica" charset="0"/>
                <a:cs typeface="Helvetica" charset="0"/>
              </a:rPr>
              <a:t>Hal Perkins</a:t>
            </a:r>
          </a:p>
          <a:p>
            <a:pPr lvl="1">
              <a:lnSpc>
                <a:spcPct val="150000"/>
              </a:lnSpc>
            </a:pPr>
            <a:r>
              <a:rPr lang="en-US" sz="2800" dirty="0" smtClean="0">
                <a:latin typeface="Helvetica" charset="0"/>
                <a:ea typeface="Helvetica" charset="0"/>
                <a:cs typeface="Helvetica" charset="0"/>
              </a:rPr>
              <a:t>Dan Grossman</a:t>
            </a:r>
          </a:p>
          <a:p>
            <a:pPr lvl="1">
              <a:lnSpc>
                <a:spcPct val="150000"/>
              </a:lnSpc>
            </a:pPr>
            <a:r>
              <a:rPr lang="en-US" sz="2800" dirty="0" smtClean="0">
                <a:latin typeface="Helvetica" charset="0"/>
                <a:ea typeface="Helvetica" charset="0"/>
                <a:cs typeface="Helvetica" charset="0"/>
              </a:rPr>
              <a:t>David </a:t>
            </a:r>
            <a:r>
              <a:rPr lang="en-US" sz="2800" dirty="0" err="1" smtClean="0">
                <a:latin typeface="Helvetica" charset="0"/>
                <a:ea typeface="Helvetica" charset="0"/>
                <a:cs typeface="Helvetica" charset="0"/>
              </a:rPr>
              <a:t>Notkin</a:t>
            </a:r>
            <a:endParaRPr lang="en-US" sz="2800" dirty="0" smtClean="0">
              <a:latin typeface="Helvetica" charset="0"/>
              <a:ea typeface="Helvetica" charset="0"/>
              <a:cs typeface="Helvetica" charset="0"/>
            </a:endParaRPr>
          </a:p>
          <a:p>
            <a:pPr lvl="1">
              <a:lnSpc>
                <a:spcPct val="150000"/>
              </a:lnSpc>
            </a:pPr>
            <a:r>
              <a:rPr lang="en-US" sz="2800" dirty="0" smtClean="0">
                <a:latin typeface="Helvetica" charset="0"/>
                <a:ea typeface="Helvetica" charset="0"/>
                <a:cs typeface="Helvetica" charset="0"/>
              </a:rPr>
              <a:t>Dozens of amazing TAs</a:t>
            </a:r>
          </a:p>
          <a:p>
            <a:pPr lvl="1">
              <a:lnSpc>
                <a:spcPct val="150000"/>
              </a:lnSpc>
            </a:pPr>
            <a:r>
              <a:rPr lang="en-US" sz="2800" dirty="0" smtClean="0">
                <a:latin typeface="Helvetica" charset="0"/>
                <a:ea typeface="Helvetica" charset="0"/>
                <a:cs typeface="Helvetica" charset="0"/>
              </a:rPr>
              <a:t>Hundreds of incredible students (you!)</a:t>
            </a:r>
          </a:p>
        </p:txBody>
      </p:sp>
    </p:spTree>
    <p:extLst>
      <p:ext uri="{BB962C8B-B14F-4D97-AF65-F5344CB8AC3E}">
        <p14:creationId xmlns:p14="http://schemas.microsoft.com/office/powerpoint/2010/main" val="162618036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Staying In Touch</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571625"/>
            <a:ext cx="7886700" cy="4910455"/>
          </a:xfrm>
        </p:spPr>
        <p:txBody>
          <a:bodyPr>
            <a:normAutofit/>
          </a:bodyPr>
          <a:lstStyle/>
          <a:p>
            <a:pPr marL="0" indent="0">
              <a:lnSpc>
                <a:spcPct val="100000"/>
              </a:lnSpc>
              <a:buNone/>
            </a:pPr>
            <a:r>
              <a:rPr lang="en-US" dirty="0" smtClean="0">
                <a:latin typeface="Helvetica" charset="0"/>
                <a:ea typeface="Helvetica" charset="0"/>
                <a:cs typeface="Helvetica" charset="0"/>
              </a:rPr>
              <a:t>We’ll use Piazza:</a:t>
            </a:r>
          </a:p>
          <a:p>
            <a:pPr marL="0" lvl="1" indent="0">
              <a:lnSpc>
                <a:spcPct val="100000"/>
              </a:lnSpc>
              <a:spcBef>
                <a:spcPts val="1000"/>
              </a:spcBef>
              <a:buNone/>
            </a:pPr>
            <a:r>
              <a:rPr lang="en-US" dirty="0" smtClean="0">
                <a:solidFill>
                  <a:srgbClr val="0432FF"/>
                </a:solidFill>
                <a:latin typeface="Helvetica" charset="0"/>
                <a:ea typeface="Helvetica" charset="0"/>
                <a:cs typeface="Helvetica" charset="0"/>
              </a:rPr>
              <a:t>http</a:t>
            </a:r>
            <a:r>
              <a:rPr lang="en-US" dirty="0">
                <a:solidFill>
                  <a:srgbClr val="0432FF"/>
                </a:solidFill>
                <a:latin typeface="Helvetica" charset="0"/>
                <a:ea typeface="Helvetica" charset="0"/>
                <a:cs typeface="Helvetica" charset="0"/>
              </a:rPr>
              <a:t>://</a:t>
            </a:r>
            <a:r>
              <a:rPr lang="en-US" dirty="0" err="1">
                <a:solidFill>
                  <a:srgbClr val="0432FF"/>
                </a:solidFill>
                <a:latin typeface="Helvetica" charset="0"/>
                <a:ea typeface="Helvetica" charset="0"/>
                <a:cs typeface="Helvetica" charset="0"/>
              </a:rPr>
              <a:t>piazza.com</a:t>
            </a:r>
            <a:r>
              <a:rPr lang="en-US" dirty="0">
                <a:solidFill>
                  <a:srgbClr val="0432FF"/>
                </a:solidFill>
                <a:latin typeface="Helvetica" charset="0"/>
                <a:ea typeface="Helvetica" charset="0"/>
                <a:cs typeface="Helvetica" charset="0"/>
              </a:rPr>
              <a:t>/</a:t>
            </a:r>
            <a:r>
              <a:rPr lang="en-US" dirty="0" err="1">
                <a:solidFill>
                  <a:srgbClr val="0432FF"/>
                </a:solidFill>
                <a:latin typeface="Helvetica" charset="0"/>
                <a:ea typeface="Helvetica" charset="0"/>
                <a:cs typeface="Helvetica" charset="0"/>
              </a:rPr>
              <a:t>washington</a:t>
            </a:r>
            <a:r>
              <a:rPr lang="en-US" dirty="0">
                <a:solidFill>
                  <a:srgbClr val="0432FF"/>
                </a:solidFill>
                <a:latin typeface="Helvetica" charset="0"/>
                <a:ea typeface="Helvetica" charset="0"/>
                <a:cs typeface="Helvetica" charset="0"/>
              </a:rPr>
              <a:t>/winter2016/cse331/home</a:t>
            </a:r>
          </a:p>
          <a:p>
            <a:pPr lvl="1">
              <a:lnSpc>
                <a:spcPct val="100000"/>
              </a:lnSpc>
            </a:pPr>
            <a:r>
              <a:rPr lang="en-US" dirty="0" smtClean="0">
                <a:latin typeface="Helvetica" charset="0"/>
                <a:ea typeface="Helvetica" charset="0"/>
                <a:cs typeface="Helvetica" charset="0"/>
              </a:rPr>
              <a:t>You </a:t>
            </a:r>
            <a:r>
              <a:rPr lang="en-US" i="1" dirty="0" smtClean="0">
                <a:latin typeface="Helvetica" charset="0"/>
                <a:ea typeface="Helvetica" charset="0"/>
                <a:cs typeface="Helvetica" charset="0"/>
              </a:rPr>
              <a:t>must</a:t>
            </a:r>
            <a:r>
              <a:rPr lang="en-US" dirty="0" smtClean="0">
                <a:latin typeface="Helvetica" charset="0"/>
                <a:ea typeface="Helvetica" charset="0"/>
                <a:cs typeface="Helvetica" charset="0"/>
              </a:rPr>
              <a:t> get announcements sent there</a:t>
            </a:r>
          </a:p>
          <a:p>
            <a:pPr lvl="1">
              <a:lnSpc>
                <a:spcPct val="100000"/>
              </a:lnSpc>
            </a:pPr>
            <a:r>
              <a:rPr lang="en-US" dirty="0" smtClean="0">
                <a:latin typeface="Helvetica" charset="0"/>
                <a:ea typeface="Helvetica" charset="0"/>
                <a:cs typeface="Helvetica" charset="0"/>
              </a:rPr>
              <a:t>Discuss HW, lecture, readings</a:t>
            </a:r>
          </a:p>
          <a:p>
            <a:pPr lvl="1">
              <a:lnSpc>
                <a:spcPct val="100000"/>
              </a:lnSpc>
            </a:pPr>
            <a:r>
              <a:rPr lang="en-US" dirty="0" smtClean="0">
                <a:latin typeface="Helvetica" charset="0"/>
                <a:ea typeface="Helvetica" charset="0"/>
                <a:cs typeface="Helvetica" charset="0"/>
              </a:rPr>
              <a:t>Be nice, be professional (staff will monitor)</a:t>
            </a:r>
          </a:p>
          <a:p>
            <a:pPr lvl="1">
              <a:lnSpc>
                <a:spcPct val="100000"/>
              </a:lnSpc>
            </a:pPr>
            <a:r>
              <a:rPr lang="en-US" dirty="0" smtClean="0">
                <a:latin typeface="Helvetica" charset="0"/>
                <a:ea typeface="Helvetica" charset="0"/>
                <a:cs typeface="Helvetica" charset="0"/>
              </a:rPr>
              <a:t>Can post privately to instructors</a:t>
            </a:r>
          </a:p>
          <a:p>
            <a:pPr lvl="1">
              <a:lnSpc>
                <a:spcPct val="100000"/>
              </a:lnSpc>
            </a:pPr>
            <a:r>
              <a:rPr lang="en-US" dirty="0" smtClean="0">
                <a:latin typeface="Helvetica" charset="0"/>
                <a:ea typeface="Helvetica" charset="0"/>
                <a:cs typeface="Helvetica" charset="0"/>
              </a:rPr>
              <a:t>Can post anonymously (to classmates)</a:t>
            </a:r>
          </a:p>
          <a:p>
            <a:pPr lvl="1">
              <a:lnSpc>
                <a:spcPct val="100000"/>
              </a:lnSpc>
            </a:pPr>
            <a:r>
              <a:rPr lang="en-US" dirty="0" smtClean="0">
                <a:latin typeface="Helvetica" charset="0"/>
                <a:ea typeface="Helvetica" charset="0"/>
                <a:cs typeface="Helvetica" charset="0"/>
              </a:rPr>
              <a:t>Ask </a:t>
            </a:r>
            <a:r>
              <a:rPr lang="en-US" i="1" dirty="0" smtClean="0">
                <a:latin typeface="Helvetica" charset="0"/>
                <a:ea typeface="Helvetica" charset="0"/>
                <a:cs typeface="Helvetica" charset="0"/>
              </a:rPr>
              <a:t>good questions</a:t>
            </a:r>
            <a:r>
              <a:rPr lang="en-US" dirty="0" smtClean="0">
                <a:latin typeface="Helvetica" charset="0"/>
                <a:ea typeface="Helvetica" charset="0"/>
                <a:cs typeface="Helvetica" charset="0"/>
              </a:rPr>
              <a:t>, give helpful answers</a:t>
            </a:r>
          </a:p>
          <a:p>
            <a:pPr marL="914400" lvl="2" indent="0">
              <a:lnSpc>
                <a:spcPct val="100000"/>
              </a:lnSpc>
              <a:buNone/>
            </a:pPr>
            <a:r>
              <a:rPr lang="en-US" sz="2400" dirty="0">
                <a:solidFill>
                  <a:srgbClr val="0432FF"/>
                </a:solidFill>
                <a:latin typeface="Helvetica" charset="0"/>
                <a:ea typeface="Helvetica" charset="0"/>
                <a:cs typeface="Helvetica" charset="0"/>
              </a:rPr>
              <a:t>http://</a:t>
            </a:r>
            <a:r>
              <a:rPr lang="en-US" sz="2400" dirty="0" err="1">
                <a:solidFill>
                  <a:srgbClr val="0432FF"/>
                </a:solidFill>
                <a:latin typeface="Helvetica" charset="0"/>
                <a:ea typeface="Helvetica" charset="0"/>
                <a:cs typeface="Helvetica" charset="0"/>
              </a:rPr>
              <a:t>www.catb.org</a:t>
            </a:r>
            <a:r>
              <a:rPr lang="en-US" sz="2400" dirty="0">
                <a:solidFill>
                  <a:srgbClr val="0432FF"/>
                </a:solidFill>
                <a:latin typeface="Helvetica" charset="0"/>
                <a:ea typeface="Helvetica" charset="0"/>
                <a:cs typeface="Helvetica" charset="0"/>
              </a:rPr>
              <a:t>/</a:t>
            </a:r>
            <a:r>
              <a:rPr lang="en-US" sz="2400" dirty="0" err="1">
                <a:solidFill>
                  <a:srgbClr val="0432FF"/>
                </a:solidFill>
                <a:latin typeface="Helvetica" charset="0"/>
                <a:ea typeface="Helvetica" charset="0"/>
                <a:cs typeface="Helvetica" charset="0"/>
              </a:rPr>
              <a:t>esr</a:t>
            </a:r>
            <a:r>
              <a:rPr lang="en-US" sz="2400" dirty="0">
                <a:solidFill>
                  <a:srgbClr val="0432FF"/>
                </a:solidFill>
                <a:latin typeface="Helvetica" charset="0"/>
                <a:ea typeface="Helvetica" charset="0"/>
                <a:cs typeface="Helvetica" charset="0"/>
              </a:rPr>
              <a:t>/</a:t>
            </a:r>
            <a:r>
              <a:rPr lang="en-US" sz="2400" dirty="0" err="1">
                <a:solidFill>
                  <a:srgbClr val="0432FF"/>
                </a:solidFill>
                <a:latin typeface="Helvetica" charset="0"/>
                <a:ea typeface="Helvetica" charset="0"/>
                <a:cs typeface="Helvetica" charset="0"/>
              </a:rPr>
              <a:t>faqs</a:t>
            </a:r>
            <a:r>
              <a:rPr lang="en-US" sz="2400" dirty="0">
                <a:solidFill>
                  <a:srgbClr val="0432FF"/>
                </a:solidFill>
                <a:latin typeface="Helvetica" charset="0"/>
                <a:ea typeface="Helvetica" charset="0"/>
                <a:cs typeface="Helvetica" charset="0"/>
              </a:rPr>
              <a:t>/smart-</a:t>
            </a:r>
            <a:r>
              <a:rPr lang="en-US" sz="2400" dirty="0" err="1">
                <a:solidFill>
                  <a:srgbClr val="0432FF"/>
                </a:solidFill>
                <a:latin typeface="Helvetica" charset="0"/>
                <a:ea typeface="Helvetica" charset="0"/>
                <a:cs typeface="Helvetica" charset="0"/>
              </a:rPr>
              <a:t>questions.html</a:t>
            </a:r>
            <a:endParaRPr lang="en-US" sz="2400" dirty="0" smtClean="0">
              <a:solidFill>
                <a:srgbClr val="0432FF"/>
              </a:solidFill>
              <a:latin typeface="Helvetica" charset="0"/>
              <a:ea typeface="Helvetica" charset="0"/>
              <a:cs typeface="Helvetica" charset="0"/>
            </a:endParaRPr>
          </a:p>
        </p:txBody>
      </p:sp>
    </p:spTree>
    <p:extLst>
      <p:ext uri="{BB962C8B-B14F-4D97-AF65-F5344CB8AC3E}">
        <p14:creationId xmlns:p14="http://schemas.microsoft.com/office/powerpoint/2010/main" val="1771739917"/>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Lecture and Section</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571625"/>
            <a:ext cx="7886700" cy="4910455"/>
          </a:xfrm>
        </p:spPr>
        <p:txBody>
          <a:bodyPr>
            <a:normAutofit/>
          </a:bodyPr>
          <a:lstStyle/>
          <a:p>
            <a:pPr marL="0" indent="0">
              <a:lnSpc>
                <a:spcPct val="100000"/>
              </a:lnSpc>
              <a:buNone/>
            </a:pPr>
            <a:r>
              <a:rPr lang="en-US" dirty="0" smtClean="0">
                <a:latin typeface="Helvetica" charset="0"/>
                <a:ea typeface="Helvetica" charset="0"/>
                <a:cs typeface="Helvetica" charset="0"/>
              </a:rPr>
              <a:t>Both required</a:t>
            </a:r>
          </a:p>
          <a:p>
            <a:pPr lvl="1">
              <a:lnSpc>
                <a:spcPct val="100000"/>
              </a:lnSpc>
            </a:pPr>
            <a:r>
              <a:rPr lang="en-US" dirty="0" smtClean="0">
                <a:latin typeface="Helvetica" charset="0"/>
                <a:ea typeface="Helvetica" charset="0"/>
                <a:cs typeface="Helvetica" charset="0"/>
              </a:rPr>
              <a:t>Arrive punctually, ask questions, take notes</a:t>
            </a:r>
          </a:p>
          <a:p>
            <a:pPr lvl="1">
              <a:lnSpc>
                <a:spcPct val="100000"/>
              </a:lnSpc>
            </a:pPr>
            <a:r>
              <a:rPr lang="en-US" dirty="0" smtClean="0">
                <a:latin typeface="Helvetica" charset="0"/>
                <a:ea typeface="Helvetica" charset="0"/>
                <a:cs typeface="Helvetica" charset="0"/>
              </a:rPr>
              <a:t>Your participation is crucial for everyone’s success</a:t>
            </a:r>
          </a:p>
          <a:p>
            <a:pPr marL="0" indent="0">
              <a:lnSpc>
                <a:spcPct val="100000"/>
              </a:lnSpc>
              <a:buNone/>
            </a:pPr>
            <a:endParaRPr lang="en-US" dirty="0">
              <a:latin typeface="Helvetica" charset="0"/>
              <a:ea typeface="Helvetica" charset="0"/>
              <a:cs typeface="Helvetica" charset="0"/>
            </a:endParaRPr>
          </a:p>
          <a:p>
            <a:pPr marL="0" indent="0">
              <a:lnSpc>
                <a:spcPct val="100000"/>
              </a:lnSpc>
              <a:buNone/>
            </a:pPr>
            <a:r>
              <a:rPr lang="en-US" dirty="0" smtClean="0">
                <a:latin typeface="Helvetica" charset="0"/>
                <a:ea typeface="Helvetica" charset="0"/>
                <a:cs typeface="Helvetica" charset="0"/>
              </a:rPr>
              <a:t>Materials will be posted, but just visual aids</a:t>
            </a:r>
          </a:p>
          <a:p>
            <a:pPr marL="0" indent="0">
              <a:lnSpc>
                <a:spcPct val="100000"/>
              </a:lnSpc>
              <a:buNone/>
            </a:pPr>
            <a:endParaRPr lang="en-US" dirty="0">
              <a:latin typeface="Helvetica" charset="0"/>
              <a:ea typeface="Helvetica" charset="0"/>
              <a:cs typeface="Helvetica" charset="0"/>
            </a:endParaRPr>
          </a:p>
          <a:p>
            <a:pPr marL="0" indent="0">
              <a:lnSpc>
                <a:spcPct val="100000"/>
              </a:lnSpc>
              <a:buNone/>
            </a:pPr>
            <a:r>
              <a:rPr lang="en-US" dirty="0" smtClean="0">
                <a:latin typeface="Helvetica" charset="0"/>
                <a:ea typeface="Helvetica" charset="0"/>
                <a:cs typeface="Helvetica" charset="0"/>
              </a:rPr>
              <a:t>Section often more focused on HW and tools</a:t>
            </a:r>
          </a:p>
          <a:p>
            <a:pPr lvl="1">
              <a:lnSpc>
                <a:spcPct val="100000"/>
              </a:lnSpc>
            </a:pPr>
            <a:r>
              <a:rPr lang="en-US" dirty="0" smtClean="0">
                <a:latin typeface="Helvetica" charset="0"/>
                <a:ea typeface="Helvetica" charset="0"/>
                <a:cs typeface="Helvetica" charset="0"/>
              </a:rPr>
              <a:t>This week: more detail on Lecture 2 concepts</a:t>
            </a:r>
          </a:p>
          <a:p>
            <a:pPr lvl="1">
              <a:lnSpc>
                <a:spcPct val="100000"/>
              </a:lnSpc>
            </a:pPr>
            <a:r>
              <a:rPr lang="en-US" dirty="0" smtClean="0">
                <a:latin typeface="Helvetica" charset="0"/>
                <a:ea typeface="Helvetica" charset="0"/>
                <a:cs typeface="Helvetica" charset="0"/>
              </a:rPr>
              <a:t>Next week: preparing for projects</a:t>
            </a:r>
          </a:p>
        </p:txBody>
      </p:sp>
    </p:spTree>
    <p:extLst>
      <p:ext uri="{BB962C8B-B14F-4D97-AF65-F5344CB8AC3E}">
        <p14:creationId xmlns:p14="http://schemas.microsoft.com/office/powerpoint/2010/main" val="164109498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Homework</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571625"/>
            <a:ext cx="7886700" cy="4910455"/>
          </a:xfrm>
        </p:spPr>
        <p:txBody>
          <a:bodyPr>
            <a:normAutofit lnSpcReduction="10000"/>
          </a:bodyPr>
          <a:lstStyle/>
          <a:p>
            <a:pPr marL="0" indent="0">
              <a:lnSpc>
                <a:spcPct val="100000"/>
              </a:lnSpc>
              <a:buNone/>
            </a:pPr>
            <a:r>
              <a:rPr lang="en-US" dirty="0">
                <a:latin typeface="Helvetica" charset="0"/>
                <a:ea typeface="Helvetica" charset="0"/>
                <a:cs typeface="Helvetica" charset="0"/>
              </a:rPr>
              <a:t>C</a:t>
            </a:r>
            <a:r>
              <a:rPr lang="en-US" dirty="0" smtClean="0">
                <a:latin typeface="Helvetica" charset="0"/>
                <a:ea typeface="Helvetica" charset="0"/>
                <a:cs typeface="Helvetica" charset="0"/>
              </a:rPr>
              <a:t>ommon 331 misconception:</a:t>
            </a:r>
          </a:p>
          <a:p>
            <a:pPr marL="0" indent="0" algn="ctr">
              <a:lnSpc>
                <a:spcPct val="100000"/>
              </a:lnSpc>
              <a:buNone/>
            </a:pPr>
            <a:r>
              <a:rPr lang="en-US" sz="2400" i="1" dirty="0" smtClean="0">
                <a:solidFill>
                  <a:schemeClr val="bg2">
                    <a:lumMod val="50000"/>
                  </a:schemeClr>
                </a:solidFill>
                <a:latin typeface="Helvetica" charset="0"/>
                <a:ea typeface="Helvetica" charset="0"/>
                <a:cs typeface="Helvetica" charset="0"/>
              </a:rPr>
              <a:t>“Homework seemed disconnected from lecture.”</a:t>
            </a:r>
          </a:p>
          <a:p>
            <a:pPr marL="0" indent="0">
              <a:lnSpc>
                <a:spcPct val="100000"/>
              </a:lnSpc>
              <a:buNone/>
            </a:pPr>
            <a:endParaRPr lang="en-US" sz="900" dirty="0">
              <a:latin typeface="Helvetica" charset="0"/>
              <a:ea typeface="Helvetica" charset="0"/>
              <a:cs typeface="Helvetica" charset="0"/>
            </a:endParaRPr>
          </a:p>
          <a:p>
            <a:pPr marL="0" indent="0">
              <a:lnSpc>
                <a:spcPct val="100000"/>
              </a:lnSpc>
              <a:buNone/>
            </a:pPr>
            <a:r>
              <a:rPr lang="en-US" dirty="0" smtClean="0">
                <a:latin typeface="Helvetica" charset="0"/>
                <a:ea typeface="Helvetica" charset="0"/>
                <a:cs typeface="Helvetica" charset="0"/>
              </a:rPr>
              <a:t>If it feels that way, you’re making them harder!</a:t>
            </a:r>
          </a:p>
          <a:p>
            <a:pPr lvl="1">
              <a:lnSpc>
                <a:spcPct val="100000"/>
              </a:lnSpc>
            </a:pPr>
            <a:r>
              <a:rPr lang="en-US" dirty="0" smtClean="0">
                <a:latin typeface="Helvetica" charset="0"/>
                <a:ea typeface="Helvetica" charset="0"/>
                <a:cs typeface="Helvetica" charset="0"/>
              </a:rPr>
              <a:t>Reconsider and seek out connections to lecture</a:t>
            </a:r>
          </a:p>
          <a:p>
            <a:pPr lvl="1">
              <a:lnSpc>
                <a:spcPct val="100000"/>
              </a:lnSpc>
            </a:pPr>
            <a:r>
              <a:rPr lang="en-US" dirty="0" smtClean="0">
                <a:latin typeface="Helvetica" charset="0"/>
                <a:ea typeface="Helvetica" charset="0"/>
                <a:cs typeface="Helvetica" charset="0"/>
              </a:rPr>
              <a:t>Do think carefully before typing</a:t>
            </a:r>
          </a:p>
          <a:p>
            <a:pPr lvl="1">
              <a:lnSpc>
                <a:spcPct val="100000"/>
              </a:lnSpc>
            </a:pPr>
            <a:r>
              <a:rPr lang="en-US" dirty="0" smtClean="0">
                <a:latin typeface="Helvetica" charset="0"/>
                <a:ea typeface="Helvetica" charset="0"/>
                <a:cs typeface="Helvetica" charset="0"/>
              </a:rPr>
              <a:t>Do not keep cutting with a dull blade</a:t>
            </a:r>
          </a:p>
          <a:p>
            <a:pPr lvl="1">
              <a:lnSpc>
                <a:spcPct val="100000"/>
              </a:lnSpc>
            </a:pPr>
            <a:endParaRPr lang="en-US" sz="900" dirty="0" smtClean="0">
              <a:latin typeface="Helvetica" charset="0"/>
              <a:ea typeface="Helvetica" charset="0"/>
              <a:cs typeface="Helvetica" charset="0"/>
            </a:endParaRPr>
          </a:p>
          <a:p>
            <a:pPr marL="0" indent="0">
              <a:lnSpc>
                <a:spcPct val="100000"/>
              </a:lnSpc>
              <a:buNone/>
            </a:pPr>
            <a:r>
              <a:rPr lang="en-US" dirty="0" smtClean="0">
                <a:latin typeface="Helvetica" charset="0"/>
                <a:ea typeface="Helvetica" charset="0"/>
                <a:cs typeface="Helvetica" charset="0"/>
              </a:rPr>
              <a:t>Early assignments are “on paper”, followed by increasingly substantial software development.</a:t>
            </a:r>
          </a:p>
          <a:p>
            <a:pPr marL="0" indent="0">
              <a:lnSpc>
                <a:spcPct val="100000"/>
              </a:lnSpc>
              <a:buNone/>
            </a:pPr>
            <a:endParaRPr lang="en-US" sz="900" dirty="0" smtClean="0">
              <a:latin typeface="Helvetica" charset="0"/>
              <a:ea typeface="Helvetica" charset="0"/>
              <a:cs typeface="Helvetica" charset="0"/>
            </a:endParaRPr>
          </a:p>
          <a:p>
            <a:pPr marL="0" indent="0">
              <a:lnSpc>
                <a:spcPct val="100000"/>
              </a:lnSpc>
              <a:buNone/>
            </a:pPr>
            <a:r>
              <a:rPr lang="en-US" dirty="0" smtClean="0">
                <a:latin typeface="Helvetica" charset="0"/>
                <a:ea typeface="Helvetica" charset="0"/>
                <a:cs typeface="Helvetica" charset="0"/>
              </a:rPr>
              <a:t>4 late days, max 2 per assignment, use wisely!</a:t>
            </a: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1696261190"/>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Text Resources</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571625"/>
            <a:ext cx="7886700" cy="4910455"/>
          </a:xfrm>
        </p:spPr>
        <p:txBody>
          <a:bodyPr>
            <a:normAutofit fontScale="92500" lnSpcReduction="10000"/>
          </a:bodyPr>
          <a:lstStyle/>
          <a:p>
            <a:pPr marL="0" indent="0">
              <a:lnSpc>
                <a:spcPct val="100000"/>
              </a:lnSpc>
              <a:buNone/>
            </a:pPr>
            <a:r>
              <a:rPr lang="en-US" dirty="0" smtClean="0">
                <a:latin typeface="Helvetica" charset="0"/>
                <a:ea typeface="Helvetica" charset="0"/>
                <a:cs typeface="Helvetica" charset="0"/>
              </a:rPr>
              <a:t>The Pragmatic Programmer</a:t>
            </a:r>
          </a:p>
          <a:p>
            <a:pPr lvl="1">
              <a:lnSpc>
                <a:spcPct val="100000"/>
              </a:lnSpc>
            </a:pPr>
            <a:r>
              <a:rPr lang="en-US" dirty="0" smtClean="0">
                <a:latin typeface="Helvetica" charset="0"/>
                <a:ea typeface="Helvetica" charset="0"/>
                <a:cs typeface="Helvetica" charset="0"/>
              </a:rPr>
              <a:t>Hunt and </a:t>
            </a:r>
            <a:r>
              <a:rPr lang="en-US" dirty="0" smtClean="0">
                <a:latin typeface="Helvetica" charset="0"/>
                <a:ea typeface="Helvetica" charset="0"/>
                <a:cs typeface="Helvetica" charset="0"/>
              </a:rPr>
              <a:t>Thomas</a:t>
            </a:r>
            <a:r>
              <a:rPr lang="en-US" dirty="0">
                <a:latin typeface="Helvetica" charset="0"/>
                <a:ea typeface="Helvetica" charset="0"/>
                <a:cs typeface="Helvetica" charset="0"/>
              </a:rPr>
              <a:t> </a:t>
            </a:r>
            <a:r>
              <a:rPr lang="en-US" dirty="0" smtClean="0">
                <a:latin typeface="Helvetica" charset="0"/>
                <a:ea typeface="Helvetica" charset="0"/>
                <a:cs typeface="Helvetica" charset="0"/>
              </a:rPr>
              <a:t>(1999)</a:t>
            </a:r>
            <a:endParaRPr lang="en-US" dirty="0" smtClean="0">
              <a:latin typeface="Helvetica" charset="0"/>
              <a:ea typeface="Helvetica" charset="0"/>
              <a:cs typeface="Helvetica" charset="0"/>
            </a:endParaRPr>
          </a:p>
          <a:p>
            <a:pPr lvl="1">
              <a:lnSpc>
                <a:spcPct val="100000"/>
              </a:lnSpc>
            </a:pPr>
            <a:r>
              <a:rPr lang="en-US" dirty="0" smtClean="0">
                <a:latin typeface="Helvetica" charset="0"/>
                <a:ea typeface="Helvetica" charset="0"/>
                <a:cs typeface="Helvetica" charset="0"/>
              </a:rPr>
              <a:t>Collection of best practices</a:t>
            </a:r>
          </a:p>
          <a:p>
            <a:pPr marL="0" indent="0">
              <a:lnSpc>
                <a:spcPct val="100000"/>
              </a:lnSpc>
              <a:buNone/>
            </a:pPr>
            <a:endParaRPr lang="en-US" sz="3900" dirty="0" smtClean="0">
              <a:latin typeface="Helvetica" charset="0"/>
              <a:ea typeface="Helvetica" charset="0"/>
              <a:cs typeface="Helvetica" charset="0"/>
            </a:endParaRPr>
          </a:p>
          <a:p>
            <a:pPr marL="0" indent="0">
              <a:lnSpc>
                <a:spcPct val="100000"/>
              </a:lnSpc>
              <a:buNone/>
            </a:pPr>
            <a:r>
              <a:rPr lang="en-US" dirty="0" smtClean="0">
                <a:latin typeface="Helvetica" charset="0"/>
                <a:ea typeface="Helvetica" charset="0"/>
                <a:cs typeface="Helvetica" charset="0"/>
              </a:rPr>
              <a:t>Effective Java</a:t>
            </a:r>
          </a:p>
          <a:p>
            <a:pPr lvl="1">
              <a:lnSpc>
                <a:spcPct val="100000"/>
              </a:lnSpc>
            </a:pPr>
            <a:r>
              <a:rPr lang="en-US" dirty="0" smtClean="0">
                <a:latin typeface="Helvetica" charset="0"/>
                <a:ea typeface="Helvetica" charset="0"/>
                <a:cs typeface="Helvetica" charset="0"/>
              </a:rPr>
              <a:t>Bloch, 2</a:t>
            </a:r>
            <a:r>
              <a:rPr lang="en-US" baseline="30000" dirty="0" smtClean="0">
                <a:latin typeface="Helvetica" charset="0"/>
                <a:ea typeface="Helvetica" charset="0"/>
                <a:cs typeface="Helvetica" charset="0"/>
              </a:rPr>
              <a:t>nd</a:t>
            </a:r>
            <a:r>
              <a:rPr lang="en-US" dirty="0" smtClean="0">
                <a:latin typeface="Helvetica" charset="0"/>
                <a:ea typeface="Helvetica" charset="0"/>
                <a:cs typeface="Helvetica" charset="0"/>
              </a:rPr>
              <a:t> </a:t>
            </a:r>
            <a:r>
              <a:rPr lang="en-US" dirty="0" smtClean="0">
                <a:latin typeface="Helvetica" charset="0"/>
                <a:ea typeface="Helvetica" charset="0"/>
                <a:cs typeface="Helvetica" charset="0"/>
              </a:rPr>
              <a:t>edition (2000)</a:t>
            </a:r>
            <a:endParaRPr lang="en-US" dirty="0" smtClean="0">
              <a:latin typeface="Helvetica" charset="0"/>
              <a:ea typeface="Helvetica" charset="0"/>
              <a:cs typeface="Helvetica" charset="0"/>
            </a:endParaRPr>
          </a:p>
          <a:p>
            <a:pPr lvl="1">
              <a:lnSpc>
                <a:spcPct val="100000"/>
              </a:lnSpc>
            </a:pPr>
            <a:r>
              <a:rPr lang="en-US" dirty="0" smtClean="0">
                <a:latin typeface="Helvetica" charset="0"/>
                <a:ea typeface="Helvetica" charset="0"/>
                <a:cs typeface="Helvetica" charset="0"/>
              </a:rPr>
              <a:t>OOP design, expert tips</a:t>
            </a:r>
          </a:p>
          <a:p>
            <a:pPr marL="0" indent="0">
              <a:lnSpc>
                <a:spcPct val="100000"/>
              </a:lnSpc>
              <a:buNone/>
            </a:pPr>
            <a:endParaRPr lang="en-US" sz="3900" dirty="0">
              <a:latin typeface="Helvetica" charset="0"/>
              <a:ea typeface="Helvetica" charset="0"/>
              <a:cs typeface="Helvetica" charset="0"/>
            </a:endParaRPr>
          </a:p>
          <a:p>
            <a:pPr marL="0" indent="0">
              <a:lnSpc>
                <a:spcPct val="100000"/>
              </a:lnSpc>
              <a:buNone/>
            </a:pPr>
            <a:r>
              <a:rPr lang="en-US" dirty="0">
                <a:latin typeface="Helvetica" charset="0"/>
                <a:ea typeface="Helvetica" charset="0"/>
                <a:cs typeface="Helvetica" charset="0"/>
              </a:rPr>
              <a:t>Java API Docs</a:t>
            </a:r>
            <a:r>
              <a:rPr lang="en-US" dirty="0" smtClean="0">
                <a:latin typeface="Helvetica" charset="0"/>
                <a:ea typeface="Helvetica" charset="0"/>
                <a:cs typeface="Helvetica" charset="0"/>
              </a:rPr>
              <a:t>:</a:t>
            </a:r>
          </a:p>
          <a:p>
            <a:pPr marL="0" indent="0">
              <a:lnSpc>
                <a:spcPct val="100000"/>
              </a:lnSpc>
              <a:buNone/>
            </a:pPr>
            <a:r>
              <a:rPr lang="en-US" sz="2400" dirty="0" smtClean="0">
                <a:solidFill>
                  <a:srgbClr val="0432FF"/>
                </a:solidFill>
                <a:latin typeface="Helvetica" charset="0"/>
                <a:ea typeface="Helvetica" charset="0"/>
                <a:cs typeface="Helvetica" charset="0"/>
              </a:rPr>
              <a:t>	http</a:t>
            </a:r>
            <a:r>
              <a:rPr lang="en-US" sz="2400" dirty="0">
                <a:solidFill>
                  <a:srgbClr val="0432FF"/>
                </a:solidFill>
                <a:latin typeface="Helvetica" charset="0"/>
                <a:ea typeface="Helvetica" charset="0"/>
                <a:cs typeface="Helvetica" charset="0"/>
              </a:rPr>
              <a:t>://</a:t>
            </a:r>
            <a:r>
              <a:rPr lang="en-US" sz="2400" dirty="0" err="1">
                <a:solidFill>
                  <a:srgbClr val="0432FF"/>
                </a:solidFill>
                <a:latin typeface="Helvetica" charset="0"/>
                <a:ea typeface="Helvetica" charset="0"/>
                <a:cs typeface="Helvetica" charset="0"/>
              </a:rPr>
              <a:t>docs.oracle.com</a:t>
            </a:r>
            <a:r>
              <a:rPr lang="en-US" sz="2400" dirty="0">
                <a:solidFill>
                  <a:srgbClr val="0432FF"/>
                </a:solidFill>
                <a:latin typeface="Helvetica" charset="0"/>
                <a:ea typeface="Helvetica" charset="0"/>
                <a:cs typeface="Helvetica" charset="0"/>
              </a:rPr>
              <a:t>/</a:t>
            </a:r>
            <a:r>
              <a:rPr lang="en-US" sz="2400" dirty="0" err="1">
                <a:solidFill>
                  <a:srgbClr val="0432FF"/>
                </a:solidFill>
                <a:latin typeface="Helvetica" charset="0"/>
                <a:ea typeface="Helvetica" charset="0"/>
                <a:cs typeface="Helvetica" charset="0"/>
              </a:rPr>
              <a:t>javase</a:t>
            </a:r>
            <a:r>
              <a:rPr lang="en-US" sz="2400" dirty="0">
                <a:solidFill>
                  <a:srgbClr val="0432FF"/>
                </a:solidFill>
                <a:latin typeface="Helvetica" charset="0"/>
                <a:ea typeface="Helvetica" charset="0"/>
                <a:cs typeface="Helvetica" charset="0"/>
              </a:rPr>
              <a:t>/8/docs/</a:t>
            </a:r>
            <a:r>
              <a:rPr lang="en-US" sz="2400" dirty="0" err="1">
                <a:solidFill>
                  <a:srgbClr val="0432FF"/>
                </a:solidFill>
                <a:latin typeface="Helvetica" charset="0"/>
                <a:ea typeface="Helvetica" charset="0"/>
                <a:cs typeface="Helvetica" charset="0"/>
              </a:rPr>
              <a:t>api</a:t>
            </a:r>
            <a:r>
              <a:rPr lang="en-US" sz="2400" dirty="0">
                <a:solidFill>
                  <a:srgbClr val="0432FF"/>
                </a:solidFill>
                <a:latin typeface="Helvetica" charset="0"/>
                <a:ea typeface="Helvetica" charset="0"/>
                <a:cs typeface="Helvetica" charset="0"/>
              </a:rPr>
              <a:t>/</a:t>
            </a:r>
          </a:p>
        </p:txBody>
      </p:sp>
      <p:pic>
        <p:nvPicPr>
          <p:cNvPr id="4" name="Picture 3"/>
          <p:cNvPicPr>
            <a:picLocks noChangeAspect="1"/>
          </p:cNvPicPr>
          <p:nvPr/>
        </p:nvPicPr>
        <p:blipFill>
          <a:blip r:embed="rId2"/>
          <a:stretch>
            <a:fillRect/>
          </a:stretch>
        </p:blipFill>
        <p:spPr>
          <a:xfrm>
            <a:off x="5974081" y="1239859"/>
            <a:ext cx="1645920" cy="2063729"/>
          </a:xfrm>
          <a:prstGeom prst="rect">
            <a:avLst/>
          </a:prstGeom>
        </p:spPr>
      </p:pic>
      <p:pic>
        <p:nvPicPr>
          <p:cNvPr id="5" name="Picture 4"/>
          <p:cNvPicPr>
            <a:picLocks noChangeAspect="1"/>
          </p:cNvPicPr>
          <p:nvPr/>
        </p:nvPicPr>
        <p:blipFill>
          <a:blip r:embed="rId3"/>
          <a:stretch>
            <a:fillRect/>
          </a:stretch>
        </p:blipFill>
        <p:spPr>
          <a:xfrm>
            <a:off x="5974081" y="3438505"/>
            <a:ext cx="1645920" cy="2070567"/>
          </a:xfrm>
          <a:prstGeom prst="rect">
            <a:avLst/>
          </a:prstGeom>
        </p:spPr>
      </p:pic>
    </p:spTree>
    <p:extLst>
      <p:ext uri="{BB962C8B-B14F-4D97-AF65-F5344CB8AC3E}">
        <p14:creationId xmlns:p14="http://schemas.microsoft.com/office/powerpoint/2010/main" val="1444593640"/>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Readings and Quizzes</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571625"/>
            <a:ext cx="7886700" cy="4910455"/>
          </a:xfrm>
        </p:spPr>
        <p:txBody>
          <a:bodyPr>
            <a:normAutofit/>
          </a:bodyPr>
          <a:lstStyle/>
          <a:p>
            <a:pPr marL="0" indent="0">
              <a:lnSpc>
                <a:spcPct val="100000"/>
              </a:lnSpc>
              <a:buNone/>
            </a:pPr>
            <a:r>
              <a:rPr lang="en-US" dirty="0" smtClean="0">
                <a:latin typeface="Helvetica" charset="0"/>
                <a:ea typeface="Helvetica" charset="0"/>
                <a:cs typeface="Helvetica" charset="0"/>
              </a:rPr>
              <a:t>These are real programming books</a:t>
            </a:r>
          </a:p>
          <a:p>
            <a:pPr lvl="1">
              <a:lnSpc>
                <a:spcPct val="100000"/>
              </a:lnSpc>
            </a:pPr>
            <a:r>
              <a:rPr lang="en-US" dirty="0" smtClean="0">
                <a:latin typeface="Helvetica" charset="0"/>
                <a:ea typeface="Helvetica" charset="0"/>
                <a:cs typeface="Helvetica" charset="0"/>
              </a:rPr>
              <a:t>Hard-won advice from top-notch hackers</a:t>
            </a:r>
          </a:p>
          <a:p>
            <a:pPr lvl="1">
              <a:lnSpc>
                <a:spcPct val="100000"/>
              </a:lnSpc>
            </a:pPr>
            <a:r>
              <a:rPr lang="en-US" dirty="0" smtClean="0">
                <a:latin typeface="Helvetica" charset="0"/>
                <a:ea typeface="Helvetica" charset="0"/>
                <a:cs typeface="Helvetica" charset="0"/>
              </a:rPr>
              <a:t>Stuff all serious programmers should know</a:t>
            </a:r>
          </a:p>
          <a:p>
            <a:pPr lvl="1">
              <a:lnSpc>
                <a:spcPct val="100000"/>
              </a:lnSpc>
            </a:pPr>
            <a:r>
              <a:rPr lang="en-US" dirty="0" smtClean="0">
                <a:latin typeface="Helvetica" charset="0"/>
                <a:ea typeface="Helvetica" charset="0"/>
                <a:cs typeface="Helvetica" charset="0"/>
              </a:rPr>
              <a:t>Approachable but sometimes challenging</a:t>
            </a:r>
          </a:p>
          <a:p>
            <a:pPr lvl="1">
              <a:lnSpc>
                <a:spcPct val="100000"/>
              </a:lnSpc>
            </a:pPr>
            <a:r>
              <a:rPr lang="en-US" dirty="0" smtClean="0">
                <a:latin typeface="Helvetica" charset="0"/>
                <a:ea typeface="Helvetica" charset="0"/>
                <a:cs typeface="Helvetica" charset="0"/>
              </a:rPr>
              <a:t>Only partial overlap with lecture</a:t>
            </a:r>
          </a:p>
          <a:p>
            <a:pPr marL="0" indent="0">
              <a:lnSpc>
                <a:spcPct val="100000"/>
              </a:lnSpc>
              <a:buNone/>
            </a:pPr>
            <a:endParaRPr lang="en-US" dirty="0">
              <a:latin typeface="Helvetica" charset="0"/>
              <a:ea typeface="Helvetica" charset="0"/>
              <a:cs typeface="Helvetica" charset="0"/>
            </a:endParaRPr>
          </a:p>
          <a:p>
            <a:pPr marL="0" indent="0">
              <a:lnSpc>
                <a:spcPct val="100000"/>
              </a:lnSpc>
              <a:buNone/>
            </a:pPr>
            <a:r>
              <a:rPr lang="en-US" dirty="0" smtClean="0">
                <a:latin typeface="Helvetica" charset="0"/>
                <a:ea typeface="Helvetica" charset="0"/>
                <a:cs typeface="Helvetica" charset="0"/>
              </a:rPr>
              <a:t>Quizzes to ensure you keep up with reading</a:t>
            </a:r>
          </a:p>
          <a:p>
            <a:pPr lvl="1">
              <a:lnSpc>
                <a:spcPct val="100000"/>
              </a:lnSpc>
            </a:pPr>
            <a:r>
              <a:rPr lang="en-US" dirty="0" smtClean="0">
                <a:latin typeface="Helvetica" charset="0"/>
                <a:ea typeface="Helvetica" charset="0"/>
                <a:cs typeface="Helvetica" charset="0"/>
              </a:rPr>
              <a:t>Reading and contemplating design is essential</a:t>
            </a:r>
          </a:p>
          <a:p>
            <a:pPr lvl="1">
              <a:lnSpc>
                <a:spcPct val="100000"/>
              </a:lnSpc>
            </a:pPr>
            <a:r>
              <a:rPr lang="en-US" dirty="0" smtClean="0">
                <a:latin typeface="Helvetica" charset="0"/>
                <a:ea typeface="Helvetica" charset="0"/>
                <a:cs typeface="Helvetica" charset="0"/>
              </a:rPr>
              <a:t>Time investment that pays dividends in the long run</a:t>
            </a:r>
          </a:p>
          <a:p>
            <a:pPr lvl="1">
              <a:lnSpc>
                <a:spcPct val="100000"/>
              </a:lnSpc>
            </a:pPr>
            <a:r>
              <a:rPr lang="en-US" dirty="0" smtClean="0">
                <a:latin typeface="Helvetica" charset="0"/>
                <a:ea typeface="Helvetica" charset="0"/>
                <a:cs typeface="Helvetica" charset="0"/>
              </a:rPr>
              <a:t>Material may be on exams</a:t>
            </a: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1634029970"/>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Other Reading</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913130" y="5879465"/>
            <a:ext cx="7529830" cy="602615"/>
          </a:xfrm>
        </p:spPr>
        <p:txBody>
          <a:bodyPr>
            <a:normAutofit/>
          </a:bodyPr>
          <a:lstStyle/>
          <a:p>
            <a:pPr marL="0" indent="0">
              <a:lnSpc>
                <a:spcPct val="100000"/>
              </a:lnSpc>
              <a:buNone/>
            </a:pPr>
            <a:r>
              <a:rPr lang="en-US" smtClean="0">
                <a:latin typeface="Helvetica" charset="0"/>
                <a:ea typeface="Helvetica" charset="0"/>
                <a:cs typeface="Helvetica" charset="0"/>
              </a:rPr>
              <a:t>Not </a:t>
            </a:r>
            <a:r>
              <a:rPr lang="en-US" dirty="0" smtClean="0">
                <a:latin typeface="Helvetica" charset="0"/>
                <a:ea typeface="Helvetica" charset="0"/>
                <a:cs typeface="Helvetica" charset="0"/>
              </a:rPr>
              <a:t>directly used in 331, but worthwhile </a:t>
            </a:r>
            <a:r>
              <a:rPr lang="en-US" smtClean="0">
                <a:latin typeface="Helvetica" charset="0"/>
                <a:ea typeface="Helvetica" charset="0"/>
                <a:cs typeface="Helvetica" charset="0"/>
              </a:rPr>
              <a:t>reads.</a:t>
            </a:r>
            <a:endParaRPr lang="en-US" dirty="0" smtClean="0">
              <a:latin typeface="Helvetica" charset="0"/>
              <a:ea typeface="Helvetica" charset="0"/>
              <a:cs typeface="Helvetica" charset="0"/>
            </a:endParaRPr>
          </a:p>
        </p:txBody>
      </p:sp>
      <p:sp>
        <p:nvSpPr>
          <p:cNvPr id="6" name="Rectangle 5"/>
          <p:cNvSpPr/>
          <p:nvPr/>
        </p:nvSpPr>
        <p:spPr>
          <a:xfrm>
            <a:off x="1388064" y="4615932"/>
            <a:ext cx="2473306" cy="830997"/>
          </a:xfrm>
          <a:prstGeom prst="rect">
            <a:avLst/>
          </a:prstGeom>
        </p:spPr>
        <p:txBody>
          <a:bodyPr wrap="none">
            <a:spAutoFit/>
          </a:bodyPr>
          <a:lstStyle/>
          <a:p>
            <a:pPr algn="ctr"/>
            <a:r>
              <a:rPr lang="en-US" sz="2400" dirty="0" smtClean="0">
                <a:latin typeface="Helvetica" charset="0"/>
                <a:ea typeface="Helvetica" charset="0"/>
                <a:cs typeface="Helvetica" charset="0"/>
              </a:rPr>
              <a:t>The Design of</a:t>
            </a:r>
          </a:p>
          <a:p>
            <a:pPr algn="ctr"/>
            <a:r>
              <a:rPr lang="en-US" sz="2400" dirty="0" smtClean="0">
                <a:latin typeface="Helvetica" charset="0"/>
                <a:ea typeface="Helvetica" charset="0"/>
                <a:cs typeface="Helvetica" charset="0"/>
              </a:rPr>
              <a:t>Everyday Things</a:t>
            </a:r>
          </a:p>
        </p:txBody>
      </p:sp>
      <p:sp>
        <p:nvSpPr>
          <p:cNvPr id="7" name="Rectangle 6"/>
          <p:cNvSpPr/>
          <p:nvPr/>
        </p:nvSpPr>
        <p:spPr>
          <a:xfrm>
            <a:off x="4717510" y="4615932"/>
            <a:ext cx="3523722" cy="830997"/>
          </a:xfrm>
          <a:prstGeom prst="rect">
            <a:avLst/>
          </a:prstGeom>
        </p:spPr>
        <p:txBody>
          <a:bodyPr wrap="none">
            <a:spAutoFit/>
          </a:bodyPr>
          <a:lstStyle/>
          <a:p>
            <a:pPr algn="ctr"/>
            <a:r>
              <a:rPr lang="en-US" sz="2400" dirty="0" smtClean="0">
                <a:latin typeface="Helvetica" charset="0"/>
                <a:ea typeface="Helvetica" charset="0"/>
                <a:cs typeface="Helvetica" charset="0"/>
              </a:rPr>
              <a:t>Zen and the Art of</a:t>
            </a:r>
          </a:p>
          <a:p>
            <a:pPr algn="ctr"/>
            <a:r>
              <a:rPr lang="en-US" sz="2400" dirty="0" smtClean="0">
                <a:latin typeface="Helvetica" charset="0"/>
                <a:ea typeface="Helvetica" charset="0"/>
                <a:cs typeface="Helvetica" charset="0"/>
              </a:rPr>
              <a:t>Motorcycle Maintenance</a:t>
            </a:r>
          </a:p>
        </p:txBody>
      </p:sp>
      <p:pic>
        <p:nvPicPr>
          <p:cNvPr id="8" name="Picture 7"/>
          <p:cNvPicPr>
            <a:picLocks noChangeAspect="1"/>
          </p:cNvPicPr>
          <p:nvPr/>
        </p:nvPicPr>
        <p:blipFill>
          <a:blip r:embed="rId2"/>
          <a:stretch>
            <a:fillRect/>
          </a:stretch>
        </p:blipFill>
        <p:spPr>
          <a:xfrm>
            <a:off x="1762518" y="1822769"/>
            <a:ext cx="1724398" cy="2651760"/>
          </a:xfrm>
          <a:prstGeom prst="rect">
            <a:avLst/>
          </a:prstGeom>
        </p:spPr>
      </p:pic>
      <p:pic>
        <p:nvPicPr>
          <p:cNvPr id="9" name="Picture 8"/>
          <p:cNvPicPr>
            <a:picLocks noChangeAspect="1"/>
          </p:cNvPicPr>
          <p:nvPr/>
        </p:nvPicPr>
        <p:blipFill>
          <a:blip r:embed="rId3"/>
          <a:stretch>
            <a:fillRect/>
          </a:stretch>
        </p:blipFill>
        <p:spPr>
          <a:xfrm>
            <a:off x="5707042" y="1822769"/>
            <a:ext cx="1544656" cy="2651760"/>
          </a:xfrm>
          <a:prstGeom prst="rect">
            <a:avLst/>
          </a:prstGeom>
        </p:spPr>
      </p:pic>
    </p:spTree>
    <p:extLst>
      <p:ext uri="{BB962C8B-B14F-4D97-AF65-F5344CB8AC3E}">
        <p14:creationId xmlns:p14="http://schemas.microsoft.com/office/powerpoint/2010/main" val="2033810837"/>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Reading Books in 21</a:t>
            </a:r>
            <a:r>
              <a:rPr lang="en-US" baseline="30000" dirty="0" smtClean="0">
                <a:solidFill>
                  <a:srgbClr val="443B81"/>
                </a:solidFill>
                <a:latin typeface="Helvetica" charset="0"/>
                <a:ea typeface="Helvetica" charset="0"/>
                <a:cs typeface="Helvetica" charset="0"/>
              </a:rPr>
              <a:t>st</a:t>
            </a:r>
            <a:r>
              <a:rPr lang="en-US" dirty="0" smtClean="0">
                <a:solidFill>
                  <a:srgbClr val="443B81"/>
                </a:solidFill>
                <a:latin typeface="Helvetica" charset="0"/>
                <a:ea typeface="Helvetica" charset="0"/>
                <a:cs typeface="Helvetica" charset="0"/>
              </a:rPr>
              <a:t> Century</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571625"/>
            <a:ext cx="7886700" cy="4910455"/>
          </a:xfrm>
        </p:spPr>
        <p:txBody>
          <a:bodyPr>
            <a:normAutofit/>
          </a:bodyPr>
          <a:lstStyle/>
          <a:p>
            <a:pPr marL="0" indent="0">
              <a:lnSpc>
                <a:spcPct val="100000"/>
              </a:lnSpc>
              <a:buNone/>
            </a:pPr>
            <a:r>
              <a:rPr lang="en-US" dirty="0" smtClean="0">
                <a:latin typeface="Helvetica" charset="0"/>
                <a:ea typeface="Helvetica" charset="0"/>
                <a:cs typeface="Helvetica" charset="0"/>
              </a:rPr>
              <a:t>Google, Stack Overflow, </a:t>
            </a:r>
            <a:r>
              <a:rPr lang="en-US" dirty="0" err="1" smtClean="0">
                <a:latin typeface="Helvetica" charset="0"/>
                <a:ea typeface="Helvetica" charset="0"/>
                <a:cs typeface="Helvetica" charset="0"/>
              </a:rPr>
              <a:t>Reddit</a:t>
            </a:r>
            <a:r>
              <a:rPr lang="en-US" dirty="0" smtClean="0">
                <a:latin typeface="Helvetica" charset="0"/>
                <a:ea typeface="Helvetica" charset="0"/>
                <a:cs typeface="Helvetica" charset="0"/>
              </a:rPr>
              <a:t>, etc. good for:</a:t>
            </a:r>
          </a:p>
          <a:p>
            <a:pPr lvl="1">
              <a:lnSpc>
                <a:spcPct val="100000"/>
              </a:lnSpc>
            </a:pPr>
            <a:r>
              <a:rPr lang="en-US" dirty="0" smtClean="0">
                <a:latin typeface="Helvetica" charset="0"/>
                <a:ea typeface="Helvetica" charset="0"/>
                <a:cs typeface="Helvetica" charset="0"/>
              </a:rPr>
              <a:t>Quick reference and debugging</a:t>
            </a:r>
          </a:p>
          <a:p>
            <a:pPr lvl="1">
              <a:lnSpc>
                <a:spcPct val="100000"/>
              </a:lnSpc>
            </a:pPr>
            <a:r>
              <a:rPr lang="en-US" dirty="0" smtClean="0">
                <a:latin typeface="Helvetica" charset="0"/>
                <a:ea typeface="Helvetica" charset="0"/>
                <a:cs typeface="Helvetica" charset="0"/>
              </a:rPr>
              <a:t>Links to more in-depth treatment of a topic</a:t>
            </a:r>
          </a:p>
          <a:p>
            <a:pPr marL="0" indent="0">
              <a:lnSpc>
                <a:spcPct val="100000"/>
              </a:lnSpc>
              <a:buNone/>
            </a:pPr>
            <a:endParaRPr lang="en-US" sz="800" dirty="0">
              <a:latin typeface="Helvetica" charset="0"/>
              <a:ea typeface="Helvetica" charset="0"/>
              <a:cs typeface="Helvetica" charset="0"/>
            </a:endParaRPr>
          </a:p>
          <a:p>
            <a:pPr marL="0" indent="0">
              <a:lnSpc>
                <a:spcPct val="100000"/>
              </a:lnSpc>
              <a:buNone/>
            </a:pPr>
            <a:r>
              <a:rPr lang="en-US" dirty="0" smtClean="0">
                <a:latin typeface="Helvetica" charset="0"/>
                <a:ea typeface="Helvetica" charset="0"/>
                <a:cs typeface="Helvetica" charset="0"/>
              </a:rPr>
              <a:t>Search often less good for:</a:t>
            </a:r>
          </a:p>
          <a:p>
            <a:pPr lvl="1">
              <a:lnSpc>
                <a:spcPct val="100000"/>
              </a:lnSpc>
            </a:pPr>
            <a:r>
              <a:rPr lang="en-US" dirty="0" smtClean="0">
                <a:latin typeface="Helvetica" charset="0"/>
                <a:ea typeface="Helvetica" charset="0"/>
                <a:cs typeface="Helvetica" charset="0"/>
              </a:rPr>
              <a:t>Why did this bug arise?  How could it be avoided?</a:t>
            </a:r>
          </a:p>
          <a:p>
            <a:pPr lvl="1">
              <a:lnSpc>
                <a:spcPct val="100000"/>
              </a:lnSpc>
            </a:pPr>
            <a:r>
              <a:rPr lang="en-US" dirty="0" smtClean="0">
                <a:latin typeface="Helvetica" charset="0"/>
                <a:ea typeface="Helvetica" charset="0"/>
                <a:cs typeface="Helvetica" charset="0"/>
              </a:rPr>
              <a:t>Why is the system designed this way? Alternatives?</a:t>
            </a:r>
          </a:p>
          <a:p>
            <a:pPr marL="0" indent="0">
              <a:lnSpc>
                <a:spcPct val="100000"/>
              </a:lnSpc>
              <a:buNone/>
            </a:pPr>
            <a:endParaRPr lang="en-US" sz="900" dirty="0">
              <a:latin typeface="Helvetica" charset="0"/>
              <a:ea typeface="Helvetica" charset="0"/>
              <a:cs typeface="Helvetica" charset="0"/>
            </a:endParaRPr>
          </a:p>
          <a:p>
            <a:pPr marL="0" indent="0">
              <a:lnSpc>
                <a:spcPct val="100000"/>
              </a:lnSpc>
              <a:buNone/>
            </a:pPr>
            <a:r>
              <a:rPr lang="en-US" dirty="0" smtClean="0">
                <a:latin typeface="Helvetica" charset="0"/>
                <a:ea typeface="Helvetica" charset="0"/>
                <a:cs typeface="Helvetica" charset="0"/>
              </a:rPr>
              <a:t>Beware copy-paste coding</a:t>
            </a:r>
          </a:p>
          <a:p>
            <a:pPr lvl="1">
              <a:lnSpc>
                <a:spcPct val="100000"/>
              </a:lnSpc>
            </a:pPr>
            <a:r>
              <a:rPr lang="en-US" dirty="0" smtClean="0">
                <a:latin typeface="Helvetica" charset="0"/>
                <a:ea typeface="Helvetica" charset="0"/>
                <a:cs typeface="Helvetica" charset="0"/>
              </a:rPr>
              <a:t>Security </a:t>
            </a:r>
            <a:r>
              <a:rPr lang="en-US" dirty="0" err="1" smtClean="0">
                <a:latin typeface="Helvetica" charset="0"/>
                <a:ea typeface="Helvetica" charset="0"/>
                <a:cs typeface="Helvetica" charset="0"/>
              </a:rPr>
              <a:t>vulns</a:t>
            </a:r>
            <a:r>
              <a:rPr lang="en-US" dirty="0" smtClean="0">
                <a:latin typeface="Helvetica" charset="0"/>
                <a:ea typeface="Helvetica" charset="0"/>
                <a:cs typeface="Helvetica" charset="0"/>
              </a:rPr>
              <a:t> have propagated through forums</a:t>
            </a:r>
          </a:p>
          <a:p>
            <a:pPr lvl="1">
              <a:lnSpc>
                <a:spcPct val="100000"/>
              </a:lnSpc>
            </a:pPr>
            <a:r>
              <a:rPr lang="en-US" dirty="0" smtClean="0">
                <a:latin typeface="Helvetica" charset="0"/>
                <a:ea typeface="Helvetica" charset="0"/>
                <a:cs typeface="Helvetica" charset="0"/>
              </a:rPr>
              <a:t>See </a:t>
            </a:r>
            <a:r>
              <a:rPr lang="en-US" dirty="0" smtClean="0">
                <a:solidFill>
                  <a:srgbClr val="0432FF"/>
                </a:solidFill>
                <a:latin typeface="Helvetica" charset="0"/>
                <a:ea typeface="Helvetica" charset="0"/>
                <a:cs typeface="Helvetica" charset="0"/>
                <a:hlinkClick r:id="rId2"/>
              </a:rPr>
              <a:t>The Full </a:t>
            </a:r>
            <a:r>
              <a:rPr lang="en-US" dirty="0" err="1" smtClean="0">
                <a:solidFill>
                  <a:srgbClr val="0432FF"/>
                </a:solidFill>
                <a:latin typeface="Helvetica" charset="0"/>
                <a:ea typeface="Helvetica" charset="0"/>
                <a:cs typeface="Helvetica" charset="0"/>
                <a:hlinkClick r:id="rId2"/>
              </a:rPr>
              <a:t>StackOverflow</a:t>
            </a:r>
            <a:r>
              <a:rPr lang="en-US" dirty="0" smtClean="0">
                <a:solidFill>
                  <a:srgbClr val="0432FF"/>
                </a:solidFill>
                <a:latin typeface="Helvetica" charset="0"/>
                <a:ea typeface="Helvetica" charset="0"/>
                <a:cs typeface="Helvetica" charset="0"/>
                <a:hlinkClick r:id="rId2"/>
              </a:rPr>
              <a:t> Developer</a:t>
            </a:r>
            <a:endParaRPr lang="en-US" dirty="0" smtClean="0">
              <a:solidFill>
                <a:srgbClr val="0432FF"/>
              </a:solidFill>
              <a:latin typeface="Helvetica" charset="0"/>
              <a:ea typeface="Helvetica" charset="0"/>
              <a:cs typeface="Helvetica" charset="0"/>
            </a:endParaRPr>
          </a:p>
        </p:txBody>
      </p:sp>
    </p:spTree>
    <p:extLst>
      <p:ext uri="{BB962C8B-B14F-4D97-AF65-F5344CB8AC3E}">
        <p14:creationId xmlns:p14="http://schemas.microsoft.com/office/powerpoint/2010/main" val="166267682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Exams</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571625"/>
            <a:ext cx="7886700" cy="4910455"/>
          </a:xfrm>
        </p:spPr>
        <p:txBody>
          <a:bodyPr>
            <a:normAutofit/>
          </a:bodyPr>
          <a:lstStyle/>
          <a:p>
            <a:pPr marL="0" indent="0">
              <a:lnSpc>
                <a:spcPct val="100000"/>
              </a:lnSpc>
              <a:buNone/>
            </a:pPr>
            <a:r>
              <a:rPr lang="en-US" dirty="0" smtClean="0">
                <a:latin typeface="Helvetica" charset="0"/>
                <a:ea typeface="Helvetica" charset="0"/>
                <a:cs typeface="Helvetica" charset="0"/>
              </a:rPr>
              <a:t>Midterm:         TBD, roughly week 5</a:t>
            </a:r>
          </a:p>
          <a:p>
            <a:pPr marL="0" indent="0">
              <a:lnSpc>
                <a:spcPct val="100000"/>
              </a:lnSpc>
              <a:buNone/>
            </a:pPr>
            <a:r>
              <a:rPr lang="en-US" dirty="0">
                <a:latin typeface="Helvetica" charset="0"/>
                <a:ea typeface="Helvetica" charset="0"/>
                <a:cs typeface="Helvetica" charset="0"/>
              </a:rPr>
              <a:t>	</a:t>
            </a:r>
            <a:r>
              <a:rPr lang="en-US" dirty="0" smtClean="0">
                <a:latin typeface="Helvetica" charset="0"/>
                <a:ea typeface="Helvetica" charset="0"/>
                <a:cs typeface="Helvetica" charset="0"/>
              </a:rPr>
              <a:t>	     in class</a:t>
            </a:r>
          </a:p>
          <a:p>
            <a:pPr marL="0" indent="0">
              <a:lnSpc>
                <a:spcPct val="100000"/>
              </a:lnSpc>
              <a:buNone/>
            </a:pPr>
            <a:r>
              <a:rPr lang="en-US" dirty="0" smtClean="0">
                <a:latin typeface="Helvetica" charset="0"/>
                <a:ea typeface="Helvetica" charset="0"/>
                <a:cs typeface="Helvetica" charset="0"/>
              </a:rPr>
              <a:t>	</a:t>
            </a:r>
            <a:endParaRPr lang="en-US" dirty="0">
              <a:latin typeface="Helvetica" charset="0"/>
              <a:ea typeface="Helvetica" charset="0"/>
              <a:cs typeface="Helvetica" charset="0"/>
            </a:endParaRPr>
          </a:p>
          <a:p>
            <a:pPr marL="0" indent="0">
              <a:lnSpc>
                <a:spcPct val="100000"/>
              </a:lnSpc>
              <a:buNone/>
            </a:pPr>
            <a:r>
              <a:rPr lang="en-US" dirty="0" smtClean="0">
                <a:latin typeface="Helvetica" charset="0"/>
                <a:ea typeface="Helvetica" charset="0"/>
                <a:cs typeface="Helvetica" charset="0"/>
              </a:rPr>
              <a:t>Final:              Monday</a:t>
            </a:r>
            <a:r>
              <a:rPr lang="en-US" dirty="0">
                <a:latin typeface="Helvetica" charset="0"/>
                <a:ea typeface="Helvetica" charset="0"/>
                <a:cs typeface="Helvetica" charset="0"/>
              </a:rPr>
              <a:t>, March </a:t>
            </a:r>
            <a:r>
              <a:rPr lang="en-US" dirty="0" smtClean="0">
                <a:latin typeface="Helvetica" charset="0"/>
                <a:ea typeface="Helvetica" charset="0"/>
                <a:cs typeface="Helvetica" charset="0"/>
              </a:rPr>
              <a:t>14</a:t>
            </a:r>
          </a:p>
          <a:p>
            <a:pPr marL="0" indent="0">
              <a:lnSpc>
                <a:spcPct val="100000"/>
              </a:lnSpc>
              <a:buNone/>
            </a:pPr>
            <a:r>
              <a:rPr lang="en-US" dirty="0">
                <a:latin typeface="Helvetica" charset="0"/>
                <a:ea typeface="Helvetica" charset="0"/>
                <a:cs typeface="Helvetica" charset="0"/>
              </a:rPr>
              <a:t>	</a:t>
            </a:r>
            <a:r>
              <a:rPr lang="en-US" dirty="0" smtClean="0">
                <a:latin typeface="Helvetica" charset="0"/>
                <a:ea typeface="Helvetica" charset="0"/>
                <a:cs typeface="Helvetica" charset="0"/>
              </a:rPr>
              <a:t>              8:30 – 10:20 (sorry!)</a:t>
            </a:r>
          </a:p>
          <a:p>
            <a:pPr marL="0" indent="0">
              <a:lnSpc>
                <a:spcPct val="100000"/>
              </a:lnSpc>
              <a:buNone/>
            </a:pPr>
            <a:endParaRPr lang="en-US" dirty="0">
              <a:latin typeface="Helvetica" charset="0"/>
              <a:ea typeface="Helvetica" charset="0"/>
              <a:cs typeface="Helvetica" charset="0"/>
            </a:endParaRPr>
          </a:p>
          <a:p>
            <a:pPr marL="0" indent="0">
              <a:lnSpc>
                <a:spcPct val="100000"/>
              </a:lnSpc>
              <a:buNone/>
            </a:pPr>
            <a:r>
              <a:rPr lang="en-US" dirty="0">
                <a:latin typeface="Helvetica" charset="0"/>
                <a:ea typeface="Helvetica" charset="0"/>
                <a:cs typeface="Helvetica" charset="0"/>
              </a:rPr>
              <a:t>Can cover any concepts </a:t>
            </a:r>
            <a:r>
              <a:rPr lang="en-US" dirty="0" smtClean="0">
                <a:latin typeface="Helvetica" charset="0"/>
                <a:ea typeface="Helvetica" charset="0"/>
                <a:cs typeface="Helvetica" charset="0"/>
              </a:rPr>
              <a:t>from the course</a:t>
            </a:r>
          </a:p>
          <a:p>
            <a:pPr lvl="1">
              <a:lnSpc>
                <a:spcPct val="100000"/>
              </a:lnSpc>
            </a:pPr>
            <a:r>
              <a:rPr lang="en-US" dirty="0" smtClean="0">
                <a:latin typeface="Helvetica" charset="0"/>
                <a:ea typeface="Helvetica" charset="0"/>
                <a:cs typeface="Helvetica" charset="0"/>
              </a:rPr>
              <a:t>Different format than homework</a:t>
            </a:r>
          </a:p>
          <a:p>
            <a:pPr lvl="1">
              <a:lnSpc>
                <a:spcPct val="100000"/>
              </a:lnSpc>
            </a:pPr>
            <a:r>
              <a:rPr lang="en-US" dirty="0" smtClean="0">
                <a:latin typeface="Helvetica" charset="0"/>
                <a:ea typeface="Helvetica" charset="0"/>
                <a:cs typeface="Helvetica" charset="0"/>
              </a:rPr>
              <a:t>Will post past exams from various instructors </a:t>
            </a: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495285697"/>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stretch>
            <a:fillRect/>
          </a:stretch>
        </p:blipFill>
        <p:spPr>
          <a:xfrm>
            <a:off x="1587500" y="1600200"/>
            <a:ext cx="5969000" cy="3657600"/>
          </a:xfrm>
          <a:prstGeom prst="rect">
            <a:avLst/>
          </a:prstGeom>
        </p:spPr>
      </p:pic>
    </p:spTree>
    <p:extLst>
      <p:ext uri="{BB962C8B-B14F-4D97-AF65-F5344CB8AC3E}">
        <p14:creationId xmlns:p14="http://schemas.microsoft.com/office/powerpoint/2010/main" val="1982470770"/>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443B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19636" y="2705725"/>
            <a:ext cx="7904728" cy="1446550"/>
          </a:xfrm>
          <a:prstGeom prst="rect">
            <a:avLst/>
          </a:prstGeom>
          <a:noFill/>
        </p:spPr>
        <p:txBody>
          <a:bodyPr wrap="none" rtlCol="0">
            <a:spAutoFit/>
          </a:bodyPr>
          <a:lstStyle/>
          <a:p>
            <a:r>
              <a:rPr lang="en-US" sz="8800" dirty="0" smtClean="0">
                <a:solidFill>
                  <a:schemeClr val="bg1"/>
                </a:solidFill>
                <a:latin typeface="Helvetica" charset="0"/>
                <a:ea typeface="Helvetica" charset="0"/>
                <a:cs typeface="Helvetica" charset="0"/>
              </a:rPr>
              <a:t>The Big Picture</a:t>
            </a:r>
            <a:endParaRPr lang="en-US" sz="8800" dirty="0">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2145960480"/>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Academic Integrity</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571625"/>
            <a:ext cx="7886700" cy="4910455"/>
          </a:xfrm>
        </p:spPr>
        <p:txBody>
          <a:bodyPr>
            <a:normAutofit/>
          </a:bodyPr>
          <a:lstStyle/>
          <a:p>
            <a:pPr marL="0" indent="0">
              <a:lnSpc>
                <a:spcPct val="100000"/>
              </a:lnSpc>
              <a:buNone/>
            </a:pPr>
            <a:r>
              <a:rPr lang="en-US" dirty="0" smtClean="0">
                <a:latin typeface="Helvetica" charset="0"/>
                <a:ea typeface="Helvetica" charset="0"/>
                <a:cs typeface="Helvetica" charset="0"/>
              </a:rPr>
              <a:t>Carefully read course policy</a:t>
            </a:r>
          </a:p>
          <a:p>
            <a:pPr lvl="1">
              <a:lnSpc>
                <a:spcPct val="100000"/>
              </a:lnSpc>
            </a:pPr>
            <a:r>
              <a:rPr lang="en-US" dirty="0" smtClean="0">
                <a:latin typeface="Helvetica" charset="0"/>
                <a:ea typeface="Helvetica" charset="0"/>
                <a:cs typeface="Helvetica" charset="0"/>
              </a:rPr>
              <a:t>Clearly explains how you can / cannot get help on homework and projects</a:t>
            </a:r>
          </a:p>
          <a:p>
            <a:pPr marL="0" indent="0">
              <a:lnSpc>
                <a:spcPct val="100000"/>
              </a:lnSpc>
              <a:buNone/>
            </a:pPr>
            <a:endParaRPr lang="en-US" dirty="0">
              <a:latin typeface="Helvetica" charset="0"/>
              <a:ea typeface="Helvetica" charset="0"/>
              <a:cs typeface="Helvetica" charset="0"/>
            </a:endParaRPr>
          </a:p>
          <a:p>
            <a:pPr marL="0" indent="0">
              <a:lnSpc>
                <a:spcPct val="100000"/>
              </a:lnSpc>
              <a:buNone/>
            </a:pPr>
            <a:r>
              <a:rPr lang="en-US" dirty="0" smtClean="0">
                <a:latin typeface="Helvetica" charset="0"/>
                <a:ea typeface="Helvetica" charset="0"/>
                <a:cs typeface="Helvetica" charset="0"/>
              </a:rPr>
              <a:t>Always explain any unconventional action</a:t>
            </a:r>
          </a:p>
          <a:p>
            <a:pPr marL="0" indent="0">
              <a:lnSpc>
                <a:spcPct val="100000"/>
              </a:lnSpc>
              <a:buNone/>
            </a:pPr>
            <a:endParaRPr lang="en-US" dirty="0">
              <a:latin typeface="Helvetica" charset="0"/>
              <a:ea typeface="Helvetica" charset="0"/>
              <a:cs typeface="Helvetica" charset="0"/>
            </a:endParaRPr>
          </a:p>
          <a:p>
            <a:pPr marL="0" indent="0">
              <a:lnSpc>
                <a:spcPct val="100000"/>
              </a:lnSpc>
              <a:buNone/>
            </a:pPr>
            <a:r>
              <a:rPr lang="en-US" dirty="0" smtClean="0">
                <a:latin typeface="Helvetica" charset="0"/>
                <a:ea typeface="Helvetica" charset="0"/>
                <a:cs typeface="Helvetica" charset="0"/>
              </a:rPr>
              <a:t>Honest work is the foundation of UW / academia</a:t>
            </a:r>
          </a:p>
          <a:p>
            <a:pPr lvl="1">
              <a:lnSpc>
                <a:spcPct val="100000"/>
              </a:lnSpc>
            </a:pPr>
            <a:r>
              <a:rPr lang="en-US" dirty="0" smtClean="0">
                <a:latin typeface="Helvetica" charset="0"/>
                <a:ea typeface="Helvetica" charset="0"/>
                <a:cs typeface="Helvetica" charset="0"/>
              </a:rPr>
              <a:t>Your fellow students and I trust you deeply</a:t>
            </a:r>
          </a:p>
          <a:p>
            <a:pPr lvl="1">
              <a:lnSpc>
                <a:spcPct val="100000"/>
              </a:lnSpc>
            </a:pPr>
            <a:r>
              <a:rPr lang="en-US" dirty="0" smtClean="0">
                <a:latin typeface="Helvetica" charset="0"/>
                <a:ea typeface="Helvetica" charset="0"/>
                <a:cs typeface="Helvetica" charset="0"/>
              </a:rPr>
              <a:t>Zero tolerance for violations, can end career</a:t>
            </a: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162028857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Organization</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571625"/>
            <a:ext cx="7886700" cy="2441575"/>
          </a:xfrm>
        </p:spPr>
        <p:txBody>
          <a:bodyPr>
            <a:normAutofit fontScale="92500" lnSpcReduction="10000"/>
          </a:bodyPr>
          <a:lstStyle/>
          <a:p>
            <a:pPr marL="0" indent="0">
              <a:lnSpc>
                <a:spcPct val="150000"/>
              </a:lnSpc>
              <a:buNone/>
            </a:pPr>
            <a:r>
              <a:rPr lang="en-US" dirty="0" smtClean="0">
                <a:latin typeface="Helvetica" charset="0"/>
                <a:ea typeface="Helvetica" charset="0"/>
                <a:cs typeface="Helvetica" charset="0"/>
              </a:rPr>
              <a:t>331 is a big, complex machine.</a:t>
            </a:r>
            <a:endParaRPr lang="en-US" dirty="0">
              <a:latin typeface="Helvetica" charset="0"/>
              <a:ea typeface="Helvetica" charset="0"/>
              <a:cs typeface="Helvetica" charset="0"/>
            </a:endParaRPr>
          </a:p>
          <a:p>
            <a:pPr marL="0" indent="0">
              <a:lnSpc>
                <a:spcPct val="120000"/>
              </a:lnSpc>
              <a:buNone/>
            </a:pPr>
            <a:r>
              <a:rPr lang="en-US" dirty="0" smtClean="0">
                <a:latin typeface="Helvetica" charset="0"/>
                <a:ea typeface="Helvetica" charset="0"/>
                <a:cs typeface="Helvetica" charset="0"/>
              </a:rPr>
              <a:t>I’m a 331 newbie too, so I’ll need your help figuring out what works for all of us.</a:t>
            </a:r>
            <a:endParaRPr lang="en-US" dirty="0">
              <a:latin typeface="Helvetica" charset="0"/>
              <a:ea typeface="Helvetica" charset="0"/>
              <a:cs typeface="Helvetica" charset="0"/>
            </a:endParaRPr>
          </a:p>
          <a:p>
            <a:pPr marL="0" indent="0">
              <a:lnSpc>
                <a:spcPct val="150000"/>
              </a:lnSpc>
              <a:buNone/>
            </a:pPr>
            <a:r>
              <a:rPr lang="en-US" dirty="0" smtClean="0">
                <a:latin typeface="Helvetica" charset="0"/>
                <a:ea typeface="Helvetica" charset="0"/>
                <a:cs typeface="Helvetica" charset="0"/>
              </a:rPr>
              <a:t>Patience and good faith much appreciated!</a:t>
            </a:r>
            <a:endParaRPr lang="en-US" dirty="0">
              <a:latin typeface="Helvetica" charset="0"/>
              <a:ea typeface="Helvetica" charset="0"/>
              <a:cs typeface="Helvetica" charset="0"/>
            </a:endParaRPr>
          </a:p>
        </p:txBody>
      </p:sp>
      <p:pic>
        <p:nvPicPr>
          <p:cNvPr id="4" name="Picture 3"/>
          <p:cNvPicPr>
            <a:picLocks noChangeAspect="1"/>
          </p:cNvPicPr>
          <p:nvPr/>
        </p:nvPicPr>
        <p:blipFill>
          <a:blip r:embed="rId2"/>
          <a:stretch>
            <a:fillRect/>
          </a:stretch>
        </p:blipFill>
        <p:spPr>
          <a:xfrm>
            <a:off x="2600740" y="4013200"/>
            <a:ext cx="3942520" cy="2666999"/>
          </a:xfrm>
          <a:prstGeom prst="rect">
            <a:avLst/>
          </a:prstGeom>
        </p:spPr>
      </p:pic>
    </p:spTree>
    <p:extLst>
      <p:ext uri="{BB962C8B-B14F-4D97-AF65-F5344CB8AC3E}">
        <p14:creationId xmlns:p14="http://schemas.microsoft.com/office/powerpoint/2010/main" val="775480355"/>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TODO</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571625"/>
            <a:ext cx="7886700" cy="4910455"/>
          </a:xfrm>
        </p:spPr>
        <p:txBody>
          <a:bodyPr>
            <a:normAutofit/>
          </a:bodyPr>
          <a:lstStyle/>
          <a:p>
            <a:pPr marL="514350" indent="-514350">
              <a:lnSpc>
                <a:spcPct val="100000"/>
              </a:lnSpc>
              <a:buFont typeface="+mj-lt"/>
              <a:buAutoNum type="arabicPeriod"/>
            </a:pPr>
            <a:r>
              <a:rPr lang="en-US" dirty="0" smtClean="0">
                <a:latin typeface="Helvetica" charset="0"/>
                <a:ea typeface="Helvetica" charset="0"/>
                <a:cs typeface="Helvetica" charset="0"/>
              </a:rPr>
              <a:t>Log into the 331 Piazza</a:t>
            </a:r>
          </a:p>
          <a:p>
            <a:pPr marL="514350" indent="-514350">
              <a:lnSpc>
                <a:spcPct val="100000"/>
              </a:lnSpc>
              <a:buFont typeface="+mj-lt"/>
              <a:buAutoNum type="arabicPeriod"/>
            </a:pPr>
            <a:r>
              <a:rPr lang="en-US" dirty="0" smtClean="0">
                <a:latin typeface="Helvetica" charset="0"/>
                <a:ea typeface="Helvetica" charset="0"/>
                <a:cs typeface="Helvetica" charset="0"/>
              </a:rPr>
              <a:t>Check out the course website</a:t>
            </a:r>
          </a:p>
          <a:p>
            <a:pPr marL="457200" lvl="1" indent="0">
              <a:lnSpc>
                <a:spcPct val="150000"/>
              </a:lnSpc>
              <a:buNone/>
            </a:pPr>
            <a:r>
              <a:rPr lang="en-US" sz="2800" dirty="0" smtClean="0">
                <a:solidFill>
                  <a:srgbClr val="0432FF"/>
                </a:solidFill>
                <a:latin typeface="Helvetica" charset="0"/>
                <a:ea typeface="Helvetica" charset="0"/>
                <a:cs typeface="Helvetica" charset="0"/>
              </a:rPr>
              <a:t>	http://</a:t>
            </a:r>
            <a:r>
              <a:rPr lang="en-US" sz="2800" dirty="0" err="1" smtClean="0">
                <a:solidFill>
                  <a:srgbClr val="0432FF"/>
                </a:solidFill>
                <a:latin typeface="Helvetica" charset="0"/>
                <a:ea typeface="Helvetica" charset="0"/>
                <a:cs typeface="Helvetica" charset="0"/>
              </a:rPr>
              <a:t>cs.washington.edu</a:t>
            </a:r>
            <a:r>
              <a:rPr lang="en-US" sz="2800" dirty="0" smtClean="0">
                <a:solidFill>
                  <a:srgbClr val="0432FF"/>
                </a:solidFill>
                <a:latin typeface="Helvetica" charset="0"/>
                <a:ea typeface="Helvetica" charset="0"/>
                <a:cs typeface="Helvetica" charset="0"/>
              </a:rPr>
              <a:t>/331</a:t>
            </a:r>
          </a:p>
          <a:p>
            <a:pPr marL="514350" indent="-514350">
              <a:lnSpc>
                <a:spcPct val="100000"/>
              </a:lnSpc>
              <a:buFont typeface="+mj-lt"/>
              <a:buAutoNum type="arabicPeriod"/>
            </a:pPr>
            <a:r>
              <a:rPr lang="en-US" dirty="0" smtClean="0">
                <a:latin typeface="Helvetica" charset="0"/>
                <a:ea typeface="Helvetica" charset="0"/>
                <a:cs typeface="Helvetica" charset="0"/>
              </a:rPr>
              <a:t>Read syllabus and academic integrity policy</a:t>
            </a:r>
          </a:p>
          <a:p>
            <a:pPr marL="514350" indent="-514350">
              <a:lnSpc>
                <a:spcPct val="100000"/>
              </a:lnSpc>
              <a:buFont typeface="+mj-lt"/>
              <a:buAutoNum type="arabicPeriod"/>
            </a:pPr>
            <a:r>
              <a:rPr lang="en-US" dirty="0" smtClean="0">
                <a:latin typeface="Helvetica" charset="0"/>
                <a:ea typeface="Helvetica" charset="0"/>
                <a:cs typeface="Helvetica" charset="0"/>
              </a:rPr>
              <a:t>If still trying to enroll, fill out online form</a:t>
            </a:r>
          </a:p>
          <a:p>
            <a:pPr lvl="1">
              <a:lnSpc>
                <a:spcPct val="100000"/>
              </a:lnSpc>
            </a:pPr>
            <a:r>
              <a:rPr lang="en-US" dirty="0" smtClean="0">
                <a:latin typeface="Helvetica" charset="0"/>
                <a:ea typeface="Helvetica" charset="0"/>
                <a:cs typeface="Helvetica" charset="0"/>
              </a:rPr>
              <a:t>Code word provided at end of class</a:t>
            </a:r>
          </a:p>
          <a:p>
            <a:pPr lvl="1">
              <a:lnSpc>
                <a:spcPct val="100000"/>
              </a:lnSpc>
            </a:pPr>
            <a:r>
              <a:rPr lang="en-US" dirty="0" smtClean="0">
                <a:latin typeface="Helvetica" charset="0"/>
                <a:ea typeface="Helvetica" charset="0"/>
                <a:cs typeface="Helvetica" charset="0"/>
              </a:rPr>
              <a:t>Go to any section on Thursday if not registered</a:t>
            </a:r>
          </a:p>
          <a:p>
            <a:pPr marL="514350" indent="-514350">
              <a:lnSpc>
                <a:spcPct val="100000"/>
              </a:lnSpc>
              <a:buFont typeface="+mj-lt"/>
              <a:buAutoNum type="arabicPeriod"/>
            </a:pPr>
            <a:r>
              <a:rPr lang="en-US" dirty="0" smtClean="0">
                <a:latin typeface="Helvetica" charset="0"/>
                <a:ea typeface="Helvetica" charset="0"/>
                <a:cs typeface="Helvetica" charset="0"/>
              </a:rPr>
              <a:t>Do Homework 0 by Friday 10AM!</a:t>
            </a:r>
          </a:p>
          <a:p>
            <a:pPr lvl="1">
              <a:lnSpc>
                <a:spcPct val="100000"/>
              </a:lnSpc>
            </a:pPr>
            <a:r>
              <a:rPr lang="en-US" dirty="0" smtClean="0">
                <a:latin typeface="Helvetica" charset="0"/>
                <a:ea typeface="Helvetica" charset="0"/>
                <a:cs typeface="Helvetica" charset="0"/>
              </a:rPr>
              <a:t>Can submit to Dropbox even if not registered</a:t>
            </a:r>
          </a:p>
        </p:txBody>
      </p:sp>
    </p:spTree>
    <p:extLst>
      <p:ext uri="{BB962C8B-B14F-4D97-AF65-F5344CB8AC3E}">
        <p14:creationId xmlns:p14="http://schemas.microsoft.com/office/powerpoint/2010/main" val="1974231688"/>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Questions?</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571625"/>
            <a:ext cx="7886700" cy="4910455"/>
          </a:xfrm>
        </p:spPr>
        <p:txBody>
          <a:bodyPr anchor="ctr">
            <a:normAutofit/>
          </a:bodyPr>
          <a:lstStyle/>
          <a:p>
            <a:pPr marL="0" indent="0" algn="ctr">
              <a:lnSpc>
                <a:spcPct val="100000"/>
              </a:lnSpc>
              <a:buNone/>
            </a:pPr>
            <a:r>
              <a:rPr lang="en-US" sz="4000" i="1" dirty="0" smtClean="0">
                <a:latin typeface="Helvetica" charset="0"/>
                <a:ea typeface="Helvetica" charset="0"/>
                <a:cs typeface="Helvetica" charset="0"/>
              </a:rPr>
              <a:t>Anything I forgot before we discuss, you know, software?</a:t>
            </a:r>
            <a:endParaRPr lang="en-US" sz="4000" i="1" dirty="0">
              <a:latin typeface="Helvetica" charset="0"/>
              <a:ea typeface="Helvetica" charset="0"/>
              <a:cs typeface="Helvetica" charset="0"/>
            </a:endParaRPr>
          </a:p>
        </p:txBody>
      </p:sp>
    </p:spTree>
    <p:extLst>
      <p:ext uri="{BB962C8B-B14F-4D97-AF65-F5344CB8AC3E}">
        <p14:creationId xmlns:p14="http://schemas.microsoft.com/office/powerpoint/2010/main" val="1719266274"/>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443B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537101" y="2705725"/>
            <a:ext cx="2069797" cy="1446550"/>
          </a:xfrm>
          <a:prstGeom prst="rect">
            <a:avLst/>
          </a:prstGeom>
          <a:noFill/>
        </p:spPr>
        <p:txBody>
          <a:bodyPr wrap="none" rtlCol="0">
            <a:spAutoFit/>
          </a:bodyPr>
          <a:lstStyle/>
          <a:p>
            <a:r>
              <a:rPr lang="en-US" sz="8800" smtClean="0">
                <a:solidFill>
                  <a:schemeClr val="bg1"/>
                </a:solidFill>
                <a:latin typeface="Helvetica" charset="0"/>
                <a:ea typeface="Helvetica" charset="0"/>
                <a:cs typeface="Helvetica" charset="0"/>
              </a:rPr>
              <a:t>331</a:t>
            </a:r>
            <a:endParaRPr lang="en-US" sz="8800" dirty="0">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187992654"/>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Goals</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571625"/>
            <a:ext cx="7886700" cy="4910455"/>
          </a:xfrm>
        </p:spPr>
        <p:txBody>
          <a:bodyPr>
            <a:normAutofit fontScale="92500" lnSpcReduction="10000"/>
          </a:bodyPr>
          <a:lstStyle/>
          <a:p>
            <a:pPr marL="0" indent="0">
              <a:lnSpc>
                <a:spcPct val="100000"/>
              </a:lnSpc>
              <a:buNone/>
            </a:pPr>
            <a:r>
              <a:rPr lang="en-US" dirty="0" smtClean="0">
                <a:latin typeface="Helvetica" charset="0"/>
                <a:ea typeface="Helvetica" charset="0"/>
                <a:cs typeface="Helvetica" charset="0"/>
              </a:rPr>
              <a:t>One focus will be writing </a:t>
            </a:r>
            <a:r>
              <a:rPr lang="en-US" i="1" dirty="0" smtClean="0">
                <a:latin typeface="Helvetica" charset="0"/>
                <a:ea typeface="Helvetica" charset="0"/>
                <a:cs typeface="Helvetica" charset="0"/>
              </a:rPr>
              <a:t>correct</a:t>
            </a:r>
            <a:r>
              <a:rPr lang="en-US" dirty="0" smtClean="0">
                <a:latin typeface="Helvetica" charset="0"/>
                <a:ea typeface="Helvetica" charset="0"/>
                <a:cs typeface="Helvetica" charset="0"/>
              </a:rPr>
              <a:t> programs</a:t>
            </a:r>
          </a:p>
          <a:p>
            <a:pPr marL="0" indent="0">
              <a:lnSpc>
                <a:spcPct val="100000"/>
              </a:lnSpc>
              <a:buNone/>
            </a:pPr>
            <a:endParaRPr lang="en-US" dirty="0">
              <a:latin typeface="Helvetica" charset="0"/>
              <a:ea typeface="Helvetica" charset="0"/>
              <a:cs typeface="Helvetica" charset="0"/>
            </a:endParaRPr>
          </a:p>
          <a:p>
            <a:pPr marL="0" indent="0">
              <a:lnSpc>
                <a:spcPct val="100000"/>
              </a:lnSpc>
              <a:buNone/>
            </a:pPr>
            <a:r>
              <a:rPr lang="en-US" dirty="0" smtClean="0">
                <a:latin typeface="Helvetica" charset="0"/>
                <a:ea typeface="Helvetica" charset="0"/>
                <a:cs typeface="Helvetica" charset="0"/>
              </a:rPr>
              <a:t>What does it mean for a program to be </a:t>
            </a:r>
            <a:r>
              <a:rPr lang="en-US" dirty="0" smtClean="0">
                <a:solidFill>
                  <a:srgbClr val="443B81"/>
                </a:solidFill>
                <a:latin typeface="Helvetica" charset="0"/>
                <a:ea typeface="Helvetica" charset="0"/>
                <a:cs typeface="Helvetica" charset="0"/>
              </a:rPr>
              <a:t>correct</a:t>
            </a:r>
            <a:r>
              <a:rPr lang="en-US" dirty="0" smtClean="0">
                <a:latin typeface="Helvetica" charset="0"/>
                <a:ea typeface="Helvetica" charset="0"/>
                <a:cs typeface="Helvetica" charset="0"/>
              </a:rPr>
              <a:t>?</a:t>
            </a:r>
          </a:p>
          <a:p>
            <a:pPr lvl="1">
              <a:lnSpc>
                <a:spcPct val="100000"/>
              </a:lnSpc>
            </a:pPr>
            <a:r>
              <a:rPr lang="en-US" dirty="0" smtClean="0">
                <a:latin typeface="Helvetica" charset="0"/>
                <a:ea typeface="Helvetica" charset="0"/>
                <a:cs typeface="Helvetica" charset="0"/>
              </a:rPr>
              <a:t>It must match its </a:t>
            </a:r>
            <a:r>
              <a:rPr lang="en-US" i="1" dirty="0" smtClean="0">
                <a:solidFill>
                  <a:srgbClr val="443B81"/>
                </a:solidFill>
                <a:latin typeface="Helvetica" charset="0"/>
                <a:ea typeface="Helvetica" charset="0"/>
                <a:cs typeface="Helvetica" charset="0"/>
              </a:rPr>
              <a:t>specification</a:t>
            </a:r>
          </a:p>
          <a:p>
            <a:pPr marL="0" indent="0">
              <a:lnSpc>
                <a:spcPct val="100000"/>
              </a:lnSpc>
              <a:buNone/>
            </a:pPr>
            <a:endParaRPr lang="en-US" dirty="0">
              <a:latin typeface="Helvetica" charset="0"/>
              <a:ea typeface="Helvetica" charset="0"/>
              <a:cs typeface="Helvetica" charset="0"/>
            </a:endParaRPr>
          </a:p>
          <a:p>
            <a:pPr marL="0" indent="0">
              <a:lnSpc>
                <a:spcPct val="100000"/>
              </a:lnSpc>
              <a:buNone/>
            </a:pPr>
            <a:r>
              <a:rPr lang="en-US" dirty="0" smtClean="0">
                <a:latin typeface="Helvetica" charset="0"/>
                <a:ea typeface="Helvetica" charset="0"/>
                <a:cs typeface="Helvetica" charset="0"/>
              </a:rPr>
              <a:t>How can we </a:t>
            </a:r>
            <a:r>
              <a:rPr lang="en-US" dirty="0" smtClean="0">
                <a:solidFill>
                  <a:srgbClr val="443B81"/>
                </a:solidFill>
                <a:latin typeface="Helvetica" charset="0"/>
                <a:ea typeface="Helvetica" charset="0"/>
                <a:cs typeface="Helvetica" charset="0"/>
              </a:rPr>
              <a:t>determine </a:t>
            </a:r>
            <a:r>
              <a:rPr lang="en-US" dirty="0" smtClean="0">
                <a:latin typeface="Helvetica" charset="0"/>
                <a:ea typeface="Helvetica" charset="0"/>
                <a:cs typeface="Helvetica" charset="0"/>
              </a:rPr>
              <a:t>if a program is correct?</a:t>
            </a:r>
          </a:p>
          <a:p>
            <a:pPr lvl="1">
              <a:lnSpc>
                <a:spcPct val="100000"/>
              </a:lnSpc>
            </a:pPr>
            <a:r>
              <a:rPr lang="en-US" dirty="0" smtClean="0">
                <a:latin typeface="Helvetica" charset="0"/>
                <a:ea typeface="Helvetica" charset="0"/>
                <a:cs typeface="Helvetica" charset="0"/>
              </a:rPr>
              <a:t>Testing, Model Checking, Verification (proof)</a:t>
            </a:r>
          </a:p>
          <a:p>
            <a:pPr marL="0" indent="0">
              <a:lnSpc>
                <a:spcPct val="100000"/>
              </a:lnSpc>
              <a:buNone/>
            </a:pPr>
            <a:endParaRPr lang="en-US" dirty="0">
              <a:latin typeface="Helvetica" charset="0"/>
              <a:ea typeface="Helvetica" charset="0"/>
              <a:cs typeface="Helvetica" charset="0"/>
            </a:endParaRPr>
          </a:p>
          <a:p>
            <a:pPr marL="0" indent="0">
              <a:lnSpc>
                <a:spcPct val="100000"/>
              </a:lnSpc>
              <a:buNone/>
            </a:pPr>
            <a:r>
              <a:rPr lang="en-US" dirty="0" smtClean="0">
                <a:latin typeface="Helvetica" charset="0"/>
                <a:ea typeface="Helvetica" charset="0"/>
                <a:cs typeface="Helvetica" charset="0"/>
              </a:rPr>
              <a:t>What are ways to </a:t>
            </a:r>
            <a:r>
              <a:rPr lang="en-US" dirty="0" smtClean="0">
                <a:solidFill>
                  <a:srgbClr val="443B81"/>
                </a:solidFill>
                <a:latin typeface="Helvetica" charset="0"/>
                <a:ea typeface="Helvetica" charset="0"/>
                <a:cs typeface="Helvetica" charset="0"/>
              </a:rPr>
              <a:t>build</a:t>
            </a:r>
            <a:r>
              <a:rPr lang="en-US" dirty="0" smtClean="0">
                <a:latin typeface="Helvetica" charset="0"/>
                <a:ea typeface="Helvetica" charset="0"/>
                <a:cs typeface="Helvetica" charset="0"/>
              </a:rPr>
              <a:t> correct programs?</a:t>
            </a:r>
          </a:p>
          <a:p>
            <a:pPr lvl="1">
              <a:lnSpc>
                <a:spcPct val="100000"/>
              </a:lnSpc>
            </a:pPr>
            <a:r>
              <a:rPr lang="en-US" dirty="0" smtClean="0">
                <a:latin typeface="Helvetica" charset="0"/>
                <a:ea typeface="Helvetica" charset="0"/>
                <a:cs typeface="Helvetica" charset="0"/>
              </a:rPr>
              <a:t>Principled design and development</a:t>
            </a:r>
          </a:p>
          <a:p>
            <a:pPr lvl="1">
              <a:lnSpc>
                <a:spcPct val="100000"/>
              </a:lnSpc>
            </a:pPr>
            <a:r>
              <a:rPr lang="en-US" dirty="0" smtClean="0">
                <a:latin typeface="Helvetica" charset="0"/>
                <a:ea typeface="Helvetica" charset="0"/>
                <a:cs typeface="Helvetica" charset="0"/>
              </a:rPr>
              <a:t>Abstraction, modularity, documentation</a:t>
            </a:r>
          </a:p>
        </p:txBody>
      </p:sp>
    </p:spTree>
    <p:extLst>
      <p:ext uri="{BB962C8B-B14F-4D97-AF65-F5344CB8AC3E}">
        <p14:creationId xmlns:p14="http://schemas.microsoft.com/office/powerpoint/2010/main" val="1914327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500"/>
                                        <p:tgtEl>
                                          <p:spTgt spid="3">
                                            <p:txEl>
                                              <p:pRg st="9" end="9"/>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10" end="10"/>
                                            </p:txEl>
                                          </p:spTgt>
                                        </p:tgtEl>
                                        <p:attrNameLst>
                                          <p:attrName>style.visibility</p:attrName>
                                        </p:attrNameLst>
                                      </p:cBhvr>
                                      <p:to>
                                        <p:strVal val="visible"/>
                                      </p:to>
                                    </p:set>
                                    <p:animEffect transition="in" filter="fade">
                                      <p:cBhvr>
                                        <p:cTn id="2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Controlling Complexity</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571625"/>
            <a:ext cx="7886700" cy="4910455"/>
          </a:xfrm>
        </p:spPr>
        <p:txBody>
          <a:bodyPr>
            <a:noAutofit/>
          </a:bodyPr>
          <a:lstStyle/>
          <a:p>
            <a:pPr marL="0" indent="0">
              <a:buNone/>
            </a:pPr>
            <a:r>
              <a:rPr lang="en-US" sz="2000" dirty="0">
                <a:latin typeface="Helvetica" charset="0"/>
                <a:ea typeface="Helvetica" charset="0"/>
                <a:cs typeface="Helvetica" charset="0"/>
              </a:rPr>
              <a:t>Abstraction and specification</a:t>
            </a:r>
          </a:p>
          <a:p>
            <a:pPr lvl="1"/>
            <a:r>
              <a:rPr lang="en-US" sz="2000" dirty="0">
                <a:latin typeface="Helvetica" charset="0"/>
                <a:ea typeface="Helvetica" charset="0"/>
                <a:cs typeface="Helvetica" charset="0"/>
              </a:rPr>
              <a:t>Procedural, data, and control flow abstractions</a:t>
            </a:r>
          </a:p>
          <a:p>
            <a:pPr lvl="1"/>
            <a:r>
              <a:rPr lang="en-US" sz="2000" dirty="0">
                <a:latin typeface="Helvetica" charset="0"/>
                <a:ea typeface="Helvetica" charset="0"/>
                <a:cs typeface="Helvetica" charset="0"/>
              </a:rPr>
              <a:t>Why they are useful and how to use them</a:t>
            </a:r>
          </a:p>
          <a:p>
            <a:pPr marL="0" indent="0">
              <a:buNone/>
            </a:pPr>
            <a:endParaRPr lang="en-US" sz="800" dirty="0">
              <a:latin typeface="Helvetica" charset="0"/>
              <a:ea typeface="Helvetica" charset="0"/>
              <a:cs typeface="Helvetica" charset="0"/>
            </a:endParaRPr>
          </a:p>
          <a:p>
            <a:pPr marL="0" indent="0">
              <a:buNone/>
            </a:pPr>
            <a:r>
              <a:rPr lang="en-US" sz="2000" dirty="0">
                <a:latin typeface="Helvetica" charset="0"/>
                <a:ea typeface="Helvetica" charset="0"/>
                <a:cs typeface="Helvetica" charset="0"/>
              </a:rPr>
              <a:t>Writing, understanding, and reasoning about code</a:t>
            </a:r>
          </a:p>
          <a:p>
            <a:pPr lvl="1"/>
            <a:r>
              <a:rPr lang="en-US" sz="2000" dirty="0">
                <a:latin typeface="Helvetica" charset="0"/>
                <a:ea typeface="Helvetica" charset="0"/>
                <a:cs typeface="Helvetica" charset="0"/>
              </a:rPr>
              <a:t>U</a:t>
            </a:r>
            <a:r>
              <a:rPr lang="en-US" sz="2000" dirty="0" smtClean="0">
                <a:latin typeface="Helvetica" charset="0"/>
                <a:ea typeface="Helvetica" charset="0"/>
                <a:cs typeface="Helvetica" charset="0"/>
              </a:rPr>
              <a:t>se </a:t>
            </a:r>
            <a:r>
              <a:rPr lang="en-US" sz="2000" dirty="0">
                <a:latin typeface="Helvetica" charset="0"/>
                <a:ea typeface="Helvetica" charset="0"/>
                <a:cs typeface="Helvetica" charset="0"/>
              </a:rPr>
              <a:t>Java, but the </a:t>
            </a:r>
            <a:r>
              <a:rPr lang="en-US" sz="2000" dirty="0" smtClean="0">
                <a:latin typeface="Helvetica" charset="0"/>
                <a:ea typeface="Helvetica" charset="0"/>
                <a:cs typeface="Helvetica" charset="0"/>
              </a:rPr>
              <a:t>principles apply broadly</a:t>
            </a:r>
            <a:endParaRPr lang="en-US" sz="2000" dirty="0">
              <a:latin typeface="Helvetica" charset="0"/>
              <a:ea typeface="Helvetica" charset="0"/>
              <a:cs typeface="Helvetica" charset="0"/>
            </a:endParaRPr>
          </a:p>
          <a:p>
            <a:pPr lvl="1"/>
            <a:r>
              <a:rPr lang="en-US" sz="2000" dirty="0">
                <a:latin typeface="Helvetica" charset="0"/>
                <a:ea typeface="Helvetica" charset="0"/>
                <a:cs typeface="Helvetica" charset="0"/>
              </a:rPr>
              <a:t>Some focus on object-oriented programming</a:t>
            </a:r>
          </a:p>
          <a:p>
            <a:pPr marL="0" indent="0">
              <a:buNone/>
            </a:pPr>
            <a:endParaRPr lang="en-US" sz="800" dirty="0">
              <a:latin typeface="Helvetica" charset="0"/>
              <a:ea typeface="Helvetica" charset="0"/>
              <a:cs typeface="Helvetica" charset="0"/>
            </a:endParaRPr>
          </a:p>
          <a:p>
            <a:pPr marL="0" indent="0">
              <a:buNone/>
            </a:pPr>
            <a:r>
              <a:rPr lang="en-US" sz="2000" dirty="0">
                <a:latin typeface="Helvetica" charset="0"/>
                <a:ea typeface="Helvetica" charset="0"/>
                <a:cs typeface="Helvetica" charset="0"/>
              </a:rPr>
              <a:t>Program design and documentation</a:t>
            </a:r>
          </a:p>
          <a:p>
            <a:pPr lvl="1"/>
            <a:r>
              <a:rPr lang="en-US" sz="2000" dirty="0">
                <a:latin typeface="Helvetica" charset="0"/>
                <a:ea typeface="Helvetica" charset="0"/>
                <a:cs typeface="Helvetica" charset="0"/>
              </a:rPr>
              <a:t>What makes a design good or bad (example: modularity)</a:t>
            </a:r>
          </a:p>
          <a:p>
            <a:pPr lvl="1"/>
            <a:r>
              <a:rPr lang="en-US" sz="2000" dirty="0">
                <a:latin typeface="Helvetica" charset="0"/>
                <a:ea typeface="Helvetica" charset="0"/>
                <a:cs typeface="Helvetica" charset="0"/>
              </a:rPr>
              <a:t>Design processes and tools</a:t>
            </a:r>
          </a:p>
          <a:p>
            <a:pPr marL="0" indent="0">
              <a:buNone/>
            </a:pPr>
            <a:endParaRPr lang="en-US" sz="800" dirty="0">
              <a:latin typeface="Helvetica" charset="0"/>
              <a:ea typeface="Helvetica" charset="0"/>
              <a:cs typeface="Helvetica" charset="0"/>
            </a:endParaRPr>
          </a:p>
          <a:p>
            <a:pPr marL="0" indent="0">
              <a:buNone/>
            </a:pPr>
            <a:r>
              <a:rPr lang="en-US" sz="2000" dirty="0">
                <a:latin typeface="Helvetica" charset="0"/>
                <a:ea typeface="Helvetica" charset="0"/>
                <a:cs typeface="Helvetica" charset="0"/>
              </a:rPr>
              <a:t>Pragmatic considerations</a:t>
            </a:r>
          </a:p>
          <a:p>
            <a:pPr lvl="1"/>
            <a:r>
              <a:rPr lang="en-US" sz="2000" dirty="0" smtClean="0">
                <a:latin typeface="Helvetica" charset="0"/>
                <a:ea typeface="Helvetica" charset="0"/>
                <a:cs typeface="Helvetica" charset="0"/>
              </a:rPr>
              <a:t>Testing, debugging, and </a:t>
            </a:r>
            <a:r>
              <a:rPr lang="en-US" sz="2000" dirty="0">
                <a:latin typeface="Helvetica" charset="0"/>
                <a:ea typeface="Helvetica" charset="0"/>
                <a:cs typeface="Helvetica" charset="0"/>
              </a:rPr>
              <a:t>defensive programming</a:t>
            </a:r>
          </a:p>
          <a:p>
            <a:pPr lvl="1"/>
            <a:r>
              <a:rPr lang="en-US" sz="2000" dirty="0">
                <a:latin typeface="Helvetica" charset="0"/>
                <a:ea typeface="Helvetica" charset="0"/>
                <a:cs typeface="Helvetica" charset="0"/>
              </a:rPr>
              <a:t>[more in CSE403: Managing software projects</a:t>
            </a:r>
            <a:r>
              <a:rPr lang="en-US" sz="2000" dirty="0" smtClean="0">
                <a:latin typeface="Helvetica" charset="0"/>
                <a:ea typeface="Helvetica" charset="0"/>
                <a:cs typeface="Helvetica" charset="0"/>
              </a:rPr>
              <a:t>]</a:t>
            </a:r>
            <a:endParaRPr lang="en-US" sz="2000" dirty="0">
              <a:latin typeface="Helvetica" charset="0"/>
              <a:ea typeface="Helvetica" charset="0"/>
              <a:cs typeface="Helvetica" charset="0"/>
            </a:endParaRPr>
          </a:p>
        </p:txBody>
      </p:sp>
    </p:spTree>
    <p:extLst>
      <p:ext uri="{BB962C8B-B14F-4D97-AF65-F5344CB8AC3E}">
        <p14:creationId xmlns:p14="http://schemas.microsoft.com/office/powerpoint/2010/main" val="158264079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The Goal of System Building</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571625"/>
            <a:ext cx="7886700" cy="4910455"/>
          </a:xfrm>
        </p:spPr>
        <p:txBody>
          <a:bodyPr>
            <a:noAutofit/>
          </a:bodyPr>
          <a:lstStyle/>
          <a:p>
            <a:pPr marL="0" indent="0">
              <a:buNone/>
            </a:pPr>
            <a:r>
              <a:rPr lang="en-US" sz="2600" dirty="0">
                <a:latin typeface="Helvetica" charset="0"/>
                <a:ea typeface="Helvetica" charset="0"/>
                <a:cs typeface="Helvetica" charset="0"/>
              </a:rPr>
              <a:t>To construct a correctly </a:t>
            </a:r>
            <a:r>
              <a:rPr lang="en-US" sz="2600" dirty="0" smtClean="0">
                <a:latin typeface="Helvetica" charset="0"/>
                <a:ea typeface="Helvetica" charset="0"/>
                <a:cs typeface="Helvetica" charset="0"/>
              </a:rPr>
              <a:t>functioning artifact</a:t>
            </a:r>
          </a:p>
          <a:p>
            <a:pPr marL="0" indent="0">
              <a:buNone/>
            </a:pPr>
            <a:endParaRPr lang="en-US" sz="2600" dirty="0">
              <a:latin typeface="Helvetica" charset="0"/>
              <a:ea typeface="Helvetica" charset="0"/>
              <a:cs typeface="Helvetica" charset="0"/>
            </a:endParaRPr>
          </a:p>
          <a:p>
            <a:pPr marL="0" indent="0">
              <a:buNone/>
            </a:pPr>
            <a:r>
              <a:rPr lang="en-US" sz="2600" dirty="0" smtClean="0">
                <a:latin typeface="Helvetica" charset="0"/>
                <a:ea typeface="Helvetica" charset="0"/>
                <a:cs typeface="Helvetica" charset="0"/>
              </a:rPr>
              <a:t>All other considerations are secondary</a:t>
            </a:r>
          </a:p>
          <a:p>
            <a:pPr lvl="1"/>
            <a:r>
              <a:rPr lang="en-US" sz="2200" dirty="0" smtClean="0">
                <a:latin typeface="Helvetica" charset="0"/>
                <a:ea typeface="Helvetica" charset="0"/>
                <a:cs typeface="Helvetica" charset="0"/>
              </a:rPr>
              <a:t>Though many required to produce a correct system</a:t>
            </a:r>
          </a:p>
          <a:p>
            <a:pPr marL="0" indent="0">
              <a:buNone/>
            </a:pPr>
            <a:endParaRPr lang="en-US" sz="2600" dirty="0">
              <a:latin typeface="Helvetica" charset="0"/>
              <a:ea typeface="Helvetica" charset="0"/>
              <a:cs typeface="Helvetica" charset="0"/>
            </a:endParaRPr>
          </a:p>
          <a:p>
            <a:pPr marL="0" indent="0">
              <a:buNone/>
            </a:pPr>
            <a:r>
              <a:rPr lang="en-US" sz="2600" dirty="0" smtClean="0">
                <a:latin typeface="Helvetica" charset="0"/>
                <a:ea typeface="Helvetica" charset="0"/>
                <a:cs typeface="Helvetica" charset="0"/>
              </a:rPr>
              <a:t>Learning how to build correct systems is </a:t>
            </a:r>
            <a:r>
              <a:rPr lang="en-US" sz="2600" i="1" dirty="0" smtClean="0">
                <a:latin typeface="Helvetica" charset="0"/>
                <a:ea typeface="Helvetica" charset="0"/>
                <a:cs typeface="Helvetica" charset="0"/>
              </a:rPr>
              <a:t>essential</a:t>
            </a:r>
            <a:r>
              <a:rPr lang="en-US" sz="2600" dirty="0" smtClean="0">
                <a:latin typeface="Helvetica" charset="0"/>
                <a:ea typeface="Helvetica" charset="0"/>
                <a:cs typeface="Helvetica" charset="0"/>
              </a:rPr>
              <a:t> and very difficult, but also fun and rewarding.</a:t>
            </a:r>
          </a:p>
          <a:p>
            <a:pPr marL="0" indent="0">
              <a:buNone/>
            </a:pPr>
            <a:endParaRPr lang="en-US" sz="2600" dirty="0">
              <a:latin typeface="Helvetica" charset="0"/>
              <a:ea typeface="Helvetica" charset="0"/>
              <a:cs typeface="Helvetica" charset="0"/>
            </a:endParaRPr>
          </a:p>
          <a:p>
            <a:pPr marL="0" indent="0">
              <a:buNone/>
            </a:pPr>
            <a:r>
              <a:rPr lang="en-US" sz="2600" dirty="0" smtClean="0">
                <a:latin typeface="Helvetica" charset="0"/>
                <a:ea typeface="Helvetica" charset="0"/>
                <a:cs typeface="Helvetica" charset="0"/>
              </a:rPr>
              <a:t>Related skill: </a:t>
            </a:r>
            <a:r>
              <a:rPr lang="en-US" sz="2600" i="1" dirty="0" smtClean="0">
                <a:latin typeface="Helvetica" charset="0"/>
                <a:ea typeface="Helvetica" charset="0"/>
                <a:cs typeface="Helvetica" charset="0"/>
              </a:rPr>
              <a:t>communication</a:t>
            </a:r>
            <a:endParaRPr lang="en-US" sz="2600" dirty="0" smtClean="0">
              <a:latin typeface="Helvetica" charset="0"/>
              <a:ea typeface="Helvetica" charset="0"/>
              <a:cs typeface="Helvetica" charset="0"/>
            </a:endParaRPr>
          </a:p>
          <a:p>
            <a:pPr lvl="1"/>
            <a:r>
              <a:rPr lang="en-US" sz="2200" dirty="0" smtClean="0">
                <a:latin typeface="Helvetica" charset="0"/>
                <a:ea typeface="Helvetica" charset="0"/>
                <a:cs typeface="Helvetica" charset="0"/>
              </a:rPr>
              <a:t>Can you convince yourself and others something is correct via precise, coherent explanations?</a:t>
            </a:r>
            <a:endParaRPr lang="en-US" sz="2200" dirty="0">
              <a:latin typeface="Helvetica" charset="0"/>
              <a:ea typeface="Helvetica" charset="0"/>
              <a:cs typeface="Helvetica" charset="0"/>
            </a:endParaRPr>
          </a:p>
        </p:txBody>
      </p:sp>
    </p:spTree>
    <p:extLst>
      <p:ext uri="{BB962C8B-B14F-4D97-AF65-F5344CB8AC3E}">
        <p14:creationId xmlns:p14="http://schemas.microsoft.com/office/powerpoint/2010/main" val="51492717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Why is Good Software Hard?</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490345"/>
            <a:ext cx="7886700" cy="1425575"/>
          </a:xfrm>
        </p:spPr>
        <p:txBody>
          <a:bodyPr>
            <a:noAutofit/>
          </a:bodyPr>
          <a:lstStyle/>
          <a:p>
            <a:pPr marL="0" indent="0">
              <a:buNone/>
            </a:pPr>
            <a:r>
              <a:rPr lang="en-US" sz="2400" dirty="0" smtClean="0">
                <a:latin typeface="Helvetica" charset="0"/>
                <a:ea typeface="Helvetica" charset="0"/>
                <a:cs typeface="Helvetica" charset="0"/>
              </a:rPr>
              <a:t>Software is different from other artifacts</a:t>
            </a:r>
          </a:p>
          <a:p>
            <a:pPr lvl="1"/>
            <a:r>
              <a:rPr lang="en-US" sz="2000" dirty="0" smtClean="0">
                <a:latin typeface="Helvetica" charset="0"/>
                <a:ea typeface="Helvetica" charset="0"/>
                <a:cs typeface="Helvetica" charset="0"/>
              </a:rPr>
              <a:t>We build general, reusable mechanisms</a:t>
            </a:r>
          </a:p>
          <a:p>
            <a:pPr lvl="1"/>
            <a:r>
              <a:rPr lang="en-US" sz="2000" dirty="0" smtClean="0">
                <a:latin typeface="Helvetica" charset="0"/>
                <a:ea typeface="Helvetica" charset="0"/>
                <a:cs typeface="Helvetica" charset="0"/>
              </a:rPr>
              <a:t>Not much repetition, symmetry, or redundancy</a:t>
            </a:r>
          </a:p>
          <a:p>
            <a:pPr lvl="1"/>
            <a:r>
              <a:rPr lang="en-US" sz="2000" dirty="0" smtClean="0">
                <a:latin typeface="Helvetica" charset="0"/>
                <a:ea typeface="Helvetica" charset="0"/>
                <a:cs typeface="Helvetica" charset="0"/>
              </a:rPr>
              <a:t>Large systems have millions of complex parts</a:t>
            </a:r>
          </a:p>
        </p:txBody>
      </p:sp>
      <p:grpSp>
        <p:nvGrpSpPr>
          <p:cNvPr id="6" name="Group 5"/>
          <p:cNvGrpSpPr/>
          <p:nvPr/>
        </p:nvGrpSpPr>
        <p:grpSpPr>
          <a:xfrm>
            <a:off x="289560" y="3068320"/>
            <a:ext cx="8564880" cy="3599796"/>
            <a:chOff x="193040" y="2865120"/>
            <a:chExt cx="8564880" cy="3599796"/>
          </a:xfrm>
        </p:grpSpPr>
        <p:sp>
          <p:nvSpPr>
            <p:cNvPr id="5" name="Rectangle 4"/>
            <p:cNvSpPr/>
            <p:nvPr/>
          </p:nvSpPr>
          <p:spPr>
            <a:xfrm>
              <a:off x="193040" y="2865120"/>
              <a:ext cx="8564880" cy="3599796"/>
            </a:xfrm>
            <a:prstGeom prst="rect">
              <a:avLst/>
            </a:prstGeom>
            <a:solidFill>
              <a:srgbClr val="443B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73050" y="2987041"/>
              <a:ext cx="8413750" cy="3477875"/>
            </a:xfrm>
            <a:prstGeom prst="rect">
              <a:avLst/>
            </a:prstGeom>
          </p:spPr>
          <p:txBody>
            <a:bodyPr wrap="square">
              <a:spAutoFit/>
            </a:bodyPr>
            <a:lstStyle/>
            <a:p>
              <a:r>
                <a:rPr lang="en-US" sz="2000" b="0" i="0" dirty="0" smtClean="0">
                  <a:solidFill>
                    <a:schemeClr val="bg1"/>
                  </a:solidFill>
                  <a:effectLst/>
                  <a:latin typeface="Times" charset="0"/>
                </a:rPr>
                <a:t>We understand walls in terms of bricks, bricks in terms of crystals, crystals in terms of molecules etc. As a result the number of levels that can be distinguished meaningfully in a hierarchical system is kind of proportional to the logarithm of the ratio between the largest and the smallest grain, and therefore, unless this ratio is very large, we cannot expect many levels. In computer programming our basic building block has an associated time grain of less than a microsecond, but our program may take hours of computation time. I do not know of any other technology covering a ratio of 10</a:t>
              </a:r>
              <a:r>
                <a:rPr lang="en-US" sz="2000" b="0" i="0" baseline="30000" dirty="0" smtClean="0">
                  <a:solidFill>
                    <a:schemeClr val="bg1"/>
                  </a:solidFill>
                  <a:effectLst/>
                  <a:latin typeface="Times" charset="0"/>
                </a:rPr>
                <a:t>10</a:t>
              </a:r>
              <a:r>
                <a:rPr lang="en-US" sz="2000" b="0" i="0" dirty="0" smtClean="0">
                  <a:solidFill>
                    <a:schemeClr val="bg1"/>
                  </a:solidFill>
                  <a:effectLst/>
                  <a:latin typeface="Times" charset="0"/>
                </a:rPr>
                <a:t> or more: the computer, by virtue of its fantastic speed, seems to be the first to provide us with an environment where highly hierarchical artefacts are both possible and necessary.</a:t>
              </a:r>
            </a:p>
            <a:p>
              <a:pPr algn="r"/>
              <a:r>
                <a:rPr lang="en-US" sz="2000" dirty="0" smtClean="0">
                  <a:solidFill>
                    <a:schemeClr val="bg1"/>
                  </a:solidFill>
                  <a:latin typeface="Times" charset="0"/>
                </a:rPr>
                <a:t>-- </a:t>
              </a:r>
              <a:r>
                <a:rPr lang="en-US" sz="2000" dirty="0" err="1" smtClean="0">
                  <a:solidFill>
                    <a:schemeClr val="bg1"/>
                  </a:solidFill>
                  <a:latin typeface="Times" charset="0"/>
                </a:rPr>
                <a:t>Dijkstra</a:t>
              </a:r>
              <a:endParaRPr lang="en-US" sz="2000" dirty="0">
                <a:solidFill>
                  <a:schemeClr val="bg1"/>
                </a:solidFill>
              </a:endParaRPr>
            </a:p>
          </p:txBody>
        </p:sp>
      </p:grpSp>
    </p:spTree>
    <p:extLst>
      <p:ext uri="{BB962C8B-B14F-4D97-AF65-F5344CB8AC3E}">
        <p14:creationId xmlns:p14="http://schemas.microsoft.com/office/powerpoint/2010/main" val="2040458517"/>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Why is Good Software Hard?</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571625"/>
            <a:ext cx="7886700" cy="4910455"/>
          </a:xfrm>
        </p:spPr>
        <p:txBody>
          <a:bodyPr>
            <a:normAutofit fontScale="92500" lnSpcReduction="10000"/>
          </a:bodyPr>
          <a:lstStyle/>
          <a:p>
            <a:pPr marL="0" indent="0">
              <a:buNone/>
            </a:pPr>
            <a:r>
              <a:rPr lang="en-US" dirty="0" smtClean="0">
                <a:latin typeface="Helvetica" charset="0"/>
                <a:ea typeface="Helvetica" charset="0"/>
                <a:cs typeface="Helvetica" charset="0"/>
              </a:rPr>
              <a:t>Software is expected to be malleable</a:t>
            </a:r>
          </a:p>
          <a:p>
            <a:pPr lvl="1"/>
            <a:r>
              <a:rPr lang="en-US" dirty="0" smtClean="0">
                <a:latin typeface="Helvetica" charset="0"/>
                <a:ea typeface="Helvetica" charset="0"/>
                <a:cs typeface="Helvetica" charset="0"/>
              </a:rPr>
              <a:t>You can’t download a new chip into your phone</a:t>
            </a:r>
          </a:p>
          <a:p>
            <a:pPr lvl="1"/>
            <a:r>
              <a:rPr lang="en-US" dirty="0" smtClean="0">
                <a:latin typeface="Helvetica" charset="0"/>
                <a:ea typeface="Helvetica" charset="0"/>
                <a:cs typeface="Helvetica" charset="0"/>
              </a:rPr>
              <a:t>But you can update web pages, apps, and the OS</a:t>
            </a:r>
          </a:p>
          <a:p>
            <a:pPr lvl="1"/>
            <a:r>
              <a:rPr lang="en-US" dirty="0" smtClean="0">
                <a:latin typeface="Helvetica" charset="0"/>
                <a:ea typeface="Helvetica" charset="0"/>
                <a:cs typeface="Helvetica" charset="0"/>
              </a:rPr>
              <a:t>Aggressive competition for more features, platforms</a:t>
            </a:r>
          </a:p>
          <a:p>
            <a:pPr lvl="1"/>
            <a:r>
              <a:rPr lang="en-US" dirty="0" smtClean="0">
                <a:latin typeface="Helvetica" charset="0"/>
                <a:ea typeface="Helvetica" charset="0"/>
                <a:cs typeface="Helvetica" charset="0"/>
              </a:rPr>
              <a:t>Requirements, laws, and companies change</a:t>
            </a:r>
          </a:p>
          <a:p>
            <a:pPr marL="0" indent="0">
              <a:buNone/>
            </a:pPr>
            <a:endParaRPr lang="en-US" dirty="0">
              <a:latin typeface="Helvetica" charset="0"/>
              <a:ea typeface="Helvetica" charset="0"/>
              <a:cs typeface="Helvetica" charset="0"/>
            </a:endParaRPr>
          </a:p>
          <a:p>
            <a:pPr marL="0" indent="0">
              <a:buNone/>
            </a:pPr>
            <a:r>
              <a:rPr lang="en-US" dirty="0" smtClean="0">
                <a:latin typeface="Helvetica" charset="0"/>
                <a:ea typeface="Helvetica" charset="0"/>
                <a:cs typeface="Helvetica" charset="0"/>
              </a:rPr>
              <a:t>We are pioneers and explorers!</a:t>
            </a:r>
          </a:p>
          <a:p>
            <a:pPr lvl="1"/>
            <a:r>
              <a:rPr lang="en-US" dirty="0" smtClean="0">
                <a:latin typeface="Helvetica" charset="0"/>
                <a:ea typeface="Helvetica" charset="0"/>
                <a:cs typeface="Helvetica" charset="0"/>
              </a:rPr>
              <a:t>Often writing a new kind of system</a:t>
            </a:r>
          </a:p>
          <a:p>
            <a:pPr lvl="1"/>
            <a:r>
              <a:rPr lang="en-US" dirty="0" smtClean="0">
                <a:latin typeface="Helvetica" charset="0"/>
                <a:ea typeface="Helvetica" charset="0"/>
                <a:cs typeface="Helvetica" charset="0"/>
              </a:rPr>
              <a:t>No relevant experience or specific theory exists</a:t>
            </a:r>
          </a:p>
          <a:p>
            <a:pPr marL="0" indent="0">
              <a:buNone/>
            </a:pPr>
            <a:endParaRPr lang="en-US" dirty="0">
              <a:latin typeface="Helvetica" charset="0"/>
              <a:ea typeface="Helvetica" charset="0"/>
              <a:cs typeface="Helvetica" charset="0"/>
            </a:endParaRPr>
          </a:p>
          <a:p>
            <a:pPr marL="0" indent="0">
              <a:buNone/>
            </a:pPr>
            <a:r>
              <a:rPr lang="en-US" dirty="0" smtClean="0">
                <a:latin typeface="Helvetica" charset="0"/>
                <a:ea typeface="Helvetica" charset="0"/>
                <a:cs typeface="Helvetica" charset="0"/>
              </a:rPr>
              <a:t>Software engineering is about:</a:t>
            </a:r>
          </a:p>
          <a:p>
            <a:pPr lvl="1"/>
            <a:r>
              <a:rPr lang="en-US" dirty="0" smtClean="0">
                <a:latin typeface="Helvetica" charset="0"/>
                <a:ea typeface="Helvetica" charset="0"/>
                <a:cs typeface="Helvetica" charset="0"/>
              </a:rPr>
              <a:t>Managing complexity, managing change</a:t>
            </a:r>
          </a:p>
          <a:p>
            <a:pPr lvl="1"/>
            <a:r>
              <a:rPr lang="en-US" dirty="0" smtClean="0">
                <a:latin typeface="Helvetica" charset="0"/>
                <a:ea typeface="Helvetica" charset="0"/>
                <a:cs typeface="Helvetica" charset="0"/>
              </a:rPr>
              <a:t>Coping with potential defects: users, </a:t>
            </a:r>
            <a:r>
              <a:rPr lang="en-US" dirty="0" err="1" smtClean="0">
                <a:latin typeface="Helvetica" charset="0"/>
                <a:ea typeface="Helvetica" charset="0"/>
                <a:cs typeface="Helvetica" charset="0"/>
              </a:rPr>
              <a:t>devs</a:t>
            </a:r>
            <a:r>
              <a:rPr lang="en-US" dirty="0" smtClean="0">
                <a:latin typeface="Helvetica" charset="0"/>
                <a:ea typeface="Helvetica" charset="0"/>
                <a:cs typeface="Helvetica" charset="0"/>
              </a:rPr>
              <a:t>, environment</a:t>
            </a:r>
          </a:p>
          <a:p>
            <a:pPr lvl="1"/>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51924047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Welcome!</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825625"/>
            <a:ext cx="7886700" cy="1223825"/>
          </a:xfrm>
        </p:spPr>
        <p:txBody>
          <a:bodyPr>
            <a:normAutofit lnSpcReduction="10000"/>
          </a:bodyPr>
          <a:lstStyle/>
          <a:p>
            <a:pPr marL="0" indent="0">
              <a:buNone/>
            </a:pPr>
            <a:r>
              <a:rPr lang="en-US" dirty="0" smtClean="0">
                <a:latin typeface="Helvetica" charset="0"/>
                <a:ea typeface="Helvetica" charset="0"/>
                <a:cs typeface="Helvetica" charset="0"/>
              </a:rPr>
              <a:t>10 week study of the craft of programming</a:t>
            </a:r>
          </a:p>
          <a:p>
            <a:pPr marL="0" indent="0">
              <a:lnSpc>
                <a:spcPct val="150000"/>
              </a:lnSpc>
              <a:buNone/>
            </a:pPr>
            <a:r>
              <a:rPr lang="en-US" dirty="0" smtClean="0">
                <a:latin typeface="Helvetica" charset="0"/>
                <a:ea typeface="Helvetica" charset="0"/>
                <a:cs typeface="Helvetica" charset="0"/>
              </a:rPr>
              <a:t>How do we build good programs?</a:t>
            </a:r>
          </a:p>
        </p:txBody>
      </p:sp>
      <p:grpSp>
        <p:nvGrpSpPr>
          <p:cNvPr id="7" name="Group 6"/>
          <p:cNvGrpSpPr/>
          <p:nvPr/>
        </p:nvGrpSpPr>
        <p:grpSpPr>
          <a:xfrm>
            <a:off x="628650" y="3180080"/>
            <a:ext cx="7691120" cy="3337282"/>
            <a:chOff x="628650" y="3180080"/>
            <a:chExt cx="7691120" cy="3337282"/>
          </a:xfrm>
        </p:grpSpPr>
        <p:sp>
          <p:nvSpPr>
            <p:cNvPr id="4" name="TextBox 3"/>
            <p:cNvSpPr txBox="1"/>
            <p:nvPr/>
          </p:nvSpPr>
          <p:spPr>
            <a:xfrm>
              <a:off x="628650" y="3180080"/>
              <a:ext cx="7691120" cy="1200329"/>
            </a:xfrm>
            <a:prstGeom prst="rect">
              <a:avLst/>
            </a:prstGeom>
            <a:noFill/>
          </p:spPr>
          <p:txBody>
            <a:bodyPr wrap="square" rtlCol="0">
              <a:spAutoFit/>
            </a:bodyPr>
            <a:lstStyle/>
            <a:p>
              <a:r>
                <a:rPr lang="en-US" sz="3600" i="1" dirty="0" smtClean="0">
                  <a:solidFill>
                    <a:srgbClr val="443B81"/>
                  </a:solidFill>
                </a:rPr>
                <a:t>“Controlling </a:t>
              </a:r>
              <a:r>
                <a:rPr lang="en-US" sz="3600" i="1" dirty="0">
                  <a:solidFill>
                    <a:srgbClr val="443B81"/>
                  </a:solidFill>
                </a:rPr>
                <a:t>complexity is the </a:t>
              </a:r>
              <a:endParaRPr lang="en-US" sz="3600" i="1" dirty="0" smtClean="0">
                <a:solidFill>
                  <a:srgbClr val="443B81"/>
                </a:solidFill>
              </a:endParaRPr>
            </a:p>
            <a:p>
              <a:r>
                <a:rPr lang="en-US" sz="3600" i="1" dirty="0">
                  <a:solidFill>
                    <a:srgbClr val="443B81"/>
                  </a:solidFill>
                </a:rPr>
                <a:t> </a:t>
              </a:r>
              <a:r>
                <a:rPr lang="en-US" sz="3600" i="1" dirty="0" smtClean="0">
                  <a:solidFill>
                    <a:srgbClr val="443B81"/>
                  </a:solidFill>
                </a:rPr>
                <a:t> essence </a:t>
              </a:r>
              <a:r>
                <a:rPr lang="en-US" sz="3600" i="1" dirty="0">
                  <a:solidFill>
                    <a:srgbClr val="443B81"/>
                  </a:solidFill>
                </a:rPr>
                <a:t>of computer programming</a:t>
              </a:r>
              <a:r>
                <a:rPr lang="en-US" sz="3600" i="1" dirty="0" smtClean="0">
                  <a:solidFill>
                    <a:srgbClr val="443B81"/>
                  </a:solidFill>
                </a:rPr>
                <a:t>.”</a:t>
              </a:r>
              <a:endParaRPr lang="en-US" sz="3600" i="1" dirty="0">
                <a:solidFill>
                  <a:srgbClr val="443B81"/>
                </a:solidFill>
              </a:endParaRPr>
            </a:p>
          </p:txBody>
        </p:sp>
        <p:pic>
          <p:nvPicPr>
            <p:cNvPr id="5" name="Picture 4"/>
            <p:cNvPicPr>
              <a:picLocks noChangeAspect="1"/>
            </p:cNvPicPr>
            <p:nvPr/>
          </p:nvPicPr>
          <p:blipFill>
            <a:blip r:embed="rId2"/>
            <a:stretch>
              <a:fillRect/>
            </a:stretch>
          </p:blipFill>
          <p:spPr>
            <a:xfrm>
              <a:off x="1558290" y="4511039"/>
              <a:ext cx="1957587" cy="2006323"/>
            </a:xfrm>
            <a:prstGeom prst="rect">
              <a:avLst/>
            </a:prstGeom>
          </p:spPr>
        </p:pic>
        <p:sp>
          <p:nvSpPr>
            <p:cNvPr id="6" name="TextBox 5"/>
            <p:cNvSpPr txBox="1"/>
            <p:nvPr/>
          </p:nvSpPr>
          <p:spPr>
            <a:xfrm>
              <a:off x="4093210" y="4754154"/>
              <a:ext cx="3699510" cy="1200329"/>
            </a:xfrm>
            <a:prstGeom prst="rect">
              <a:avLst/>
            </a:prstGeom>
            <a:noFill/>
          </p:spPr>
          <p:txBody>
            <a:bodyPr wrap="square" rtlCol="0">
              <a:spAutoFit/>
            </a:bodyPr>
            <a:lstStyle/>
            <a:p>
              <a:r>
                <a:rPr lang="en-US" sz="3600" i="1" dirty="0" smtClean="0">
                  <a:solidFill>
                    <a:srgbClr val="443B81"/>
                  </a:solidFill>
                </a:rPr>
                <a:t>-- Brian Kernighan</a:t>
              </a:r>
            </a:p>
            <a:p>
              <a:r>
                <a:rPr lang="en-US" sz="3600" i="1" dirty="0">
                  <a:solidFill>
                    <a:srgbClr val="443B81"/>
                  </a:solidFill>
                </a:rPr>
                <a:t> </a:t>
              </a:r>
              <a:r>
                <a:rPr lang="en-US" sz="3600" i="1" dirty="0" smtClean="0">
                  <a:solidFill>
                    <a:srgbClr val="443B81"/>
                  </a:solidFill>
                </a:rPr>
                <a:t>   </a:t>
              </a:r>
              <a:r>
                <a:rPr lang="en-US" sz="2800" i="1" dirty="0" smtClean="0">
                  <a:solidFill>
                    <a:srgbClr val="443B81"/>
                  </a:solidFill>
                </a:rPr>
                <a:t>(UNIX, AWK, C, </a:t>
              </a:r>
              <a:r>
                <a:rPr lang="is-IS" sz="2800" i="1" dirty="0" smtClean="0">
                  <a:solidFill>
                    <a:srgbClr val="443B81"/>
                  </a:solidFill>
                </a:rPr>
                <a:t>…)</a:t>
              </a:r>
              <a:endParaRPr lang="en-US" sz="3600" i="1" dirty="0">
                <a:solidFill>
                  <a:srgbClr val="443B81"/>
                </a:solidFill>
              </a:endParaRPr>
            </a:p>
          </p:txBody>
        </p:sp>
      </p:grpSp>
    </p:spTree>
    <p:extLst>
      <p:ext uri="{BB962C8B-B14F-4D97-AF65-F5344CB8AC3E}">
        <p14:creationId xmlns:p14="http://schemas.microsoft.com/office/powerpoint/2010/main" val="1111187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Programming is Hard</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571625"/>
            <a:ext cx="7886700" cy="4910455"/>
          </a:xfrm>
        </p:spPr>
        <p:txBody>
          <a:bodyPr>
            <a:normAutofit fontScale="92500"/>
          </a:bodyPr>
          <a:lstStyle/>
          <a:p>
            <a:pPr marL="0" indent="0">
              <a:buNone/>
            </a:pPr>
            <a:r>
              <a:rPr lang="en-US" dirty="0" smtClean="0">
                <a:latin typeface="Helvetica" charset="0"/>
                <a:ea typeface="Helvetica" charset="0"/>
                <a:cs typeface="Helvetica" charset="0"/>
              </a:rPr>
              <a:t>Despite decades of research, still surprisingly difficult to specify, design, implement, test, and maintain even small, simple programs.</a:t>
            </a:r>
          </a:p>
          <a:p>
            <a:pPr marL="0" indent="0">
              <a:buNone/>
            </a:pPr>
            <a:endParaRPr lang="en-US" dirty="0">
              <a:latin typeface="Helvetica" charset="0"/>
              <a:ea typeface="Helvetica" charset="0"/>
              <a:cs typeface="Helvetica" charset="0"/>
            </a:endParaRPr>
          </a:p>
          <a:p>
            <a:pPr marL="0" indent="0">
              <a:buNone/>
            </a:pPr>
            <a:r>
              <a:rPr lang="en-US" dirty="0" smtClean="0">
                <a:latin typeface="Helvetica" charset="0"/>
                <a:ea typeface="Helvetica" charset="0"/>
                <a:cs typeface="Helvetica" charset="0"/>
              </a:rPr>
              <a:t>Our assignments will be reasonable if you apply the techniques taught in class</a:t>
            </a:r>
            <a:r>
              <a:rPr lang="is-IS" dirty="0" smtClean="0">
                <a:latin typeface="Helvetica" charset="0"/>
                <a:ea typeface="Helvetica" charset="0"/>
                <a:cs typeface="Helvetica" charset="0"/>
              </a:rPr>
              <a:t>…</a:t>
            </a:r>
          </a:p>
          <a:p>
            <a:pPr marL="635000" indent="0">
              <a:buNone/>
            </a:pPr>
            <a:r>
              <a:rPr lang="is-IS" dirty="0" smtClean="0">
                <a:latin typeface="Helvetica" charset="0"/>
                <a:ea typeface="Helvetica" charset="0"/>
                <a:cs typeface="Helvetica" charset="0"/>
              </a:rPr>
              <a:t>... but likely very difficult to do brute-force</a:t>
            </a:r>
          </a:p>
          <a:p>
            <a:pPr marL="1258888" indent="0">
              <a:buNone/>
            </a:pPr>
            <a:r>
              <a:rPr lang="is-IS" dirty="0" smtClean="0">
                <a:latin typeface="Helvetica" charset="0"/>
                <a:ea typeface="Helvetica" charset="0"/>
                <a:cs typeface="Helvetica" charset="0"/>
              </a:rPr>
              <a:t>... </a:t>
            </a:r>
            <a:r>
              <a:rPr lang="en-US" dirty="0" smtClean="0">
                <a:latin typeface="Helvetica" charset="0"/>
                <a:ea typeface="Helvetica" charset="0"/>
                <a:cs typeface="Helvetica" charset="0"/>
              </a:rPr>
              <a:t>and almost certainly impossible unless</a:t>
            </a:r>
          </a:p>
          <a:p>
            <a:pPr marL="1601788" indent="0">
              <a:buNone/>
            </a:pPr>
            <a:r>
              <a:rPr lang="en-US" dirty="0" smtClean="0">
                <a:latin typeface="Helvetica" charset="0"/>
                <a:ea typeface="Helvetica" charset="0"/>
                <a:cs typeface="Helvetica" charset="0"/>
              </a:rPr>
              <a:t> you start very early.</a:t>
            </a:r>
          </a:p>
          <a:p>
            <a:pPr marL="0" indent="0">
              <a:buNone/>
            </a:pPr>
            <a:endParaRPr lang="en-US" dirty="0" smtClean="0">
              <a:latin typeface="Helvetica" charset="0"/>
              <a:ea typeface="Helvetica" charset="0"/>
              <a:cs typeface="Helvetica" charset="0"/>
            </a:endParaRPr>
          </a:p>
          <a:p>
            <a:pPr marL="0" indent="0">
              <a:buNone/>
            </a:pPr>
            <a:r>
              <a:rPr lang="en-US" dirty="0" smtClean="0">
                <a:latin typeface="Helvetica" charset="0"/>
                <a:ea typeface="Helvetica" charset="0"/>
                <a:cs typeface="Helvetica" charset="0"/>
              </a:rPr>
              <a:t>If you’re frustrated, </a:t>
            </a:r>
            <a:r>
              <a:rPr lang="en-US" i="1" dirty="0" smtClean="0">
                <a:solidFill>
                  <a:srgbClr val="443B81"/>
                </a:solidFill>
                <a:latin typeface="Helvetica" charset="0"/>
                <a:ea typeface="Helvetica" charset="0"/>
                <a:cs typeface="Helvetica" charset="0"/>
              </a:rPr>
              <a:t>think</a:t>
            </a:r>
            <a:r>
              <a:rPr lang="en-US" dirty="0" smtClean="0">
                <a:solidFill>
                  <a:srgbClr val="443B81"/>
                </a:solidFill>
                <a:latin typeface="Helvetica" charset="0"/>
                <a:ea typeface="Helvetica" charset="0"/>
                <a:cs typeface="Helvetica" charset="0"/>
              </a:rPr>
              <a:t> </a:t>
            </a:r>
            <a:r>
              <a:rPr lang="en-US" dirty="0" smtClean="0">
                <a:latin typeface="Helvetica" charset="0"/>
                <a:ea typeface="Helvetica" charset="0"/>
                <a:cs typeface="Helvetica" charset="0"/>
              </a:rPr>
              <a:t>before you type!</a:t>
            </a: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1439747618"/>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Prerequisites</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571625"/>
            <a:ext cx="7886700" cy="4910455"/>
          </a:xfrm>
        </p:spPr>
        <p:txBody>
          <a:bodyPr>
            <a:normAutofit lnSpcReduction="10000"/>
          </a:bodyPr>
          <a:lstStyle/>
          <a:p>
            <a:pPr marL="0" indent="0">
              <a:buNone/>
            </a:pPr>
            <a:r>
              <a:rPr lang="en-US" dirty="0" smtClean="0">
                <a:latin typeface="Helvetica" charset="0"/>
                <a:ea typeface="Helvetica" charset="0"/>
                <a:cs typeface="Helvetica" charset="0"/>
              </a:rPr>
              <a:t>Knowing Java is essential</a:t>
            </a:r>
          </a:p>
          <a:p>
            <a:pPr lvl="1"/>
            <a:r>
              <a:rPr lang="en-US" dirty="0" smtClean="0">
                <a:latin typeface="Helvetica" charset="0"/>
                <a:ea typeface="Helvetica" charset="0"/>
                <a:cs typeface="Helvetica" charset="0"/>
              </a:rPr>
              <a:t>We assume you’ve mastered 142, 143</a:t>
            </a:r>
          </a:p>
          <a:p>
            <a:pPr lvl="1"/>
            <a:endParaRPr lang="en-US" dirty="0">
              <a:latin typeface="Helvetica" charset="0"/>
              <a:ea typeface="Helvetica" charset="0"/>
              <a:cs typeface="Helvetica" charset="0"/>
            </a:endParaRPr>
          </a:p>
          <a:p>
            <a:pPr marL="0" indent="0">
              <a:buNone/>
            </a:pPr>
            <a:r>
              <a:rPr lang="en-US" dirty="0" smtClean="0">
                <a:latin typeface="Helvetica" charset="0"/>
                <a:ea typeface="Helvetica" charset="0"/>
                <a:cs typeface="Helvetica" charset="0"/>
              </a:rPr>
              <a:t>Examples:</a:t>
            </a:r>
            <a:endParaRPr lang="en-US" dirty="0">
              <a:latin typeface="Helvetica" charset="0"/>
              <a:ea typeface="Helvetica" charset="0"/>
              <a:cs typeface="Helvetica" charset="0"/>
            </a:endParaRPr>
          </a:p>
          <a:p>
            <a:pPr lvl="1"/>
            <a:r>
              <a:rPr lang="en-US" dirty="0">
                <a:latin typeface="Helvetica" charset="0"/>
                <a:ea typeface="Helvetica" charset="0"/>
                <a:cs typeface="Helvetica" charset="0"/>
              </a:rPr>
              <a:t>Sharing:</a:t>
            </a:r>
          </a:p>
          <a:p>
            <a:pPr lvl="2"/>
            <a:r>
              <a:rPr lang="en-US" dirty="0">
                <a:latin typeface="Helvetica" charset="0"/>
                <a:ea typeface="Helvetica" charset="0"/>
                <a:cs typeface="Helvetica" charset="0"/>
              </a:rPr>
              <a:t>Distinction between </a:t>
            </a:r>
            <a:r>
              <a:rPr lang="en-US" b="1" dirty="0">
                <a:latin typeface="Courier" charset="0"/>
                <a:ea typeface="Courier" charset="0"/>
                <a:cs typeface="Courier" charset="0"/>
              </a:rPr>
              <a:t>==</a:t>
            </a:r>
            <a:r>
              <a:rPr lang="en-US" dirty="0">
                <a:latin typeface="Helvetica" charset="0"/>
                <a:ea typeface="Helvetica" charset="0"/>
                <a:cs typeface="Helvetica" charset="0"/>
              </a:rPr>
              <a:t> and </a:t>
            </a:r>
            <a:r>
              <a:rPr lang="en-US" b="1" dirty="0">
                <a:latin typeface="Courier" charset="0"/>
                <a:ea typeface="Courier" charset="0"/>
                <a:cs typeface="Courier" charset="0"/>
              </a:rPr>
              <a:t>equals()</a:t>
            </a:r>
          </a:p>
          <a:p>
            <a:pPr lvl="2"/>
            <a:r>
              <a:rPr lang="en-US" dirty="0">
                <a:latin typeface="Helvetica" charset="0"/>
                <a:ea typeface="Helvetica" charset="0"/>
                <a:cs typeface="Helvetica" charset="0"/>
              </a:rPr>
              <a:t>Aliasing: multiple references to the same object</a:t>
            </a:r>
          </a:p>
          <a:p>
            <a:pPr lvl="1"/>
            <a:r>
              <a:rPr lang="en-US" dirty="0">
                <a:latin typeface="Helvetica" charset="0"/>
                <a:ea typeface="Helvetica" charset="0"/>
                <a:cs typeface="Helvetica" charset="0"/>
              </a:rPr>
              <a:t>Object-oriented dispatch:</a:t>
            </a:r>
          </a:p>
          <a:p>
            <a:pPr lvl="2"/>
            <a:r>
              <a:rPr lang="en-US" dirty="0">
                <a:latin typeface="Helvetica" charset="0"/>
                <a:ea typeface="Helvetica" charset="0"/>
                <a:cs typeface="Helvetica" charset="0"/>
              </a:rPr>
              <a:t>Inheritance and overriding</a:t>
            </a:r>
          </a:p>
          <a:p>
            <a:pPr lvl="2"/>
            <a:r>
              <a:rPr lang="en-US" dirty="0">
                <a:latin typeface="Helvetica" charset="0"/>
                <a:ea typeface="Helvetica" charset="0"/>
                <a:cs typeface="Helvetica" charset="0"/>
              </a:rPr>
              <a:t>Objects/values have a run-time type</a:t>
            </a:r>
          </a:p>
          <a:p>
            <a:pPr lvl="1"/>
            <a:r>
              <a:rPr lang="en-US" dirty="0">
                <a:latin typeface="Helvetica" charset="0"/>
                <a:ea typeface="Helvetica" charset="0"/>
                <a:cs typeface="Helvetica" charset="0"/>
              </a:rPr>
              <a:t>Subtyping</a:t>
            </a:r>
          </a:p>
          <a:p>
            <a:pPr lvl="2"/>
            <a:r>
              <a:rPr lang="en-US" dirty="0">
                <a:latin typeface="Helvetica" charset="0"/>
                <a:ea typeface="Helvetica" charset="0"/>
                <a:cs typeface="Helvetica" charset="0"/>
              </a:rPr>
              <a:t>Expressions have a compile-time type</a:t>
            </a:r>
          </a:p>
          <a:p>
            <a:pPr lvl="2"/>
            <a:r>
              <a:rPr lang="en-US" sz="1800" dirty="0">
                <a:latin typeface="Helvetica" charset="0"/>
                <a:ea typeface="Helvetica" charset="0"/>
                <a:cs typeface="Helvetica" charset="0"/>
              </a:rPr>
              <a:t>Subtyping via </a:t>
            </a:r>
            <a:r>
              <a:rPr lang="en-US" sz="1800" b="1" dirty="0">
                <a:latin typeface="Courier" charset="0"/>
                <a:ea typeface="Courier" charset="0"/>
                <a:cs typeface="Courier" charset="0"/>
              </a:rPr>
              <a:t>extends</a:t>
            </a:r>
            <a:r>
              <a:rPr lang="en-US" sz="1800" dirty="0">
                <a:latin typeface="Helvetica" charset="0"/>
                <a:ea typeface="Helvetica" charset="0"/>
                <a:cs typeface="Helvetica" charset="0"/>
              </a:rPr>
              <a:t> (classes) and </a:t>
            </a:r>
            <a:r>
              <a:rPr lang="en-US" sz="1800" b="1" dirty="0">
                <a:latin typeface="Courier" charset="0"/>
                <a:ea typeface="Courier" charset="0"/>
                <a:cs typeface="Courier" charset="0"/>
              </a:rPr>
              <a:t>implements</a:t>
            </a:r>
            <a:r>
              <a:rPr lang="en-US" sz="1800" dirty="0">
                <a:latin typeface="Helvetica" charset="0"/>
                <a:ea typeface="Helvetica" charset="0"/>
                <a:cs typeface="Helvetica" charset="0"/>
              </a:rPr>
              <a:t> (interfaces)</a:t>
            </a:r>
          </a:p>
        </p:txBody>
      </p:sp>
    </p:spTree>
    <p:extLst>
      <p:ext uri="{BB962C8B-B14F-4D97-AF65-F5344CB8AC3E}">
        <p14:creationId xmlns:p14="http://schemas.microsoft.com/office/powerpoint/2010/main" val="1201205041"/>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You have homework!</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571625"/>
            <a:ext cx="7886700" cy="4910455"/>
          </a:xfrm>
        </p:spPr>
        <p:txBody>
          <a:bodyPr>
            <a:normAutofit/>
          </a:bodyPr>
          <a:lstStyle/>
          <a:p>
            <a:pPr marL="0" indent="0">
              <a:buNone/>
            </a:pPr>
            <a:r>
              <a:rPr lang="en-US" dirty="0">
                <a:latin typeface="Helvetica" charset="0"/>
                <a:ea typeface="Helvetica" charset="0"/>
                <a:cs typeface="Helvetica" charset="0"/>
              </a:rPr>
              <a:t>Homework 0, due online by 10 AM </a:t>
            </a:r>
            <a:r>
              <a:rPr lang="en-US" dirty="0" smtClean="0">
                <a:latin typeface="Helvetica" charset="0"/>
                <a:ea typeface="Helvetica" charset="0"/>
                <a:cs typeface="Helvetica" charset="0"/>
              </a:rPr>
              <a:t>Friday</a:t>
            </a:r>
            <a:endParaRPr lang="en-US" dirty="0">
              <a:latin typeface="Helvetica" charset="0"/>
              <a:ea typeface="Helvetica" charset="0"/>
              <a:cs typeface="Helvetica" charset="0"/>
            </a:endParaRPr>
          </a:p>
          <a:p>
            <a:pPr lvl="1"/>
            <a:r>
              <a:rPr lang="en-US" dirty="0" smtClean="0">
                <a:latin typeface="Helvetica" charset="0"/>
                <a:ea typeface="Helvetica" charset="0"/>
                <a:cs typeface="Helvetica" charset="0"/>
              </a:rPr>
              <a:t>Rearrange array elements by sign</a:t>
            </a:r>
          </a:p>
          <a:p>
            <a:pPr lvl="1"/>
            <a:r>
              <a:rPr lang="en-US" dirty="0">
                <a:latin typeface="Helvetica" charset="0"/>
                <a:ea typeface="Helvetica" charset="0"/>
                <a:cs typeface="Helvetica" charset="0"/>
              </a:rPr>
              <a:t>O(n) time, preferably in a single </a:t>
            </a:r>
            <a:r>
              <a:rPr lang="en-US" dirty="0" smtClean="0">
                <a:latin typeface="Helvetica" charset="0"/>
                <a:ea typeface="Helvetica" charset="0"/>
                <a:cs typeface="Helvetica" charset="0"/>
              </a:rPr>
              <a:t>pass</a:t>
            </a:r>
          </a:p>
          <a:p>
            <a:pPr lvl="1"/>
            <a:r>
              <a:rPr lang="en-US" dirty="0" smtClean="0">
                <a:latin typeface="Helvetica" charset="0"/>
                <a:ea typeface="Helvetica" charset="0"/>
                <a:cs typeface="Helvetica" charset="0"/>
              </a:rPr>
              <a:t>Only write </a:t>
            </a:r>
            <a:r>
              <a:rPr lang="en-US" dirty="0">
                <a:latin typeface="Helvetica" charset="0"/>
                <a:ea typeface="Helvetica" charset="0"/>
                <a:cs typeface="Helvetica" charset="0"/>
              </a:rPr>
              <a:t>(don’t run!) </a:t>
            </a:r>
            <a:r>
              <a:rPr lang="en-US" dirty="0" smtClean="0">
                <a:latin typeface="Helvetica" charset="0"/>
                <a:ea typeface="Helvetica" charset="0"/>
                <a:cs typeface="Helvetica" charset="0"/>
              </a:rPr>
              <a:t>your </a:t>
            </a:r>
            <a:r>
              <a:rPr lang="en-US" dirty="0">
                <a:latin typeface="Helvetica" charset="0"/>
                <a:ea typeface="Helvetica" charset="0"/>
                <a:cs typeface="Helvetica" charset="0"/>
              </a:rPr>
              <a:t>algorithm </a:t>
            </a:r>
            <a:endParaRPr lang="en-US" dirty="0" smtClean="0">
              <a:latin typeface="Helvetica" charset="0"/>
              <a:ea typeface="Helvetica" charset="0"/>
              <a:cs typeface="Helvetica" charset="0"/>
            </a:endParaRPr>
          </a:p>
          <a:p>
            <a:pPr lvl="1"/>
            <a:r>
              <a:rPr lang="en-US" dirty="0" smtClean="0">
                <a:latin typeface="Helvetica" charset="0"/>
                <a:ea typeface="Helvetica" charset="0"/>
                <a:cs typeface="Helvetica" charset="0"/>
              </a:rPr>
              <a:t>Clearly and concisely prove your solution </a:t>
            </a:r>
            <a:r>
              <a:rPr lang="en-US" dirty="0">
                <a:latin typeface="Helvetica" charset="0"/>
                <a:ea typeface="Helvetica" charset="0"/>
                <a:cs typeface="Helvetica" charset="0"/>
              </a:rPr>
              <a:t>correct!</a:t>
            </a:r>
          </a:p>
          <a:p>
            <a:pPr lvl="1"/>
            <a:endParaRPr lang="en-US" sz="2800" dirty="0">
              <a:latin typeface="Helvetica" charset="0"/>
              <a:ea typeface="Helvetica" charset="0"/>
              <a:cs typeface="Helvetica" charset="0"/>
            </a:endParaRPr>
          </a:p>
          <a:p>
            <a:pPr marL="0" indent="0">
              <a:buNone/>
            </a:pPr>
            <a:r>
              <a:rPr lang="en-US" dirty="0">
                <a:latin typeface="Helvetica" charset="0"/>
                <a:ea typeface="Helvetica" charset="0"/>
                <a:cs typeface="Helvetica" charset="0"/>
              </a:rPr>
              <a:t>Purpose:</a:t>
            </a:r>
          </a:p>
          <a:p>
            <a:pPr lvl="1"/>
            <a:r>
              <a:rPr lang="en-US" dirty="0">
                <a:latin typeface="Helvetica" charset="0"/>
                <a:ea typeface="Helvetica" charset="0"/>
                <a:cs typeface="Helvetica" charset="0"/>
              </a:rPr>
              <a:t>Great </a:t>
            </a:r>
            <a:r>
              <a:rPr lang="en-US" dirty="0" smtClean="0">
                <a:latin typeface="Helvetica" charset="0"/>
                <a:ea typeface="Helvetica" charset="0"/>
                <a:cs typeface="Helvetica" charset="0"/>
              </a:rPr>
              <a:t>practice and warm-up</a:t>
            </a:r>
            <a:endParaRPr lang="en-US" dirty="0">
              <a:latin typeface="Helvetica" charset="0"/>
              <a:ea typeface="Helvetica" charset="0"/>
              <a:cs typeface="Helvetica" charset="0"/>
            </a:endParaRPr>
          </a:p>
          <a:p>
            <a:pPr lvl="1"/>
            <a:r>
              <a:rPr lang="en-US" dirty="0">
                <a:latin typeface="Helvetica" charset="0"/>
                <a:ea typeface="Helvetica" charset="0"/>
                <a:cs typeface="Helvetica" charset="0"/>
              </a:rPr>
              <a:t>Surprisingly difficult</a:t>
            </a:r>
          </a:p>
          <a:p>
            <a:pPr lvl="1"/>
            <a:r>
              <a:rPr lang="en-US" dirty="0" smtClean="0">
                <a:latin typeface="Helvetica" charset="0"/>
                <a:ea typeface="Helvetica" charset="0"/>
                <a:cs typeface="Helvetica" charset="0"/>
              </a:rPr>
              <a:t>Working up </a:t>
            </a:r>
            <a:r>
              <a:rPr lang="en-US" dirty="0">
                <a:latin typeface="Helvetica" charset="0"/>
                <a:ea typeface="Helvetica" charset="0"/>
                <a:cs typeface="Helvetica" charset="0"/>
              </a:rPr>
              <a:t>to reasoning about large </a:t>
            </a:r>
            <a:r>
              <a:rPr lang="en-US" dirty="0" smtClean="0">
                <a:latin typeface="Helvetica" charset="0"/>
                <a:ea typeface="Helvetica" charset="0"/>
                <a:cs typeface="Helvetica" charset="0"/>
              </a:rPr>
              <a:t>designs</a:t>
            </a:r>
            <a:endParaRPr lang="en-US" dirty="0">
              <a:latin typeface="Helvetica" charset="0"/>
              <a:ea typeface="Helvetica" charset="0"/>
              <a:cs typeface="Helvetica" charset="0"/>
            </a:endParaRPr>
          </a:p>
          <a:p>
            <a:pPr marL="0" indent="0">
              <a:buNone/>
            </a:pP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1203429983"/>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CSE 331 is a Challenge</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571625"/>
            <a:ext cx="7886700" cy="4910455"/>
          </a:xfrm>
        </p:spPr>
        <p:txBody>
          <a:bodyPr>
            <a:normAutofit/>
          </a:bodyPr>
          <a:lstStyle/>
          <a:p>
            <a:pPr marL="0" indent="0">
              <a:buNone/>
            </a:pPr>
            <a:r>
              <a:rPr lang="en-US" dirty="0" smtClean="0">
                <a:latin typeface="Helvetica" charset="0"/>
                <a:ea typeface="Helvetica" charset="0"/>
                <a:cs typeface="Helvetica" charset="0"/>
              </a:rPr>
              <a:t>We are going to learn a lot and have a good time</a:t>
            </a:r>
          </a:p>
          <a:p>
            <a:pPr marL="0" indent="0">
              <a:buNone/>
            </a:pPr>
            <a:endParaRPr lang="en-US" dirty="0">
              <a:latin typeface="Helvetica" charset="0"/>
              <a:ea typeface="Helvetica" charset="0"/>
              <a:cs typeface="Helvetica" charset="0"/>
            </a:endParaRPr>
          </a:p>
          <a:p>
            <a:pPr marL="0" indent="0">
              <a:buNone/>
            </a:pPr>
            <a:r>
              <a:rPr lang="en-US" dirty="0" smtClean="0">
                <a:latin typeface="Helvetica" charset="0"/>
                <a:ea typeface="Helvetica" charset="0"/>
                <a:cs typeface="Helvetica" charset="0"/>
              </a:rPr>
              <a:t>Be prepared to work hard and think hard</a:t>
            </a:r>
          </a:p>
          <a:p>
            <a:pPr marL="0" indent="0">
              <a:buNone/>
            </a:pPr>
            <a:endParaRPr lang="en-US" dirty="0">
              <a:latin typeface="Helvetica" charset="0"/>
              <a:ea typeface="Helvetica" charset="0"/>
              <a:cs typeface="Helvetica" charset="0"/>
            </a:endParaRPr>
          </a:p>
          <a:p>
            <a:pPr marL="0" indent="0">
              <a:buNone/>
            </a:pPr>
            <a:r>
              <a:rPr lang="en-US" dirty="0" smtClean="0">
                <a:latin typeface="Helvetica" charset="0"/>
                <a:ea typeface="Helvetica" charset="0"/>
                <a:cs typeface="Helvetica" charset="0"/>
              </a:rPr>
              <a:t>The staff is here to help you learn</a:t>
            </a:r>
          </a:p>
          <a:p>
            <a:pPr lvl="1"/>
            <a:r>
              <a:rPr lang="en-US" dirty="0" smtClean="0">
                <a:latin typeface="Helvetica" charset="0"/>
                <a:ea typeface="Helvetica" charset="0"/>
                <a:cs typeface="Helvetica" charset="0"/>
              </a:rPr>
              <a:t>We will be working hard too!</a:t>
            </a:r>
          </a:p>
          <a:p>
            <a:pPr marL="0" indent="0">
              <a:buNone/>
            </a:pPr>
            <a:endParaRPr lang="en-US" dirty="0">
              <a:latin typeface="Helvetica" charset="0"/>
              <a:ea typeface="Helvetica" charset="0"/>
              <a:cs typeface="Helvetica" charset="0"/>
            </a:endParaRPr>
          </a:p>
          <a:p>
            <a:pPr marL="0" indent="0">
              <a:buNone/>
            </a:pPr>
            <a:r>
              <a:rPr lang="en-US" dirty="0" smtClean="0">
                <a:latin typeface="Helvetica" charset="0"/>
                <a:ea typeface="Helvetica" charset="0"/>
                <a:cs typeface="Helvetica" charset="0"/>
              </a:rPr>
              <a:t>So, let’s get to it!</a:t>
            </a:r>
          </a:p>
          <a:p>
            <a:pPr lvl="1"/>
            <a:r>
              <a:rPr lang="en-US" dirty="0" smtClean="0">
                <a:latin typeface="Helvetica" charset="0"/>
                <a:ea typeface="Helvetica" charset="0"/>
                <a:cs typeface="Helvetica" charset="0"/>
              </a:rPr>
              <a:t>Before we create masterpieces, we first need to hone our ability to reason about code</a:t>
            </a:r>
            <a:r>
              <a:rPr lang="is-IS" dirty="0" smtClean="0">
                <a:latin typeface="Helvetica" charset="0"/>
                <a:ea typeface="Helvetica" charset="0"/>
                <a:cs typeface="Helvetica" charset="0"/>
              </a:rPr>
              <a:t>…</a:t>
            </a: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1671419060"/>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A Problem</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571625"/>
            <a:ext cx="7886700" cy="4910455"/>
          </a:xfrm>
        </p:spPr>
        <p:txBody>
          <a:bodyPr>
            <a:normAutofit/>
          </a:bodyPr>
          <a:lstStyle/>
          <a:p>
            <a:pPr marL="0" indent="0">
              <a:buNone/>
            </a:pPr>
            <a:r>
              <a:rPr lang="en-US" dirty="0" smtClean="0">
                <a:latin typeface="Helvetica" charset="0"/>
                <a:ea typeface="Helvetica" charset="0"/>
                <a:cs typeface="Helvetica" charset="0"/>
              </a:rPr>
              <a:t>“Complete this method so that it returns the index of the max of the first </a:t>
            </a:r>
            <a:r>
              <a:rPr lang="en-US" b="1" dirty="0" smtClean="0">
                <a:latin typeface="Courier" charset="0"/>
                <a:ea typeface="Courier" charset="0"/>
                <a:cs typeface="Courier" charset="0"/>
              </a:rPr>
              <a:t>n</a:t>
            </a:r>
            <a:r>
              <a:rPr lang="en-US" dirty="0" smtClean="0">
                <a:latin typeface="Helvetica" charset="0"/>
                <a:ea typeface="Helvetica" charset="0"/>
                <a:cs typeface="Helvetica" charset="0"/>
              </a:rPr>
              <a:t> elements of the array </a:t>
            </a:r>
            <a:r>
              <a:rPr lang="en-US" b="1" dirty="0" smtClean="0">
                <a:latin typeface="Courier" charset="0"/>
                <a:ea typeface="Courier" charset="0"/>
                <a:cs typeface="Courier" charset="0"/>
              </a:rPr>
              <a:t>arr</a:t>
            </a:r>
            <a:r>
              <a:rPr lang="en-US" dirty="0" smtClean="0">
                <a:latin typeface="Helvetica" charset="0"/>
                <a:ea typeface="Helvetica" charset="0"/>
                <a:cs typeface="Helvetica" charset="0"/>
              </a:rPr>
              <a:t>.”</a:t>
            </a:r>
          </a:p>
          <a:p>
            <a:pPr marL="0" indent="0">
              <a:buNone/>
            </a:pPr>
            <a:endParaRPr lang="en-US" sz="800" dirty="0" smtClean="0">
              <a:latin typeface="Helvetica" charset="0"/>
              <a:ea typeface="Helvetica" charset="0"/>
              <a:cs typeface="Helvetica" charset="0"/>
            </a:endParaRPr>
          </a:p>
          <a:p>
            <a:pPr marL="0" indent="0">
              <a:buNone/>
            </a:pPr>
            <a:r>
              <a:rPr lang="en-US" b="1" dirty="0" err="1" smtClean="0">
                <a:solidFill>
                  <a:schemeClr val="accent6"/>
                </a:solidFill>
                <a:latin typeface="Courier" charset="0"/>
                <a:ea typeface="Courier" charset="0"/>
                <a:cs typeface="Courier" charset="0"/>
              </a:rPr>
              <a:t>int</a:t>
            </a:r>
            <a:r>
              <a:rPr lang="en-US" b="1" dirty="0" smtClean="0">
                <a:solidFill>
                  <a:schemeClr val="accent6"/>
                </a:solidFill>
                <a:latin typeface="Courier" charset="0"/>
                <a:ea typeface="Courier" charset="0"/>
                <a:cs typeface="Courier" charset="0"/>
              </a:rPr>
              <a:t> </a:t>
            </a:r>
            <a:r>
              <a:rPr lang="en-US" b="1" dirty="0" err="1" smtClean="0">
                <a:solidFill>
                  <a:schemeClr val="accent6"/>
                </a:solidFill>
                <a:latin typeface="Courier" charset="0"/>
                <a:ea typeface="Courier" charset="0"/>
                <a:cs typeface="Courier" charset="0"/>
              </a:rPr>
              <a:t>index_of_max</a:t>
            </a:r>
            <a:r>
              <a:rPr lang="en-US" b="1" dirty="0" smtClean="0">
                <a:solidFill>
                  <a:schemeClr val="accent6"/>
                </a:solidFill>
                <a:latin typeface="Courier" charset="0"/>
                <a:ea typeface="Courier" charset="0"/>
                <a:cs typeface="Courier" charset="0"/>
              </a:rPr>
              <a:t>(</a:t>
            </a:r>
            <a:r>
              <a:rPr lang="en-US" b="1" dirty="0" err="1" smtClean="0">
                <a:solidFill>
                  <a:schemeClr val="accent6"/>
                </a:solidFill>
                <a:latin typeface="Courier" charset="0"/>
                <a:ea typeface="Courier" charset="0"/>
                <a:cs typeface="Courier" charset="0"/>
              </a:rPr>
              <a:t>int</a:t>
            </a:r>
            <a:r>
              <a:rPr lang="en-US" b="1" dirty="0" smtClean="0">
                <a:solidFill>
                  <a:schemeClr val="accent6"/>
                </a:solidFill>
                <a:latin typeface="Courier" charset="0"/>
                <a:ea typeface="Courier" charset="0"/>
                <a:cs typeface="Courier" charset="0"/>
              </a:rPr>
              <a:t>[] </a:t>
            </a:r>
            <a:r>
              <a:rPr lang="en-US" b="1" dirty="0" err="1" smtClean="0">
                <a:solidFill>
                  <a:schemeClr val="accent6"/>
                </a:solidFill>
                <a:latin typeface="Courier" charset="0"/>
                <a:ea typeface="Courier" charset="0"/>
                <a:cs typeface="Courier" charset="0"/>
              </a:rPr>
              <a:t>arr</a:t>
            </a:r>
            <a:r>
              <a:rPr lang="en-US" b="1" dirty="0" smtClean="0">
                <a:solidFill>
                  <a:schemeClr val="accent6"/>
                </a:solidFill>
                <a:latin typeface="Courier" charset="0"/>
                <a:ea typeface="Courier" charset="0"/>
                <a:cs typeface="Courier" charset="0"/>
              </a:rPr>
              <a:t>, </a:t>
            </a:r>
            <a:r>
              <a:rPr lang="en-US" b="1" dirty="0" err="1" smtClean="0">
                <a:solidFill>
                  <a:schemeClr val="accent6"/>
                </a:solidFill>
                <a:latin typeface="Courier" charset="0"/>
                <a:ea typeface="Courier" charset="0"/>
                <a:cs typeface="Courier" charset="0"/>
              </a:rPr>
              <a:t>int</a:t>
            </a:r>
            <a:r>
              <a:rPr lang="en-US" b="1" dirty="0" smtClean="0">
                <a:solidFill>
                  <a:schemeClr val="accent6"/>
                </a:solidFill>
                <a:latin typeface="Courier" charset="0"/>
                <a:ea typeface="Courier" charset="0"/>
                <a:cs typeface="Courier" charset="0"/>
              </a:rPr>
              <a:t> n) {</a:t>
            </a:r>
          </a:p>
          <a:p>
            <a:pPr marL="0" indent="0">
              <a:buNone/>
            </a:pPr>
            <a:r>
              <a:rPr lang="en-US" b="1" dirty="0">
                <a:solidFill>
                  <a:schemeClr val="accent6"/>
                </a:solidFill>
                <a:latin typeface="Courier" charset="0"/>
                <a:ea typeface="Courier" charset="0"/>
                <a:cs typeface="Courier" charset="0"/>
              </a:rPr>
              <a:t> </a:t>
            </a:r>
            <a:r>
              <a:rPr lang="en-US" b="1" dirty="0" smtClean="0">
                <a:solidFill>
                  <a:schemeClr val="accent6"/>
                </a:solidFill>
                <a:latin typeface="Courier" charset="0"/>
                <a:ea typeface="Courier" charset="0"/>
                <a:cs typeface="Courier" charset="0"/>
              </a:rPr>
              <a:t> </a:t>
            </a:r>
            <a:r>
              <a:rPr lang="is-IS" b="1" dirty="0" smtClean="0">
                <a:solidFill>
                  <a:schemeClr val="accent6"/>
                </a:solidFill>
                <a:latin typeface="Courier" charset="0"/>
                <a:ea typeface="Courier" charset="0"/>
                <a:cs typeface="Courier" charset="0"/>
              </a:rPr>
              <a:t>…</a:t>
            </a:r>
          </a:p>
          <a:p>
            <a:pPr marL="0" indent="0">
              <a:buNone/>
            </a:pPr>
            <a:r>
              <a:rPr lang="is-IS" b="1" dirty="0">
                <a:solidFill>
                  <a:schemeClr val="accent6"/>
                </a:solidFill>
                <a:latin typeface="Courier" charset="0"/>
                <a:ea typeface="Courier" charset="0"/>
                <a:cs typeface="Courier" charset="0"/>
              </a:rPr>
              <a:t>}</a:t>
            </a:r>
            <a:endParaRPr lang="en-US" b="1" dirty="0">
              <a:solidFill>
                <a:schemeClr val="accent6"/>
              </a:solidFill>
              <a:latin typeface="Courier" charset="0"/>
              <a:ea typeface="Courier" charset="0"/>
              <a:cs typeface="Courier" charset="0"/>
            </a:endParaRPr>
          </a:p>
        </p:txBody>
      </p:sp>
    </p:spTree>
    <p:extLst>
      <p:ext uri="{BB962C8B-B14F-4D97-AF65-F5344CB8AC3E}">
        <p14:creationId xmlns:p14="http://schemas.microsoft.com/office/powerpoint/2010/main" val="56309572"/>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A Problem</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571625"/>
            <a:ext cx="7886700" cy="4910455"/>
          </a:xfrm>
        </p:spPr>
        <p:txBody>
          <a:bodyPr>
            <a:normAutofit/>
          </a:bodyPr>
          <a:lstStyle/>
          <a:p>
            <a:pPr marL="0" indent="0">
              <a:buNone/>
            </a:pPr>
            <a:r>
              <a:rPr lang="en-US" dirty="0" smtClean="0">
                <a:latin typeface="Helvetica" charset="0"/>
                <a:ea typeface="Helvetica" charset="0"/>
                <a:cs typeface="Helvetica" charset="0"/>
              </a:rPr>
              <a:t>“Complete this method so that it returns the index of the max of the first </a:t>
            </a:r>
            <a:r>
              <a:rPr lang="en-US" b="1" dirty="0" smtClean="0">
                <a:latin typeface="Courier" charset="0"/>
                <a:ea typeface="Courier" charset="0"/>
                <a:cs typeface="Courier" charset="0"/>
              </a:rPr>
              <a:t>n</a:t>
            </a:r>
            <a:r>
              <a:rPr lang="en-US" dirty="0" smtClean="0">
                <a:latin typeface="Helvetica" charset="0"/>
                <a:ea typeface="Helvetica" charset="0"/>
                <a:cs typeface="Helvetica" charset="0"/>
              </a:rPr>
              <a:t> elements of the array </a:t>
            </a:r>
            <a:r>
              <a:rPr lang="en-US" b="1" dirty="0" smtClean="0">
                <a:latin typeface="Courier" charset="0"/>
                <a:ea typeface="Courier" charset="0"/>
                <a:cs typeface="Courier" charset="0"/>
              </a:rPr>
              <a:t>arr</a:t>
            </a:r>
            <a:r>
              <a:rPr lang="en-US" dirty="0" smtClean="0">
                <a:latin typeface="Helvetica" charset="0"/>
                <a:ea typeface="Helvetica" charset="0"/>
                <a:cs typeface="Helvetica" charset="0"/>
              </a:rPr>
              <a:t>.”</a:t>
            </a:r>
          </a:p>
          <a:p>
            <a:pPr marL="0" indent="0">
              <a:buNone/>
            </a:pPr>
            <a:endParaRPr lang="en-US" sz="800" dirty="0" smtClean="0">
              <a:latin typeface="Helvetica" charset="0"/>
              <a:ea typeface="Helvetica" charset="0"/>
              <a:cs typeface="Helvetica" charset="0"/>
            </a:endParaRPr>
          </a:p>
          <a:p>
            <a:pPr marL="0" indent="0">
              <a:buNone/>
            </a:pPr>
            <a:r>
              <a:rPr lang="en-US" b="1" dirty="0" err="1" smtClean="0">
                <a:solidFill>
                  <a:schemeClr val="accent6"/>
                </a:solidFill>
                <a:latin typeface="Courier" charset="0"/>
                <a:ea typeface="Courier" charset="0"/>
                <a:cs typeface="Courier" charset="0"/>
              </a:rPr>
              <a:t>int</a:t>
            </a:r>
            <a:r>
              <a:rPr lang="en-US" b="1" dirty="0" smtClean="0">
                <a:solidFill>
                  <a:schemeClr val="accent6"/>
                </a:solidFill>
                <a:latin typeface="Courier" charset="0"/>
                <a:ea typeface="Courier" charset="0"/>
                <a:cs typeface="Courier" charset="0"/>
              </a:rPr>
              <a:t> </a:t>
            </a:r>
            <a:r>
              <a:rPr lang="en-US" b="1" dirty="0" err="1" smtClean="0">
                <a:solidFill>
                  <a:schemeClr val="accent6"/>
                </a:solidFill>
                <a:latin typeface="Courier" charset="0"/>
                <a:ea typeface="Courier" charset="0"/>
                <a:cs typeface="Courier" charset="0"/>
              </a:rPr>
              <a:t>index_of_max</a:t>
            </a:r>
            <a:r>
              <a:rPr lang="en-US" b="1" dirty="0" smtClean="0">
                <a:solidFill>
                  <a:schemeClr val="accent6"/>
                </a:solidFill>
                <a:latin typeface="Courier" charset="0"/>
                <a:ea typeface="Courier" charset="0"/>
                <a:cs typeface="Courier" charset="0"/>
              </a:rPr>
              <a:t>(</a:t>
            </a:r>
            <a:r>
              <a:rPr lang="en-US" b="1" dirty="0" err="1" smtClean="0">
                <a:solidFill>
                  <a:schemeClr val="accent6"/>
                </a:solidFill>
                <a:latin typeface="Courier" charset="0"/>
                <a:ea typeface="Courier" charset="0"/>
                <a:cs typeface="Courier" charset="0"/>
              </a:rPr>
              <a:t>int</a:t>
            </a:r>
            <a:r>
              <a:rPr lang="en-US" b="1" dirty="0" smtClean="0">
                <a:solidFill>
                  <a:schemeClr val="accent6"/>
                </a:solidFill>
                <a:latin typeface="Courier" charset="0"/>
                <a:ea typeface="Courier" charset="0"/>
                <a:cs typeface="Courier" charset="0"/>
              </a:rPr>
              <a:t>[] </a:t>
            </a:r>
            <a:r>
              <a:rPr lang="en-US" b="1" dirty="0" err="1" smtClean="0">
                <a:solidFill>
                  <a:schemeClr val="accent6"/>
                </a:solidFill>
                <a:latin typeface="Courier" charset="0"/>
                <a:ea typeface="Courier" charset="0"/>
                <a:cs typeface="Courier" charset="0"/>
              </a:rPr>
              <a:t>arr</a:t>
            </a:r>
            <a:r>
              <a:rPr lang="en-US" b="1" dirty="0" smtClean="0">
                <a:solidFill>
                  <a:schemeClr val="accent6"/>
                </a:solidFill>
                <a:latin typeface="Courier" charset="0"/>
                <a:ea typeface="Courier" charset="0"/>
                <a:cs typeface="Courier" charset="0"/>
              </a:rPr>
              <a:t>, </a:t>
            </a:r>
            <a:r>
              <a:rPr lang="en-US" b="1" dirty="0" err="1" smtClean="0">
                <a:solidFill>
                  <a:schemeClr val="accent6"/>
                </a:solidFill>
                <a:latin typeface="Courier" charset="0"/>
                <a:ea typeface="Courier" charset="0"/>
                <a:cs typeface="Courier" charset="0"/>
              </a:rPr>
              <a:t>int</a:t>
            </a:r>
            <a:r>
              <a:rPr lang="en-US" b="1" dirty="0" smtClean="0">
                <a:solidFill>
                  <a:schemeClr val="accent6"/>
                </a:solidFill>
                <a:latin typeface="Courier" charset="0"/>
                <a:ea typeface="Courier" charset="0"/>
                <a:cs typeface="Courier" charset="0"/>
              </a:rPr>
              <a:t> n) {</a:t>
            </a:r>
          </a:p>
          <a:p>
            <a:pPr marL="0" indent="0">
              <a:buNone/>
            </a:pPr>
            <a:r>
              <a:rPr lang="en-US" b="1" dirty="0">
                <a:solidFill>
                  <a:schemeClr val="accent6"/>
                </a:solidFill>
                <a:latin typeface="Courier" charset="0"/>
                <a:ea typeface="Courier" charset="0"/>
                <a:cs typeface="Courier" charset="0"/>
              </a:rPr>
              <a:t> </a:t>
            </a:r>
            <a:r>
              <a:rPr lang="en-US" b="1" dirty="0" smtClean="0">
                <a:solidFill>
                  <a:schemeClr val="accent6"/>
                </a:solidFill>
                <a:latin typeface="Courier" charset="0"/>
                <a:ea typeface="Courier" charset="0"/>
                <a:cs typeface="Courier" charset="0"/>
              </a:rPr>
              <a:t> </a:t>
            </a:r>
            <a:r>
              <a:rPr lang="is-IS" b="1" dirty="0" smtClean="0">
                <a:solidFill>
                  <a:schemeClr val="accent6"/>
                </a:solidFill>
                <a:latin typeface="Courier" charset="0"/>
                <a:ea typeface="Courier" charset="0"/>
                <a:cs typeface="Courier" charset="0"/>
              </a:rPr>
              <a:t>…</a:t>
            </a:r>
          </a:p>
          <a:p>
            <a:pPr marL="0" indent="0">
              <a:buNone/>
            </a:pPr>
            <a:r>
              <a:rPr lang="is-IS" b="1" dirty="0" smtClean="0">
                <a:solidFill>
                  <a:schemeClr val="accent6"/>
                </a:solidFill>
                <a:latin typeface="Courier" charset="0"/>
                <a:ea typeface="Courier" charset="0"/>
                <a:cs typeface="Courier" charset="0"/>
              </a:rPr>
              <a:t>}</a:t>
            </a:r>
          </a:p>
        </p:txBody>
      </p:sp>
      <p:sp>
        <p:nvSpPr>
          <p:cNvPr id="4" name="Rectangle 3"/>
          <p:cNvSpPr/>
          <p:nvPr/>
        </p:nvSpPr>
        <p:spPr>
          <a:xfrm>
            <a:off x="628650" y="4245471"/>
            <a:ext cx="7620000" cy="2246769"/>
          </a:xfrm>
          <a:prstGeom prst="rect">
            <a:avLst/>
          </a:prstGeom>
        </p:spPr>
        <p:txBody>
          <a:bodyPr wrap="square">
            <a:spAutoFit/>
          </a:bodyPr>
          <a:lstStyle/>
          <a:p>
            <a:endParaRPr lang="is-IS" sz="2800" b="1" dirty="0" smtClean="0">
              <a:solidFill>
                <a:schemeClr val="accent6"/>
              </a:solidFill>
              <a:latin typeface="Helvetica" charset="0"/>
              <a:ea typeface="Helvetica" charset="0"/>
              <a:cs typeface="Helvetica" charset="0"/>
            </a:endParaRPr>
          </a:p>
          <a:p>
            <a:r>
              <a:rPr lang="is-IS" sz="2800" dirty="0" smtClean="0">
                <a:latin typeface="Helvetica" charset="0"/>
                <a:ea typeface="Helvetica" charset="0"/>
                <a:cs typeface="Helvetica" charset="0"/>
              </a:rPr>
              <a:t>What should we ask about the </a:t>
            </a:r>
            <a:r>
              <a:rPr lang="is-IS" sz="2800" i="1" dirty="0" smtClean="0">
                <a:latin typeface="Helvetica" charset="0"/>
                <a:ea typeface="Helvetica" charset="0"/>
                <a:cs typeface="Helvetica" charset="0"/>
              </a:rPr>
              <a:t>specification?</a:t>
            </a:r>
          </a:p>
          <a:p>
            <a:endParaRPr lang="is-IS" sz="2800" i="1" dirty="0" smtClean="0">
              <a:latin typeface="Helvetica" charset="0"/>
              <a:ea typeface="Helvetica" charset="0"/>
              <a:cs typeface="Helvetica" charset="0"/>
            </a:endParaRPr>
          </a:p>
          <a:p>
            <a:r>
              <a:rPr lang="is-IS" sz="2800" dirty="0" smtClean="0">
                <a:latin typeface="Helvetica" charset="0"/>
                <a:ea typeface="Helvetica" charset="0"/>
                <a:cs typeface="Helvetica" charset="0"/>
              </a:rPr>
              <a:t>Given (better) specification, how many possible implementations are there?</a:t>
            </a:r>
            <a:endParaRPr lang="en-US" sz="2800" dirty="0">
              <a:latin typeface="Helvetica" charset="0"/>
              <a:ea typeface="Helvetica" charset="0"/>
              <a:cs typeface="Helvetica" charset="0"/>
            </a:endParaRPr>
          </a:p>
        </p:txBody>
      </p:sp>
    </p:spTree>
    <p:extLst>
      <p:ext uri="{BB962C8B-B14F-4D97-AF65-F5344CB8AC3E}">
        <p14:creationId xmlns:p14="http://schemas.microsoft.com/office/powerpoint/2010/main" val="1466983482"/>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Moral</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571625"/>
            <a:ext cx="7886700" cy="4910455"/>
          </a:xfrm>
        </p:spPr>
        <p:txBody>
          <a:bodyPr>
            <a:normAutofit/>
          </a:bodyPr>
          <a:lstStyle/>
          <a:p>
            <a:pPr marL="0" indent="0">
              <a:buNone/>
            </a:pPr>
            <a:r>
              <a:rPr lang="en-US" dirty="0" smtClean="0">
                <a:latin typeface="Helvetica" charset="0"/>
                <a:ea typeface="Helvetica" charset="0"/>
                <a:cs typeface="Helvetica" charset="0"/>
              </a:rPr>
              <a:t>You can all write this code</a:t>
            </a:r>
          </a:p>
          <a:p>
            <a:pPr marL="0" indent="0">
              <a:buNone/>
            </a:pPr>
            <a:endParaRPr lang="en-US" dirty="0">
              <a:latin typeface="Helvetica" charset="0"/>
              <a:ea typeface="Helvetica" charset="0"/>
              <a:cs typeface="Helvetica" charset="0"/>
            </a:endParaRPr>
          </a:p>
          <a:p>
            <a:pPr marL="0" indent="0">
              <a:buNone/>
            </a:pPr>
            <a:r>
              <a:rPr lang="en-US" dirty="0" smtClean="0">
                <a:latin typeface="Helvetica" charset="0"/>
                <a:ea typeface="Helvetica" charset="0"/>
                <a:cs typeface="Helvetica" charset="0"/>
              </a:rPr>
              <a:t>More interesting for us in 331:</a:t>
            </a:r>
          </a:p>
          <a:p>
            <a:pPr lvl="1"/>
            <a:r>
              <a:rPr lang="en-US" dirty="0" smtClean="0">
                <a:latin typeface="Helvetica" charset="0"/>
                <a:ea typeface="Helvetica" charset="0"/>
                <a:cs typeface="Helvetica" charset="0"/>
              </a:rPr>
              <a:t>What if n is 0?</a:t>
            </a:r>
          </a:p>
          <a:p>
            <a:pPr lvl="1"/>
            <a:r>
              <a:rPr lang="en-US" dirty="0" smtClean="0">
                <a:latin typeface="Helvetica" charset="0"/>
                <a:ea typeface="Helvetica" charset="0"/>
                <a:cs typeface="Helvetica" charset="0"/>
              </a:rPr>
              <a:t>What if n is less than 0?</a:t>
            </a:r>
          </a:p>
          <a:p>
            <a:pPr lvl="1"/>
            <a:r>
              <a:rPr lang="en-US" dirty="0" smtClean="0">
                <a:latin typeface="Helvetica" charset="0"/>
                <a:ea typeface="Helvetica" charset="0"/>
                <a:cs typeface="Helvetica" charset="0"/>
              </a:rPr>
              <a:t>What if n is greater than the array length?</a:t>
            </a:r>
          </a:p>
          <a:p>
            <a:pPr lvl="1"/>
            <a:r>
              <a:rPr lang="en-US" dirty="0" smtClean="0">
                <a:latin typeface="Helvetica" charset="0"/>
                <a:ea typeface="Helvetica" charset="0"/>
                <a:cs typeface="Helvetica" charset="0"/>
              </a:rPr>
              <a:t>What if there are “ties”?</a:t>
            </a:r>
          </a:p>
          <a:p>
            <a:pPr lvl="1"/>
            <a:r>
              <a:rPr lang="en-US" dirty="0" smtClean="0">
                <a:latin typeface="Helvetica" charset="0"/>
                <a:ea typeface="Helvetica" charset="0"/>
                <a:cs typeface="Helvetica" charset="0"/>
              </a:rPr>
              <a:t>How should we indicate error:</a:t>
            </a:r>
          </a:p>
          <a:p>
            <a:pPr lvl="2"/>
            <a:r>
              <a:rPr lang="en-US" dirty="0" smtClean="0">
                <a:latin typeface="Helvetica" charset="0"/>
                <a:ea typeface="Helvetica" charset="0"/>
                <a:cs typeface="Helvetica" charset="0"/>
              </a:rPr>
              <a:t> exception, return value, fail-stop, </a:t>
            </a:r>
            <a:r>
              <a:rPr lang="is-IS" dirty="0" smtClean="0">
                <a:latin typeface="Helvetica" charset="0"/>
                <a:ea typeface="Helvetica" charset="0"/>
                <a:cs typeface="Helvetica" charset="0"/>
              </a:rPr>
              <a:t>…</a:t>
            </a:r>
          </a:p>
          <a:p>
            <a:pPr lvl="1"/>
            <a:r>
              <a:rPr lang="is-IS" dirty="0" smtClean="0">
                <a:latin typeface="Helvetica" charset="0"/>
                <a:ea typeface="Helvetica" charset="0"/>
                <a:cs typeface="Helvetica" charset="0"/>
              </a:rPr>
              <a:t>Weaker vs. </a:t>
            </a:r>
            <a:r>
              <a:rPr lang="en-US" dirty="0" smtClean="0">
                <a:latin typeface="Helvetica" charset="0"/>
                <a:ea typeface="Helvetica" charset="0"/>
                <a:cs typeface="Helvetica" charset="0"/>
              </a:rPr>
              <a:t>stronger specs?</a:t>
            </a:r>
          </a:p>
          <a:p>
            <a:pPr lvl="1"/>
            <a:r>
              <a:rPr lang="en-US" dirty="0" smtClean="0">
                <a:latin typeface="Helvetica" charset="0"/>
                <a:ea typeface="Helvetica" charset="0"/>
                <a:cs typeface="Helvetica" charset="0"/>
              </a:rPr>
              <a:t>Challenge writing English specs (n vs. n-1)</a:t>
            </a: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649263658"/>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Something to Chew On</a:t>
            </a:r>
            <a:endParaRPr lang="en-US" dirty="0">
              <a:solidFill>
                <a:srgbClr val="443B81"/>
              </a:solidFill>
              <a:latin typeface="Helvetica" charset="0"/>
              <a:ea typeface="Helvetica" charset="0"/>
              <a:cs typeface="Helvetica" charset="0"/>
            </a:endParaRPr>
          </a:p>
        </p:txBody>
      </p:sp>
      <p:sp>
        <p:nvSpPr>
          <p:cNvPr id="4" name="Content Placeholder 2"/>
          <p:cNvSpPr>
            <a:spLocks noGrp="1"/>
          </p:cNvSpPr>
          <p:nvPr>
            <p:ph idx="1"/>
          </p:nvPr>
        </p:nvSpPr>
        <p:spPr>
          <a:xfrm>
            <a:off x="628650" y="1571625"/>
            <a:ext cx="7886700" cy="4910455"/>
          </a:xfrm>
        </p:spPr>
        <p:txBody>
          <a:bodyPr anchor="ctr">
            <a:normAutofit/>
          </a:bodyPr>
          <a:lstStyle/>
          <a:p>
            <a:pPr marL="0" indent="0" algn="ctr">
              <a:lnSpc>
                <a:spcPct val="100000"/>
              </a:lnSpc>
              <a:buNone/>
            </a:pPr>
            <a:r>
              <a:rPr lang="en-US" sz="4800" i="1" dirty="0" smtClean="0">
                <a:latin typeface="Helvetica" charset="0"/>
                <a:ea typeface="Helvetica" charset="0"/>
                <a:cs typeface="Helvetica" charset="0"/>
              </a:rPr>
              <a:t>What is the relationship of “goodness” to “correctness” for programs?</a:t>
            </a:r>
            <a:endParaRPr lang="en-US" sz="4800" i="1" dirty="0">
              <a:latin typeface="Helvetica" charset="0"/>
              <a:ea typeface="Helvetica" charset="0"/>
              <a:cs typeface="Helvetica" charset="0"/>
            </a:endParaRPr>
          </a:p>
        </p:txBody>
      </p:sp>
    </p:spTree>
    <p:extLst>
      <p:ext uri="{BB962C8B-B14F-4D97-AF65-F5344CB8AC3E}">
        <p14:creationId xmlns:p14="http://schemas.microsoft.com/office/powerpoint/2010/main" val="1966648634"/>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TODO</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571625"/>
            <a:ext cx="7886700" cy="4910455"/>
          </a:xfrm>
        </p:spPr>
        <p:txBody>
          <a:bodyPr>
            <a:normAutofit/>
          </a:bodyPr>
          <a:lstStyle/>
          <a:p>
            <a:pPr marL="514350" indent="-514350">
              <a:lnSpc>
                <a:spcPct val="100000"/>
              </a:lnSpc>
              <a:buFont typeface="+mj-lt"/>
              <a:buAutoNum type="arabicPeriod"/>
            </a:pPr>
            <a:r>
              <a:rPr lang="en-US" dirty="0" smtClean="0">
                <a:latin typeface="Helvetica" charset="0"/>
                <a:ea typeface="Helvetica" charset="0"/>
                <a:cs typeface="Helvetica" charset="0"/>
              </a:rPr>
              <a:t>Log into the 331 Piazza</a:t>
            </a:r>
          </a:p>
          <a:p>
            <a:pPr marL="514350" indent="-514350">
              <a:lnSpc>
                <a:spcPct val="100000"/>
              </a:lnSpc>
              <a:buFont typeface="+mj-lt"/>
              <a:buAutoNum type="arabicPeriod"/>
            </a:pPr>
            <a:r>
              <a:rPr lang="en-US" dirty="0" smtClean="0">
                <a:latin typeface="Helvetica" charset="0"/>
                <a:ea typeface="Helvetica" charset="0"/>
                <a:cs typeface="Helvetica" charset="0"/>
              </a:rPr>
              <a:t>Check out the course website</a:t>
            </a:r>
          </a:p>
          <a:p>
            <a:pPr marL="457200" lvl="1" indent="0">
              <a:lnSpc>
                <a:spcPct val="150000"/>
              </a:lnSpc>
              <a:buNone/>
            </a:pPr>
            <a:r>
              <a:rPr lang="en-US" sz="2800" smtClean="0">
                <a:solidFill>
                  <a:srgbClr val="0432FF"/>
                </a:solidFill>
                <a:latin typeface="Helvetica" charset="0"/>
                <a:ea typeface="Helvetica" charset="0"/>
                <a:cs typeface="Helvetica" charset="0"/>
              </a:rPr>
              <a:t>	http</a:t>
            </a:r>
            <a:r>
              <a:rPr lang="en-US" sz="2800" dirty="0" smtClean="0">
                <a:solidFill>
                  <a:srgbClr val="0432FF"/>
                </a:solidFill>
                <a:latin typeface="Helvetica" charset="0"/>
                <a:ea typeface="Helvetica" charset="0"/>
                <a:cs typeface="Helvetica" charset="0"/>
              </a:rPr>
              <a:t>://</a:t>
            </a:r>
            <a:r>
              <a:rPr lang="en-US" sz="2800" dirty="0" err="1" smtClean="0">
                <a:solidFill>
                  <a:srgbClr val="0432FF"/>
                </a:solidFill>
                <a:latin typeface="Helvetica" charset="0"/>
                <a:ea typeface="Helvetica" charset="0"/>
                <a:cs typeface="Helvetica" charset="0"/>
              </a:rPr>
              <a:t>cs.washington.edu</a:t>
            </a:r>
            <a:r>
              <a:rPr lang="en-US" sz="2800" dirty="0" smtClean="0">
                <a:solidFill>
                  <a:srgbClr val="0432FF"/>
                </a:solidFill>
                <a:latin typeface="Helvetica" charset="0"/>
                <a:ea typeface="Helvetica" charset="0"/>
                <a:cs typeface="Helvetica" charset="0"/>
              </a:rPr>
              <a:t>/331</a:t>
            </a:r>
          </a:p>
          <a:p>
            <a:pPr marL="514350" indent="-514350">
              <a:lnSpc>
                <a:spcPct val="100000"/>
              </a:lnSpc>
              <a:buFont typeface="+mj-lt"/>
              <a:buAutoNum type="arabicPeriod"/>
            </a:pPr>
            <a:r>
              <a:rPr lang="en-US" dirty="0" smtClean="0">
                <a:latin typeface="Helvetica" charset="0"/>
                <a:ea typeface="Helvetica" charset="0"/>
                <a:cs typeface="Helvetica" charset="0"/>
              </a:rPr>
              <a:t>Read syllabus and academic integrity policy</a:t>
            </a:r>
          </a:p>
          <a:p>
            <a:pPr marL="514350" indent="-514350">
              <a:lnSpc>
                <a:spcPct val="100000"/>
              </a:lnSpc>
              <a:buFont typeface="+mj-lt"/>
              <a:buAutoNum type="arabicPeriod"/>
            </a:pPr>
            <a:r>
              <a:rPr lang="en-US" dirty="0" smtClean="0">
                <a:latin typeface="Helvetica" charset="0"/>
                <a:ea typeface="Helvetica" charset="0"/>
                <a:cs typeface="Helvetica" charset="0"/>
              </a:rPr>
              <a:t>If still trying to enroll, fill out online form</a:t>
            </a:r>
          </a:p>
          <a:p>
            <a:pPr lvl="1">
              <a:lnSpc>
                <a:spcPct val="100000"/>
              </a:lnSpc>
            </a:pPr>
            <a:r>
              <a:rPr lang="en-US" dirty="0" smtClean="0">
                <a:latin typeface="Helvetica" charset="0"/>
                <a:ea typeface="Helvetica" charset="0"/>
                <a:cs typeface="Helvetica" charset="0"/>
              </a:rPr>
              <a:t>Code word provided next</a:t>
            </a:r>
          </a:p>
          <a:p>
            <a:pPr lvl="1">
              <a:lnSpc>
                <a:spcPct val="100000"/>
              </a:lnSpc>
            </a:pPr>
            <a:r>
              <a:rPr lang="en-US" dirty="0" smtClean="0">
                <a:latin typeface="Helvetica" charset="0"/>
                <a:ea typeface="Helvetica" charset="0"/>
                <a:cs typeface="Helvetica" charset="0"/>
              </a:rPr>
              <a:t>Go to any section on Thursday if not registered</a:t>
            </a:r>
          </a:p>
          <a:p>
            <a:pPr marL="514350" indent="-514350">
              <a:lnSpc>
                <a:spcPct val="100000"/>
              </a:lnSpc>
              <a:buFont typeface="+mj-lt"/>
              <a:buAutoNum type="arabicPeriod"/>
            </a:pPr>
            <a:r>
              <a:rPr lang="en-US" dirty="0" smtClean="0">
                <a:latin typeface="Helvetica" charset="0"/>
                <a:ea typeface="Helvetica" charset="0"/>
                <a:cs typeface="Helvetica" charset="0"/>
              </a:rPr>
              <a:t>Do Homework 0 by Friday 10AM!</a:t>
            </a:r>
          </a:p>
          <a:p>
            <a:pPr lvl="1">
              <a:lnSpc>
                <a:spcPct val="100000"/>
              </a:lnSpc>
            </a:pPr>
            <a:r>
              <a:rPr lang="en-US" dirty="0" smtClean="0">
                <a:latin typeface="Helvetica" charset="0"/>
                <a:ea typeface="Helvetica" charset="0"/>
                <a:cs typeface="Helvetica" charset="0"/>
              </a:rPr>
              <a:t>Can submit to Dropbox even if not registered</a:t>
            </a:r>
          </a:p>
        </p:txBody>
      </p:sp>
    </p:spTree>
    <p:extLst>
      <p:ext uri="{BB962C8B-B14F-4D97-AF65-F5344CB8AC3E}">
        <p14:creationId xmlns:p14="http://schemas.microsoft.com/office/powerpoint/2010/main" val="148446738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Controlling Complexity</a:t>
            </a:r>
            <a:endParaRPr lang="en-US" dirty="0">
              <a:solidFill>
                <a:srgbClr val="443B81"/>
              </a:solidFill>
              <a:latin typeface="Helvetica" charset="0"/>
              <a:ea typeface="Helvetica" charset="0"/>
              <a:cs typeface="Helvetica" charset="0"/>
            </a:endParaRPr>
          </a:p>
        </p:txBody>
      </p:sp>
      <p:pic>
        <p:nvPicPr>
          <p:cNvPr id="9" name="Picture 8"/>
          <p:cNvPicPr>
            <a:picLocks noChangeAspect="1"/>
          </p:cNvPicPr>
          <p:nvPr/>
        </p:nvPicPr>
        <p:blipFill>
          <a:blip r:embed="rId2"/>
          <a:stretch>
            <a:fillRect/>
          </a:stretch>
        </p:blipFill>
        <p:spPr>
          <a:xfrm>
            <a:off x="415290" y="2688590"/>
            <a:ext cx="3162300" cy="2578100"/>
          </a:xfrm>
          <a:prstGeom prst="rect">
            <a:avLst/>
          </a:prstGeom>
        </p:spPr>
      </p:pic>
      <p:grpSp>
        <p:nvGrpSpPr>
          <p:cNvPr id="16" name="Group 15"/>
          <p:cNvGrpSpPr/>
          <p:nvPr/>
        </p:nvGrpSpPr>
        <p:grpSpPr>
          <a:xfrm>
            <a:off x="3577590" y="3977640"/>
            <a:ext cx="4164330" cy="2582405"/>
            <a:chOff x="3577590" y="3977640"/>
            <a:chExt cx="4164330" cy="2582405"/>
          </a:xfrm>
        </p:grpSpPr>
        <p:pic>
          <p:nvPicPr>
            <p:cNvPr id="11" name="Picture 10"/>
            <p:cNvPicPr>
              <a:picLocks noChangeAspect="1"/>
            </p:cNvPicPr>
            <p:nvPr/>
          </p:nvPicPr>
          <p:blipFill>
            <a:blip r:embed="rId3"/>
            <a:stretch>
              <a:fillRect/>
            </a:stretch>
          </p:blipFill>
          <p:spPr>
            <a:xfrm>
              <a:off x="5306835" y="4124960"/>
              <a:ext cx="2435085" cy="2435085"/>
            </a:xfrm>
            <a:prstGeom prst="rect">
              <a:avLst/>
            </a:prstGeom>
          </p:spPr>
        </p:pic>
        <p:cxnSp>
          <p:nvCxnSpPr>
            <p:cNvPr id="15" name="Straight Arrow Connector 14"/>
            <p:cNvCxnSpPr>
              <a:stCxn id="9" idx="3"/>
              <a:endCxn id="11" idx="1"/>
            </p:cNvCxnSpPr>
            <p:nvPr/>
          </p:nvCxnSpPr>
          <p:spPr>
            <a:xfrm>
              <a:off x="3577590" y="3977640"/>
              <a:ext cx="1729245" cy="136486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577590" y="1745934"/>
            <a:ext cx="4164330" cy="2231706"/>
            <a:chOff x="3577590" y="1745934"/>
            <a:chExt cx="4164330" cy="2231706"/>
          </a:xfrm>
        </p:grpSpPr>
        <p:pic>
          <p:nvPicPr>
            <p:cNvPr id="10" name="Picture 9"/>
            <p:cNvPicPr>
              <a:picLocks noChangeAspect="1"/>
            </p:cNvPicPr>
            <p:nvPr/>
          </p:nvPicPr>
          <p:blipFill>
            <a:blip r:embed="rId4"/>
            <a:stretch>
              <a:fillRect/>
            </a:stretch>
          </p:blipFill>
          <p:spPr>
            <a:xfrm>
              <a:off x="5306835" y="1745934"/>
              <a:ext cx="2435085" cy="2104231"/>
            </a:xfrm>
            <a:prstGeom prst="rect">
              <a:avLst/>
            </a:prstGeom>
          </p:spPr>
        </p:pic>
        <p:cxnSp>
          <p:nvCxnSpPr>
            <p:cNvPr id="13" name="Straight Arrow Connector 12"/>
            <p:cNvCxnSpPr>
              <a:stCxn id="9" idx="3"/>
              <a:endCxn id="10" idx="1"/>
            </p:cNvCxnSpPr>
            <p:nvPr/>
          </p:nvCxnSpPr>
          <p:spPr>
            <a:xfrm flipV="1">
              <a:off x="3577590" y="2798050"/>
              <a:ext cx="1729245" cy="117959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62479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Controlling Complexity</a:t>
            </a:r>
            <a:endParaRPr lang="en-US" dirty="0">
              <a:solidFill>
                <a:srgbClr val="443B81"/>
              </a:solidFill>
              <a:latin typeface="Helvetica" charset="0"/>
              <a:ea typeface="Helvetica" charset="0"/>
              <a:cs typeface="Helvetica"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290" y="3088243"/>
            <a:ext cx="3162300" cy="1778793"/>
          </a:xfrm>
          <a:prstGeom prst="rect">
            <a:avLst/>
          </a:prstGeom>
        </p:spPr>
      </p:pic>
      <p:grpSp>
        <p:nvGrpSpPr>
          <p:cNvPr id="16" name="Group 15"/>
          <p:cNvGrpSpPr/>
          <p:nvPr/>
        </p:nvGrpSpPr>
        <p:grpSpPr>
          <a:xfrm>
            <a:off x="3577590" y="3977639"/>
            <a:ext cx="4982210" cy="2372360"/>
            <a:chOff x="3577590" y="3977639"/>
            <a:chExt cx="4982210" cy="237236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6653" y="3977639"/>
              <a:ext cx="3163147" cy="2372360"/>
            </a:xfrm>
            <a:prstGeom prst="rect">
              <a:avLst/>
            </a:prstGeom>
          </p:spPr>
        </p:pic>
        <p:cxnSp>
          <p:nvCxnSpPr>
            <p:cNvPr id="15" name="Straight Arrow Connector 14"/>
            <p:cNvCxnSpPr>
              <a:stCxn id="9" idx="3"/>
              <a:endCxn id="11" idx="1"/>
            </p:cNvCxnSpPr>
            <p:nvPr/>
          </p:nvCxnSpPr>
          <p:spPr>
            <a:xfrm>
              <a:off x="3577590" y="3977640"/>
              <a:ext cx="1819063" cy="118617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577590" y="1387382"/>
            <a:ext cx="4861911" cy="2590258"/>
            <a:chOff x="3577590" y="1387382"/>
            <a:chExt cx="4861911" cy="2590258"/>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0956" y="1387382"/>
              <a:ext cx="3158545" cy="2145559"/>
            </a:xfrm>
            <a:prstGeom prst="rect">
              <a:avLst/>
            </a:prstGeom>
          </p:spPr>
        </p:pic>
        <p:cxnSp>
          <p:nvCxnSpPr>
            <p:cNvPr id="13" name="Straight Arrow Connector 12"/>
            <p:cNvCxnSpPr>
              <a:stCxn id="9" idx="3"/>
              <a:endCxn id="10" idx="1"/>
            </p:cNvCxnSpPr>
            <p:nvPr/>
          </p:nvCxnSpPr>
          <p:spPr>
            <a:xfrm flipV="1">
              <a:off x="3577590" y="2460162"/>
              <a:ext cx="1703366" cy="1517478"/>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45966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Learning to Control Complexity</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825625"/>
            <a:ext cx="7886700" cy="4504055"/>
          </a:xfrm>
        </p:spPr>
        <p:txBody>
          <a:bodyPr>
            <a:normAutofit/>
          </a:bodyPr>
          <a:lstStyle/>
          <a:p>
            <a:pPr marL="0" indent="0">
              <a:lnSpc>
                <a:spcPct val="100000"/>
              </a:lnSpc>
              <a:buNone/>
            </a:pPr>
            <a:r>
              <a:rPr lang="en-US" dirty="0" smtClean="0">
                <a:latin typeface="Helvetica" charset="0"/>
                <a:ea typeface="Helvetica" charset="0"/>
                <a:cs typeface="Helvetica" charset="0"/>
              </a:rPr>
              <a:t>First, we need to refine our goals:</a:t>
            </a:r>
          </a:p>
          <a:p>
            <a:pPr lvl="1">
              <a:lnSpc>
                <a:spcPct val="100000"/>
              </a:lnSpc>
            </a:pPr>
            <a:r>
              <a:rPr lang="en-US" dirty="0" smtClean="0">
                <a:latin typeface="Helvetica" charset="0"/>
                <a:ea typeface="Helvetica" charset="0"/>
                <a:cs typeface="Helvetica" charset="0"/>
              </a:rPr>
              <a:t>What quality makes a program good?</a:t>
            </a:r>
          </a:p>
          <a:p>
            <a:pPr lvl="1">
              <a:lnSpc>
                <a:spcPct val="100000"/>
              </a:lnSpc>
            </a:pPr>
            <a:r>
              <a:rPr lang="en-US" dirty="0" smtClean="0">
                <a:latin typeface="Helvetica" charset="0"/>
                <a:ea typeface="Helvetica" charset="0"/>
                <a:cs typeface="Helvetica" charset="0"/>
              </a:rPr>
              <a:t>How can we tell if a program is good?</a:t>
            </a:r>
          </a:p>
          <a:p>
            <a:pPr lvl="1">
              <a:lnSpc>
                <a:spcPct val="100000"/>
              </a:lnSpc>
            </a:pPr>
            <a:r>
              <a:rPr lang="en-US" dirty="0" smtClean="0">
                <a:latin typeface="Helvetica" charset="0"/>
                <a:ea typeface="Helvetica" charset="0"/>
                <a:cs typeface="Helvetica" charset="0"/>
              </a:rPr>
              <a:t>How do we build good programs?</a:t>
            </a:r>
          </a:p>
          <a:p>
            <a:pPr marL="0" indent="0">
              <a:lnSpc>
                <a:spcPct val="100000"/>
              </a:lnSpc>
              <a:buNone/>
            </a:pPr>
            <a:endParaRPr lang="en-US" sz="800" dirty="0">
              <a:latin typeface="Helvetica" charset="0"/>
              <a:ea typeface="Helvetica" charset="0"/>
              <a:cs typeface="Helvetica" charset="0"/>
            </a:endParaRPr>
          </a:p>
          <a:p>
            <a:pPr marL="0" indent="0">
              <a:lnSpc>
                <a:spcPct val="100000"/>
              </a:lnSpc>
              <a:buNone/>
            </a:pPr>
            <a:r>
              <a:rPr lang="en-US" dirty="0" smtClean="0">
                <a:latin typeface="Helvetica" charset="0"/>
                <a:ea typeface="Helvetica" charset="0"/>
                <a:cs typeface="Helvetica" charset="0"/>
              </a:rPr>
              <a:t>To answer, we’ll learn </a:t>
            </a:r>
            <a:r>
              <a:rPr lang="en-US" i="1" dirty="0" smtClean="0">
                <a:latin typeface="Helvetica" charset="0"/>
                <a:ea typeface="Helvetica" charset="0"/>
                <a:cs typeface="Helvetica" charset="0"/>
              </a:rPr>
              <a:t>principles </a:t>
            </a:r>
            <a:r>
              <a:rPr lang="en-US" dirty="0" smtClean="0">
                <a:latin typeface="Helvetica" charset="0"/>
                <a:ea typeface="Helvetica" charset="0"/>
                <a:cs typeface="Helvetica" charset="0"/>
              </a:rPr>
              <a:t>and use tools:</a:t>
            </a:r>
          </a:p>
          <a:p>
            <a:pPr lvl="1">
              <a:lnSpc>
                <a:spcPct val="100000"/>
              </a:lnSpc>
            </a:pPr>
            <a:r>
              <a:rPr lang="en-US" dirty="0">
                <a:latin typeface="Helvetica" charset="0"/>
                <a:ea typeface="Helvetica" charset="0"/>
                <a:cs typeface="Helvetica" charset="0"/>
              </a:rPr>
              <a:t>M</a:t>
            </a:r>
            <a:r>
              <a:rPr lang="en-US" dirty="0" smtClean="0">
                <a:latin typeface="Helvetica" charset="0"/>
                <a:ea typeface="Helvetica" charset="0"/>
                <a:cs typeface="Helvetica" charset="0"/>
              </a:rPr>
              <a:t>odularity, documentation, testing, verification</a:t>
            </a:r>
          </a:p>
          <a:p>
            <a:pPr lvl="1">
              <a:lnSpc>
                <a:spcPct val="100000"/>
              </a:lnSpc>
            </a:pPr>
            <a:r>
              <a:rPr lang="en-US" dirty="0" smtClean="0">
                <a:latin typeface="Helvetica" charset="0"/>
                <a:ea typeface="Helvetica" charset="0"/>
                <a:cs typeface="Helvetica" charset="0"/>
              </a:rPr>
              <a:t>Tools: </a:t>
            </a:r>
            <a:r>
              <a:rPr lang="en-US" i="1" dirty="0" smtClean="0">
                <a:latin typeface="Helvetica" charset="0"/>
                <a:ea typeface="Helvetica" charset="0"/>
                <a:cs typeface="Helvetica" charset="0"/>
              </a:rPr>
              <a:t>Java, IDEs, debuggers, </a:t>
            </a:r>
            <a:r>
              <a:rPr lang="en-US" i="1" dirty="0" err="1" smtClean="0">
                <a:latin typeface="Helvetica" charset="0"/>
                <a:ea typeface="Helvetica" charset="0"/>
                <a:cs typeface="Helvetica" charset="0"/>
              </a:rPr>
              <a:t>JUnit</a:t>
            </a:r>
            <a:r>
              <a:rPr lang="en-US" i="1" dirty="0" smtClean="0">
                <a:latin typeface="Helvetica" charset="0"/>
                <a:ea typeface="Helvetica" charset="0"/>
                <a:cs typeface="Helvetica" charset="0"/>
              </a:rPr>
              <a:t>, </a:t>
            </a:r>
            <a:r>
              <a:rPr lang="en-US" i="1" dirty="0" err="1" smtClean="0">
                <a:latin typeface="Helvetica" charset="0"/>
                <a:ea typeface="Helvetica" charset="0"/>
                <a:cs typeface="Helvetica" charset="0"/>
              </a:rPr>
              <a:t>JavaDoc</a:t>
            </a:r>
            <a:r>
              <a:rPr lang="en-US" i="1" dirty="0" smtClean="0">
                <a:latin typeface="Helvetica" charset="0"/>
                <a:ea typeface="Helvetica" charset="0"/>
                <a:cs typeface="Helvetica" charset="0"/>
              </a:rPr>
              <a:t>, </a:t>
            </a:r>
            <a:r>
              <a:rPr lang="en-US" i="1" dirty="0" err="1" smtClean="0">
                <a:latin typeface="Helvetica" charset="0"/>
                <a:ea typeface="Helvetica" charset="0"/>
                <a:cs typeface="Helvetica" charset="0"/>
              </a:rPr>
              <a:t>git</a:t>
            </a:r>
            <a:endParaRPr lang="en-US" i="1" dirty="0" smtClean="0">
              <a:latin typeface="Helvetica" charset="0"/>
              <a:ea typeface="Helvetica" charset="0"/>
              <a:cs typeface="Helvetica" charset="0"/>
            </a:endParaRPr>
          </a:p>
          <a:p>
            <a:pPr marL="0" indent="0">
              <a:lnSpc>
                <a:spcPct val="100000"/>
              </a:lnSpc>
              <a:buNone/>
            </a:pPr>
            <a:endParaRPr lang="en-US" sz="800" dirty="0" smtClean="0">
              <a:latin typeface="Helvetica" charset="0"/>
              <a:ea typeface="Helvetica" charset="0"/>
              <a:cs typeface="Helvetica" charset="0"/>
            </a:endParaRPr>
          </a:p>
          <a:p>
            <a:pPr marL="0" indent="0">
              <a:lnSpc>
                <a:spcPct val="100000"/>
              </a:lnSpc>
              <a:buNone/>
            </a:pPr>
            <a:r>
              <a:rPr lang="en-US" dirty="0" smtClean="0">
                <a:latin typeface="Helvetica" charset="0"/>
                <a:ea typeface="Helvetica" charset="0"/>
                <a:cs typeface="Helvetica" charset="0"/>
              </a:rPr>
              <a:t>Tools change, principles are forever.</a:t>
            </a:r>
          </a:p>
        </p:txBody>
      </p:sp>
    </p:spTree>
    <p:extLst>
      <p:ext uri="{BB962C8B-B14F-4D97-AF65-F5344CB8AC3E}">
        <p14:creationId xmlns:p14="http://schemas.microsoft.com/office/powerpoint/2010/main" val="148516109"/>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443B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281676" y="2621280"/>
            <a:ext cx="6580648" cy="1446550"/>
          </a:xfrm>
          <a:prstGeom prst="rect">
            <a:avLst/>
          </a:prstGeom>
          <a:noFill/>
        </p:spPr>
        <p:txBody>
          <a:bodyPr wrap="none" rtlCol="0">
            <a:spAutoFit/>
          </a:bodyPr>
          <a:lstStyle/>
          <a:p>
            <a:r>
              <a:rPr lang="en-US" sz="8800" smtClean="0">
                <a:solidFill>
                  <a:schemeClr val="bg1"/>
                </a:solidFill>
                <a:latin typeface="Helvetica" charset="0"/>
                <a:ea typeface="Helvetica" charset="0"/>
                <a:cs typeface="Helvetica" charset="0"/>
              </a:rPr>
              <a:t>Administrivia</a:t>
            </a:r>
            <a:endParaRPr lang="en-US" sz="8800" dirty="0">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637994182"/>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Course Staff</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571625"/>
            <a:ext cx="7886700" cy="4910455"/>
          </a:xfrm>
        </p:spPr>
        <p:txBody>
          <a:bodyPr>
            <a:normAutofit/>
          </a:bodyPr>
          <a:lstStyle/>
          <a:p>
            <a:pPr marL="0" indent="0">
              <a:lnSpc>
                <a:spcPct val="100000"/>
              </a:lnSpc>
              <a:buNone/>
            </a:pPr>
            <a:r>
              <a:rPr lang="en-US" dirty="0" smtClean="0">
                <a:latin typeface="Helvetica" charset="0"/>
                <a:ea typeface="Helvetica" charset="0"/>
                <a:cs typeface="Helvetica" charset="0"/>
              </a:rPr>
              <a:t>Instructor:</a:t>
            </a:r>
          </a:p>
          <a:p>
            <a:pPr marL="0" indent="0">
              <a:lnSpc>
                <a:spcPct val="100000"/>
              </a:lnSpc>
              <a:buNone/>
            </a:pPr>
            <a:endParaRPr lang="en-US" sz="1000" dirty="0" smtClean="0">
              <a:latin typeface="Helvetica" charset="0"/>
              <a:ea typeface="Helvetica" charset="0"/>
              <a:cs typeface="Helvetica" charset="0"/>
            </a:endParaRPr>
          </a:p>
          <a:p>
            <a:pPr marL="0" indent="0">
              <a:lnSpc>
                <a:spcPct val="100000"/>
              </a:lnSpc>
              <a:buNone/>
            </a:pPr>
            <a:r>
              <a:rPr lang="en-US" dirty="0" smtClean="0">
                <a:latin typeface="Helvetica" charset="0"/>
                <a:ea typeface="Helvetica" charset="0"/>
                <a:cs typeface="Helvetica" charset="0"/>
              </a:rPr>
              <a:t>   Zach Tatlock</a:t>
            </a:r>
          </a:p>
          <a:p>
            <a:pPr marL="0" indent="0">
              <a:lnSpc>
                <a:spcPct val="100000"/>
              </a:lnSpc>
              <a:buNone/>
            </a:pPr>
            <a:r>
              <a:rPr lang="en-US" dirty="0" smtClean="0">
                <a:latin typeface="Helvetica" charset="0"/>
                <a:ea typeface="Helvetica" charset="0"/>
                <a:cs typeface="Helvetica" charset="0"/>
              </a:rPr>
              <a:t>   </a:t>
            </a:r>
            <a:r>
              <a:rPr lang="en-US" dirty="0" err="1" smtClean="0">
                <a:latin typeface="Helvetica" charset="0"/>
                <a:ea typeface="Helvetica" charset="0"/>
                <a:cs typeface="Helvetica" charset="0"/>
              </a:rPr>
              <a:t>ztatlock@cs</a:t>
            </a:r>
            <a:endParaRPr lang="en-US" dirty="0" smtClean="0">
              <a:latin typeface="Helvetica" charset="0"/>
              <a:ea typeface="Helvetica" charset="0"/>
              <a:cs typeface="Helvetica" charset="0"/>
            </a:endParaRPr>
          </a:p>
          <a:p>
            <a:pPr marL="0" indent="0">
              <a:lnSpc>
                <a:spcPct val="100000"/>
              </a:lnSpc>
              <a:buNone/>
            </a:pPr>
            <a:r>
              <a:rPr lang="en-US" dirty="0" smtClean="0">
                <a:latin typeface="Helvetica" charset="0"/>
                <a:ea typeface="Helvetica" charset="0"/>
                <a:cs typeface="Helvetica" charset="0"/>
              </a:rPr>
              <a:t>   CSE 546</a:t>
            </a:r>
          </a:p>
          <a:p>
            <a:pPr marL="0" indent="0">
              <a:lnSpc>
                <a:spcPct val="100000"/>
              </a:lnSpc>
              <a:buNone/>
            </a:pPr>
            <a:endParaRPr lang="en-US" dirty="0" smtClean="0">
              <a:latin typeface="Helvetica" charset="0"/>
              <a:ea typeface="Helvetica" charset="0"/>
              <a:cs typeface="Helvetica" charset="0"/>
            </a:endParaRPr>
          </a:p>
          <a:p>
            <a:pPr marL="0" indent="0">
              <a:lnSpc>
                <a:spcPct val="100000"/>
              </a:lnSpc>
              <a:buNone/>
            </a:pPr>
            <a:endParaRPr lang="en-US" dirty="0">
              <a:latin typeface="Helvetica" charset="0"/>
              <a:ea typeface="Helvetica" charset="0"/>
              <a:cs typeface="Helvetica" charset="0"/>
            </a:endParaRPr>
          </a:p>
          <a:p>
            <a:pPr marL="0" indent="0">
              <a:lnSpc>
                <a:spcPct val="100000"/>
              </a:lnSpc>
              <a:buNone/>
            </a:pPr>
            <a:r>
              <a:rPr lang="en-US" dirty="0" smtClean="0">
                <a:latin typeface="Helvetica" charset="0"/>
                <a:ea typeface="Helvetica" charset="0"/>
                <a:cs typeface="Helvetica" charset="0"/>
              </a:rPr>
              <a:t>Researcher in formal verification, compilers, systems.  Runner, knitter, pizza enthusiast.</a:t>
            </a:r>
          </a:p>
        </p:txBody>
      </p:sp>
      <p:pic>
        <p:nvPicPr>
          <p:cNvPr id="1026" name="Picture 2" descr="https://lh4.googleusercontent.com/y2x0ZqCmjIji1WS7WjzpDmx8zvdl2Y5e8o2YBppADids8EfftARD8rf7tTsG3Vkn7J5SdselOAicj4rt9IUNvsQaohuxWZvF2JnqEbFQXSpjLXwnuSrgXbY1e6zdAY5n0DgyeU0xt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1280" y="1788160"/>
            <a:ext cx="4187190" cy="3140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371507"/>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43B81"/>
                </a:solidFill>
                <a:latin typeface="Helvetica" charset="0"/>
                <a:ea typeface="Helvetica" charset="0"/>
                <a:cs typeface="Helvetica" charset="0"/>
              </a:rPr>
              <a:t>Course Staff</a:t>
            </a:r>
            <a:endParaRPr lang="en-US" dirty="0">
              <a:solidFill>
                <a:srgbClr val="443B81"/>
              </a:solidFill>
              <a:latin typeface="Helvetica" charset="0"/>
              <a:ea typeface="Helvetica" charset="0"/>
              <a:cs typeface="Helvetica" charset="0"/>
            </a:endParaRPr>
          </a:p>
        </p:txBody>
      </p:sp>
      <p:sp>
        <p:nvSpPr>
          <p:cNvPr id="3" name="Content Placeholder 2"/>
          <p:cNvSpPr>
            <a:spLocks noGrp="1"/>
          </p:cNvSpPr>
          <p:nvPr>
            <p:ph idx="1"/>
          </p:nvPr>
        </p:nvSpPr>
        <p:spPr>
          <a:xfrm>
            <a:off x="628650" y="1571625"/>
            <a:ext cx="7886700" cy="4910455"/>
          </a:xfrm>
        </p:spPr>
        <p:txBody>
          <a:bodyPr>
            <a:normAutofit fontScale="92500" lnSpcReduction="10000"/>
          </a:bodyPr>
          <a:lstStyle/>
          <a:p>
            <a:pPr marL="0" indent="0">
              <a:lnSpc>
                <a:spcPct val="100000"/>
              </a:lnSpc>
              <a:buNone/>
            </a:pPr>
            <a:r>
              <a:rPr lang="en-US" dirty="0" smtClean="0">
                <a:latin typeface="Helvetica" charset="0"/>
                <a:ea typeface="Helvetica" charset="0"/>
                <a:cs typeface="Helvetica" charset="0"/>
              </a:rPr>
              <a:t>TAs</a:t>
            </a:r>
            <a:r>
              <a:rPr lang="en-US" dirty="0">
                <a:latin typeface="Helvetica" charset="0"/>
                <a:ea typeface="Helvetica" charset="0"/>
                <a:cs typeface="Helvetica" charset="0"/>
              </a:rPr>
              <a:t>:</a:t>
            </a:r>
          </a:p>
          <a:p>
            <a:pPr marL="0" indent="0">
              <a:lnSpc>
                <a:spcPct val="100000"/>
              </a:lnSpc>
              <a:buNone/>
            </a:pPr>
            <a:r>
              <a:rPr lang="en-US" dirty="0">
                <a:latin typeface="Helvetica" charset="0"/>
                <a:ea typeface="Helvetica" charset="0"/>
                <a:cs typeface="Helvetica" charset="0"/>
              </a:rPr>
              <a:t>	</a:t>
            </a:r>
            <a:r>
              <a:rPr lang="en-US" dirty="0" smtClean="0">
                <a:latin typeface="Helvetica" charset="0"/>
                <a:ea typeface="Helvetica" charset="0"/>
                <a:cs typeface="Helvetica" charset="0"/>
              </a:rPr>
              <a:t>Justin Bare</a:t>
            </a:r>
            <a:endParaRPr lang="en-US" dirty="0">
              <a:latin typeface="Helvetica" charset="0"/>
              <a:ea typeface="Helvetica" charset="0"/>
              <a:cs typeface="Helvetica" charset="0"/>
            </a:endParaRPr>
          </a:p>
          <a:p>
            <a:pPr marL="0" indent="0">
              <a:lnSpc>
                <a:spcPct val="100000"/>
              </a:lnSpc>
              <a:buNone/>
            </a:pPr>
            <a:r>
              <a:rPr lang="en-US" dirty="0">
                <a:latin typeface="Helvetica" charset="0"/>
                <a:ea typeface="Helvetica" charset="0"/>
                <a:cs typeface="Helvetica" charset="0"/>
              </a:rPr>
              <a:t>	Christopher </a:t>
            </a:r>
            <a:r>
              <a:rPr lang="en-US" dirty="0" smtClean="0">
                <a:latin typeface="Helvetica" charset="0"/>
                <a:ea typeface="Helvetica" charset="0"/>
                <a:cs typeface="Helvetica" charset="0"/>
              </a:rPr>
              <a:t>Chen</a:t>
            </a:r>
            <a:endParaRPr lang="en-US" dirty="0">
              <a:latin typeface="Helvetica" charset="0"/>
              <a:ea typeface="Helvetica" charset="0"/>
              <a:cs typeface="Helvetica" charset="0"/>
            </a:endParaRPr>
          </a:p>
          <a:p>
            <a:pPr marL="0" indent="0">
              <a:lnSpc>
                <a:spcPct val="100000"/>
              </a:lnSpc>
              <a:buNone/>
            </a:pPr>
            <a:r>
              <a:rPr lang="en-US" dirty="0">
                <a:latin typeface="Helvetica" charset="0"/>
                <a:ea typeface="Helvetica" charset="0"/>
                <a:cs typeface="Helvetica" charset="0"/>
              </a:rPr>
              <a:t>	Deric </a:t>
            </a:r>
            <a:r>
              <a:rPr lang="en-US" dirty="0" smtClean="0">
                <a:latin typeface="Helvetica" charset="0"/>
                <a:ea typeface="Helvetica" charset="0"/>
                <a:cs typeface="Helvetica" charset="0"/>
              </a:rPr>
              <a:t>Pang</a:t>
            </a:r>
            <a:endParaRPr lang="en-US" dirty="0">
              <a:latin typeface="Helvetica" charset="0"/>
              <a:ea typeface="Helvetica" charset="0"/>
              <a:cs typeface="Helvetica" charset="0"/>
            </a:endParaRPr>
          </a:p>
          <a:p>
            <a:pPr marL="0" indent="0">
              <a:lnSpc>
                <a:spcPct val="100000"/>
              </a:lnSpc>
              <a:buNone/>
            </a:pPr>
            <a:r>
              <a:rPr lang="en-US" dirty="0">
                <a:latin typeface="Helvetica" charset="0"/>
                <a:ea typeface="Helvetica" charset="0"/>
                <a:cs typeface="Helvetica" charset="0"/>
              </a:rPr>
              <a:t>	</a:t>
            </a:r>
            <a:r>
              <a:rPr lang="en-US" dirty="0" smtClean="0">
                <a:latin typeface="Helvetica" charset="0"/>
                <a:ea typeface="Helvetica" charset="0"/>
                <a:cs typeface="Helvetica" charset="0"/>
              </a:rPr>
              <a:t>Marcella Cindy </a:t>
            </a:r>
            <a:r>
              <a:rPr lang="en-US" dirty="0" err="1" smtClean="0">
                <a:latin typeface="Helvetica" charset="0"/>
                <a:ea typeface="Helvetica" charset="0"/>
                <a:cs typeface="Helvetica" charset="0"/>
              </a:rPr>
              <a:t>Prasetio</a:t>
            </a:r>
            <a:endParaRPr lang="en-US" dirty="0">
              <a:latin typeface="Helvetica" charset="0"/>
              <a:ea typeface="Helvetica" charset="0"/>
              <a:cs typeface="Helvetica" charset="0"/>
            </a:endParaRPr>
          </a:p>
          <a:p>
            <a:pPr marL="0" indent="0">
              <a:lnSpc>
                <a:spcPct val="100000"/>
              </a:lnSpc>
              <a:buNone/>
            </a:pPr>
            <a:r>
              <a:rPr lang="en-US" dirty="0">
                <a:latin typeface="Helvetica" charset="0"/>
                <a:ea typeface="Helvetica" charset="0"/>
                <a:cs typeface="Helvetica" charset="0"/>
              </a:rPr>
              <a:t>	Vinod </a:t>
            </a:r>
            <a:r>
              <a:rPr lang="en-US" dirty="0" err="1" smtClean="0">
                <a:latin typeface="Helvetica" charset="0"/>
                <a:ea typeface="Helvetica" charset="0"/>
                <a:cs typeface="Helvetica" charset="0"/>
              </a:rPr>
              <a:t>Rathnam</a:t>
            </a:r>
            <a:endParaRPr lang="en-US" dirty="0" smtClean="0">
              <a:latin typeface="Helvetica" charset="0"/>
              <a:ea typeface="Helvetica" charset="0"/>
              <a:cs typeface="Helvetica" charset="0"/>
            </a:endParaRPr>
          </a:p>
          <a:p>
            <a:pPr marL="0" indent="0">
              <a:lnSpc>
                <a:spcPct val="100000"/>
              </a:lnSpc>
              <a:buNone/>
            </a:pPr>
            <a:endParaRPr lang="en-US" dirty="0" smtClean="0">
              <a:latin typeface="Helvetica" charset="0"/>
              <a:ea typeface="Helvetica" charset="0"/>
              <a:cs typeface="Helvetica" charset="0"/>
            </a:endParaRPr>
          </a:p>
          <a:p>
            <a:pPr marL="0" indent="0">
              <a:lnSpc>
                <a:spcPct val="100000"/>
              </a:lnSpc>
              <a:buNone/>
            </a:pPr>
            <a:r>
              <a:rPr lang="en-US" dirty="0" smtClean="0">
                <a:latin typeface="Helvetica" charset="0"/>
                <a:ea typeface="Helvetica" charset="0"/>
                <a:cs typeface="Helvetica" charset="0"/>
              </a:rPr>
              <a:t>Office hours posted ASAP</a:t>
            </a:r>
            <a:endParaRPr lang="en-US" dirty="0">
              <a:latin typeface="Helvetica" charset="0"/>
              <a:ea typeface="Helvetica" charset="0"/>
              <a:cs typeface="Helvetica" charset="0"/>
            </a:endParaRPr>
          </a:p>
          <a:p>
            <a:pPr marL="0" indent="0">
              <a:lnSpc>
                <a:spcPct val="100000"/>
              </a:lnSpc>
              <a:buNone/>
            </a:pPr>
            <a:endParaRPr lang="en-US" dirty="0" smtClean="0">
              <a:latin typeface="Helvetica" charset="0"/>
              <a:ea typeface="Helvetica" charset="0"/>
              <a:cs typeface="Helvetica" charset="0"/>
            </a:endParaRPr>
          </a:p>
          <a:p>
            <a:pPr marL="0" indent="0">
              <a:lnSpc>
                <a:spcPct val="100000"/>
              </a:lnSpc>
              <a:buNone/>
            </a:pPr>
            <a:r>
              <a:rPr lang="en-US" dirty="0" smtClean="0">
                <a:latin typeface="Helvetica" charset="0"/>
                <a:ea typeface="Helvetica" charset="0"/>
                <a:cs typeface="Helvetica" charset="0"/>
              </a:rPr>
              <a:t>Several 331 veterans = expert guides!</a:t>
            </a: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1622190463"/>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1275</TotalTime>
  <Words>1556</Words>
  <Application>Microsoft Macintosh PowerPoint</Application>
  <PresentationFormat>On-screen Show (4:3)</PresentationFormat>
  <Paragraphs>305</Paragraphs>
  <Slides>38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Calibri Light</vt:lpstr>
      <vt:lpstr>Courier</vt:lpstr>
      <vt:lpstr>Helvetica</vt:lpstr>
      <vt:lpstr>Times</vt:lpstr>
      <vt:lpstr>Office Theme</vt:lpstr>
      <vt:lpstr>CSE 331 Software Design and Implementation</vt:lpstr>
      <vt:lpstr>PowerPoint Presentation</vt:lpstr>
      <vt:lpstr>Welcome!</vt:lpstr>
      <vt:lpstr>Controlling Complexity</vt:lpstr>
      <vt:lpstr>Controlling Complexity</vt:lpstr>
      <vt:lpstr>Learning to Control Complexity</vt:lpstr>
      <vt:lpstr>PowerPoint Presentation</vt:lpstr>
      <vt:lpstr>Course Staff</vt:lpstr>
      <vt:lpstr>Course Staff</vt:lpstr>
      <vt:lpstr>Credits</vt:lpstr>
      <vt:lpstr>Staying In Touch</vt:lpstr>
      <vt:lpstr>Lecture and Section</vt:lpstr>
      <vt:lpstr>Homework</vt:lpstr>
      <vt:lpstr>Text Resources</vt:lpstr>
      <vt:lpstr>Readings and Quizzes</vt:lpstr>
      <vt:lpstr>Other Reading</vt:lpstr>
      <vt:lpstr>Reading Books in 21st Century</vt:lpstr>
      <vt:lpstr>Exams</vt:lpstr>
      <vt:lpstr>PowerPoint Presentation</vt:lpstr>
      <vt:lpstr>Academic Integrity</vt:lpstr>
      <vt:lpstr>Organization</vt:lpstr>
      <vt:lpstr>TODO</vt:lpstr>
      <vt:lpstr>Questions?</vt:lpstr>
      <vt:lpstr>PowerPoint Presentation</vt:lpstr>
      <vt:lpstr>Goals</vt:lpstr>
      <vt:lpstr>Controlling Complexity</vt:lpstr>
      <vt:lpstr>The Goal of System Building</vt:lpstr>
      <vt:lpstr>Why is Good Software Hard?</vt:lpstr>
      <vt:lpstr>Why is Good Software Hard?</vt:lpstr>
      <vt:lpstr>Programming is Hard</vt:lpstr>
      <vt:lpstr>Prerequisites</vt:lpstr>
      <vt:lpstr>You have homework!</vt:lpstr>
      <vt:lpstr>CSE 331 is a Challenge</vt:lpstr>
      <vt:lpstr>A Problem</vt:lpstr>
      <vt:lpstr>A Problem</vt:lpstr>
      <vt:lpstr>Moral</vt:lpstr>
      <vt:lpstr>Something to Chew On</vt:lpstr>
      <vt:lpstr>TODO</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CSE 331 Software Design and Implementation</dc:title>
  <dc:creator>Zachary L. Tatlock</dc:creator>
  <cp:lastModifiedBy>Zachary L. Tatlock</cp:lastModifiedBy>
  <cp:revision>55</cp:revision>
  <cp:lastPrinted>2016-01-04T18:08:31Z</cp:lastPrinted>
  <dcterms:created xsi:type="dcterms:W3CDTF">2016-01-04T01:06:40Z</dcterms:created>
  <dcterms:modified xsi:type="dcterms:W3CDTF">2016-01-05T02:03:29Z</dcterms:modified>
</cp:coreProperties>
</file>