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3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80" r:id="rId16"/>
    <p:sldId id="381" r:id="rId17"/>
    <p:sldId id="382" r:id="rId18"/>
    <p:sldId id="383" r:id="rId19"/>
    <p:sldId id="397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8" r:id="rId31"/>
    <p:sldId id="394" r:id="rId32"/>
    <p:sldId id="399" r:id="rId33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3" autoAdjust="0"/>
    <p:restoredTop sz="84499" autoAdjust="0"/>
  </p:normalViewPr>
  <p:slideViewPr>
    <p:cSldViewPr>
      <p:cViewPr varScale="1">
        <p:scale>
          <a:sx n="125" d="100"/>
          <a:sy n="125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52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20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MDD is something else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28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sv-SE" dirty="0" smtClean="0"/>
              <a:t>Fall 2015</a:t>
            </a:r>
            <a:endParaRPr lang="en-US" dirty="0"/>
          </a:p>
          <a:p>
            <a:r>
              <a:rPr lang="en-US" dirty="0"/>
              <a:t>Design Patterns, Part 2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Decorator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 smtClean="0"/>
              <a:t>Add functionality without changing the interface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Add to existing methods to do something additional </a:t>
            </a:r>
          </a:p>
          <a:p>
            <a:pPr lvl="1"/>
            <a:r>
              <a:rPr lang="en-US" sz="2000" dirty="0" smtClean="0"/>
              <a:t>(while still preserving the previous specification)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Not all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is decoration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</a:t>
            </a:r>
            <a:r>
              <a:rPr lang="en-US" dirty="0" smtClean="0"/>
              <a:t>window implementations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3622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shaded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Remove functionality without changing the interface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What does it do about methods 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Problem: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a Java subtype, but not a true subtype,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Decoration via delegation can </a:t>
            </a:r>
            <a:r>
              <a:rPr lang="en-US" sz="2000" dirty="0"/>
              <a:t>create a class with no Java subtyping relationship, which is </a:t>
            </a:r>
            <a:r>
              <a:rPr lang="en-US" sz="2000" dirty="0" smtClean="0"/>
              <a:t>often desirable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Same interface </a:t>
            </a:r>
            <a:r>
              <a:rPr lang="en-US" sz="2000" i="1" dirty="0" smtClean="0"/>
              <a:t>and</a:t>
            </a:r>
            <a:r>
              <a:rPr lang="en-US" sz="2000" dirty="0" smtClean="0"/>
              <a:t> functionality as the wrapped class</a:t>
            </a:r>
          </a:p>
          <a:p>
            <a:pPr lvl="1"/>
            <a:r>
              <a:rPr lang="en-US" sz="2000" dirty="0" smtClean="0"/>
              <a:t>So, uh, why wrap it?...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Communication: 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Locking: 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Security: 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Creation: 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Avoid work if object is never used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Composite pattern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Composite permits a client to manipulate either an </a:t>
            </a:r>
            <a:r>
              <a:rPr lang="en-US" sz="2000" i="1" dirty="0" smtClean="0">
                <a:solidFill>
                  <a:schemeClr val="accent2"/>
                </a:solidFill>
              </a:rPr>
              <a:t>atomic</a:t>
            </a:r>
            <a:r>
              <a:rPr lang="en-US" sz="2000" dirty="0" smtClean="0"/>
              <a:t> unit or a </a:t>
            </a:r>
            <a:r>
              <a:rPr lang="en-US" sz="2000" i="1" dirty="0" smtClean="0">
                <a:solidFill>
                  <a:schemeClr val="accent2"/>
                </a:solidFill>
              </a:rPr>
              <a:t>collection</a:t>
            </a:r>
            <a:r>
              <a:rPr lang="en-US" sz="2000" dirty="0" smtClean="0"/>
              <a:t> of units in the same way</a:t>
            </a:r>
          </a:p>
          <a:p>
            <a:pPr lvl="1"/>
            <a:r>
              <a:rPr lang="en-US" sz="2000" dirty="0" smtClean="0"/>
              <a:t>So no need to “always know” if an object is a collection of smaller objects or not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 smtClean="0"/>
              <a:t>An extended example…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Rod</a:t>
            </a:r>
            <a:endParaRPr lang="en-US" dirty="0"/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Tape</a:t>
            </a:r>
            <a:endParaRPr lang="en-US" sz="2000" dirty="0"/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 smtClean="0"/>
              <a:t>...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abstract class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</a:rPr>
              <a:t>assemblyCost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Shelf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Page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Column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Word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  Letter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concatenation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of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column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 smtClean="0"/>
              <a:t>Creational </a:t>
            </a:r>
            <a:r>
              <a:rPr lang="en-US" sz="2000" dirty="0"/>
              <a:t>patterns (constructing objects)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 smtClean="0"/>
              <a:t>Behavioral </a:t>
            </a:r>
            <a:r>
              <a:rPr lang="en-US" sz="2000" dirty="0"/>
              <a:t>patterns (affecting object semantics</a:t>
            </a:r>
            <a:r>
              <a:rPr lang="en-US" sz="2000" dirty="0" smtClean="0"/>
              <a:t>)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Already seen: Observer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Will just do 2-3 related ones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28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</a:t>
            </a:r>
            <a:r>
              <a:rPr lang="en-US" sz="2000" dirty="0" smtClean="0"/>
              <a:t>patterns</a:t>
            </a:r>
            <a:endParaRPr lang="en-US" sz="2000" dirty="0"/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</a:pPr>
            <a:r>
              <a:rPr lang="en-US" sz="2000" dirty="0"/>
              <a:t>Behavioral 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composite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Idea: generalize the notion of an iterator – process the components of a composite in an order appropriate for the application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Example: arithmetic expressions in Java</a:t>
            </a:r>
            <a:endParaRPr lang="en-US" sz="2000" dirty="0" smtClean="0"/>
          </a:p>
          <a:p>
            <a:pPr lvl="1"/>
            <a:r>
              <a:rPr lang="en-US" sz="2000" dirty="0"/>
              <a:t>How do we represent, say,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/d;</a:t>
            </a:r>
            <a:endParaRPr lang="en-US" sz="2000" dirty="0" smtClean="0"/>
          </a:p>
          <a:p>
            <a:pPr lvl="1"/>
            <a:r>
              <a:rPr lang="en-US" sz="2000" dirty="0"/>
              <a:t>How do we traverse/process these expressions?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c / 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use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test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a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b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type hierarchy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AST for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Class </a:t>
            </a:r>
            <a:r>
              <a:rPr lang="en-US" sz="2000" dirty="0"/>
              <a:t>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 smtClean="0"/>
              <a:t>perations </a:t>
            </a:r>
            <a:r>
              <a:rPr lang="en-US" sz="3600" dirty="0"/>
              <a:t>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</a:t>
            </a:r>
            <a:r>
              <a:rPr lang="en-US" sz="2000" dirty="0" smtClean="0"/>
              <a:t>for each entry in this table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Question</a:t>
            </a:r>
            <a:r>
              <a:rPr lang="en-US" sz="2000" dirty="0"/>
              <a:t>:  Should we group together the code for a particular operation or the code for a particular expression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That is, do we group the code into rows or columns?</a:t>
            </a:r>
          </a:p>
          <a:p>
            <a:endParaRPr lang="en-US" sz="800" dirty="0" smtClean="0"/>
          </a:p>
          <a:p>
            <a:r>
              <a:rPr lang="en-US" sz="2000" dirty="0" smtClean="0"/>
              <a:t>Given </a:t>
            </a:r>
            <a:r>
              <a:rPr lang="en-US" sz="2000" dirty="0"/>
              <a:t>an operation and an expression, how </a:t>
            </a:r>
            <a:r>
              <a:rPr lang="en-US" sz="2000" dirty="0" smtClean="0"/>
              <a:t>do we “find” </a:t>
            </a:r>
            <a:r>
              <a:rPr lang="en-US" sz="2000" dirty="0"/>
              <a:t>the proper piece of code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678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</a:t>
            </a:r>
            <a:r>
              <a:rPr lang="en-US" sz="2000" dirty="0" smtClean="0"/>
              <a:t>types of objects</a:t>
            </a:r>
            <a:r>
              <a:rPr lang="en-US" sz="2000" dirty="0"/>
              <a:t>, hard to add </a:t>
            </a:r>
            <a:r>
              <a:rPr lang="en-US" sz="2000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 instance of the </a:t>
            </a:r>
            <a:r>
              <a:rPr lang="en-US" sz="2000" dirty="0" smtClean="0">
                <a:solidFill>
                  <a:schemeClr val="accent2"/>
                </a:solidFill>
              </a:rPr>
              <a:t>Composite</a:t>
            </a:r>
            <a:r>
              <a:rPr lang="en-US" sz="2000" dirty="0" smtClean="0"/>
              <a:t> pattern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operations, hard to add </a:t>
            </a:r>
            <a:r>
              <a:rPr lang="en-US" sz="2000" dirty="0" smtClean="0"/>
              <a:t>types of objects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 smtClean="0">
                <a:solidFill>
                  <a:srgbClr val="000090"/>
                </a:solidFill>
              </a:rPr>
              <a:t>Visitor</a:t>
            </a:r>
            <a:r>
              <a:rPr lang="en-US" sz="2000" dirty="0" smtClean="0"/>
              <a:t> </a:t>
            </a:r>
            <a:r>
              <a:rPr lang="en-US" sz="2000" dirty="0"/>
              <a:t>pattern is a variety of the procedural pattern</a:t>
            </a:r>
          </a:p>
          <a:p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796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(See also many offerings of CSE341 for an extended take</a:t>
            </a:r>
          </a:p>
          <a:p>
            <a:r>
              <a:rPr lang="en-US" sz="2000" dirty="0" smtClean="0">
                <a:latin typeface="+mj-lt"/>
              </a:rPr>
              <a:t>on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whereas statically typed object-oriented languages help with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interpreter)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Dynamic dispatch chooses the right implementation, for a call like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Overall type-checker spread across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62727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Create </a:t>
            </a:r>
            <a:r>
              <a:rPr lang="en-US" sz="2000" dirty="0"/>
              <a:t>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BoolType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&amp;&amp; 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</a:t>
            </a:r>
            <a:r>
              <a:rPr lang="en-US" sz="2000" b="1" dirty="0" err="1" smtClean="0">
                <a:latin typeface="Courier New" pitchFamily="49" charset="0"/>
              </a:rPr>
              <a:t>thenType.equals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elseType</a:t>
            </a:r>
            <a:r>
              <a:rPr lang="en-US" sz="2000" b="1" dirty="0" smtClean="0">
                <a:latin typeface="Courier New" pitchFamily="49" charset="0"/>
              </a:rPr>
              <a:t>)))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else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typeCheckEqualOp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43948" y="4394537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How to invoke the right method for an expression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94793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(using procedural </a:t>
            </a:r>
            <a:r>
              <a:rPr lang="en-US" dirty="0"/>
              <a:t>pattern)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341412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Cascaded </a:t>
            </a: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if tests are likely to run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slowly (in Java)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</a:t>
            </a:r>
            <a:r>
              <a:rPr lang="en-US" dirty="0" smtClean="0"/>
              <a:t>pattern: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Nodes </a:t>
            </a:r>
            <a:r>
              <a:rPr lang="en-US" dirty="0"/>
              <a:t>(objects in the hierarchy) accept </a:t>
            </a:r>
            <a:r>
              <a:rPr lang="en-US" dirty="0" smtClean="0"/>
              <a:t>visitors for traversal</a:t>
            </a:r>
            <a:endParaRPr lang="en-US" dirty="0"/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 smtClean="0">
                <a:latin typeface="Courier New" pitchFamily="49" charset="0"/>
              </a:rPr>
              <a:t>extends Expression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</a:t>
            </a:r>
            <a:r>
              <a:rPr lang="en-US" sz="2200" b="1" dirty="0" smtClean="0">
                <a:latin typeface="Courier New" pitchFamily="49" charset="0"/>
              </a:rPr>
              <a:t>Visitor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 smtClean="0">
                <a:latin typeface="Courier New" pitchFamily="49" charset="0"/>
              </a:rPr>
              <a:t>(SomeExpression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733800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 smtClean="0">
                <a:latin typeface="+mj-lt"/>
              </a:rPr>
              <a:t>traverses </a:t>
            </a:r>
            <a:r>
              <a:rPr lang="en-US" sz="2000" u="none" dirty="0">
                <a:latin typeface="+mj-lt"/>
              </a:rPr>
              <a:t>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4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patterns:  Wrappers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6"/>
                </a:solidFill>
              </a:rPr>
              <a:t>wrapper</a:t>
            </a:r>
            <a:r>
              <a:rPr lang="en-US" sz="2000" dirty="0" smtClean="0"/>
              <a:t> translates between incompatible interfaces </a:t>
            </a:r>
          </a:p>
          <a:p>
            <a:pPr marL="0" indent="0">
              <a:buNone/>
            </a:pPr>
            <a:r>
              <a:rPr lang="en-US" sz="2000" dirty="0" smtClean="0"/>
              <a:t>Wrappers are a thin veneer over an encapsulated class 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odify the interface</a:t>
            </a:r>
          </a:p>
          <a:p>
            <a:pPr lvl="1"/>
            <a:r>
              <a:rPr lang="en-US" sz="2000" dirty="0" smtClean="0"/>
              <a:t>Extend behavior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estrict access </a:t>
            </a:r>
          </a:p>
          <a:p>
            <a:pPr marL="0" indent="0">
              <a:buNone/>
            </a:pPr>
            <a:r>
              <a:rPr lang="en-US" sz="2000" dirty="0" smtClean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Some </a:t>
            </a:r>
            <a:r>
              <a:rPr lang="en-US" sz="2000" dirty="0"/>
              <a:t>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63135"/>
              </p:ext>
            </p:extLst>
          </p:nvPr>
        </p:nvGraphicFramePr>
        <p:xfrm>
          <a:off x="1905000" y="4038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accepting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 smtClean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 smtClean="0">
                <a:latin typeface="Courier New" pitchFamily="49" charset="0"/>
              </a:rPr>
              <a:t> extends Expression </a:t>
            </a: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leftExp.accept</a:t>
            </a:r>
            <a:r>
              <a:rPr lang="en-US" sz="1600" b="1" dirty="0" smtClean="0">
                <a:latin typeface="Courier New" pitchFamily="49" charset="0"/>
              </a:rPr>
              <a:t>(v);</a:t>
            </a:r>
            <a:endParaRPr lang="en-US" sz="1600" b="1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rightExp.accept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 smtClean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endParaRPr lang="en-US" sz="16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testExp.accept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thenExp.accept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elseExp.accept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visitor has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 smtClean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 smtClean="0">
                <a:latin typeface="+mj-lt"/>
              </a:rPr>
              <a:t>Lets clients provide unexpected visitors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055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2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Implementing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 smtClean="0">
                <a:latin typeface="Courier New" pitchFamily="49" charset="0"/>
              </a:rPr>
              <a:t> implements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VarOp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EqualsOp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Because language/type-checker is not instance-of-test friendly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417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Change an interface without changing functionality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ename a method</a:t>
            </a:r>
          </a:p>
          <a:p>
            <a:pPr lvl="1"/>
            <a:r>
              <a:rPr lang="en-US" sz="2000" dirty="0" smtClean="0"/>
              <a:t>Convert units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mplement a method in terms of another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angles passed in radians vs. degrees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 use “old” method names for legacy code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 example:  scaling rectangles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this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 smtClean="0"/>
              <a:t> interface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Goal: client code wants to use this library to “implement”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2000" dirty="0" smtClean="0"/>
              <a:t>without rewriting code that uses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: </a:t>
            </a:r>
            <a:endParaRPr lang="en-US" sz="20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not a Rectangle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no scale method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extends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implements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7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delegation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ScaleableRectangle2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ScaleableRectangle2(float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</a:t>
            </a:r>
            <a:r>
              <a:rPr lang="en-US" sz="2000" b="1" dirty="0" smtClean="0">
                <a:latin typeface="Courier New" pitchFamily="49" charset="0"/>
              </a:rPr>
              <a:t>,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w,h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r.setWidth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r.setHeight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circumference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r.circumference</a:t>
            </a:r>
            <a:r>
              <a:rPr lang="en-US" sz="2000" b="1" dirty="0">
                <a:latin typeface="Courier New" pitchFamily="49" charset="0"/>
              </a:rPr>
              <a:t>();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Subclassing vs. delegation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automatically gives access to </a:t>
            </a:r>
            <a:r>
              <a:rPr lang="en-US" sz="2000" dirty="0" smtClean="0">
                <a:solidFill>
                  <a:srgbClr val="0000FF"/>
                </a:solidFill>
              </a:rPr>
              <a:t>all methods </a:t>
            </a:r>
            <a:r>
              <a:rPr lang="en-US" sz="2000" dirty="0" smtClean="0"/>
              <a:t>of superclass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built in </a:t>
            </a:r>
            <a:r>
              <a:rPr lang="en-US" sz="2000" dirty="0" smtClean="0"/>
              <a:t>to the language (syntax, efficiency)</a:t>
            </a:r>
          </a:p>
          <a:p>
            <a:pPr marL="0" indent="0">
              <a:buNone/>
            </a:pPr>
            <a:r>
              <a:rPr lang="en-US" sz="2000" dirty="0" smtClean="0"/>
              <a:t>Delegation</a:t>
            </a:r>
          </a:p>
          <a:p>
            <a:pPr lvl="1"/>
            <a:r>
              <a:rPr lang="en-US" sz="2000" dirty="0" smtClean="0"/>
              <a:t>permits </a:t>
            </a:r>
            <a:r>
              <a:rPr lang="en-US" sz="2000" dirty="0" smtClean="0">
                <a:solidFill>
                  <a:srgbClr val="0000FF"/>
                </a:solidFill>
              </a:rPr>
              <a:t>removal</a:t>
            </a:r>
            <a:r>
              <a:rPr lang="en-US" sz="2000" dirty="0" smtClean="0"/>
              <a:t> of methods (compile-time checking)</a:t>
            </a:r>
          </a:p>
          <a:p>
            <a:pPr lvl="1"/>
            <a:r>
              <a:rPr lang="en-US" sz="2000" dirty="0" smtClean="0"/>
              <a:t>objects of </a:t>
            </a:r>
            <a:r>
              <a:rPr lang="en-US" sz="2000" dirty="0" smtClean="0">
                <a:solidFill>
                  <a:srgbClr val="0000FF"/>
                </a:solidFill>
              </a:rPr>
              <a:t>arbitrary concrete classes </a:t>
            </a:r>
            <a:r>
              <a:rPr lang="en-US" sz="2000" dirty="0" smtClean="0"/>
              <a:t>can be wrapped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/>
              <a:t> wrappers can be composed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Delegation vs. </a:t>
            </a:r>
            <a:r>
              <a:rPr lang="en-US" sz="2000" i="1" dirty="0" smtClean="0"/>
              <a:t>composition</a:t>
            </a:r>
          </a:p>
          <a:p>
            <a:pPr lvl="1"/>
            <a:r>
              <a:rPr lang="en-US" sz="2000" dirty="0" smtClean="0"/>
              <a:t>Differences are subtle</a:t>
            </a:r>
          </a:p>
          <a:p>
            <a:pPr lvl="1"/>
            <a:r>
              <a:rPr lang="en-US" sz="2000" dirty="0" smtClean="0"/>
              <a:t>For CSE 331, consider them equivalent (?)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5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adapter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508125"/>
            <a:ext cx="4014788" cy="1766888"/>
            <a:chOff x="144" y="576"/>
            <a:chExt cx="2529" cy="1113"/>
          </a:xfrm>
        </p:grpSpPr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288" y="1008"/>
            <a:ext cx="238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" name="VISIO" r:id="rId3" imgW="4149360" imgH="1183680" progId="Visio.Drawing.6">
                    <p:embed/>
                  </p:oleObj>
                </mc:Choice>
                <mc:Fallback>
                  <p:oleObj name="VISIO" r:id="rId3" imgW="4149360" imgH="118368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2385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44" y="576"/>
              <a:ext cx="2166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Goal of adapter: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connect incompatible interfaces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965325"/>
            <a:ext cx="3841750" cy="1214438"/>
            <a:chOff x="3120" y="864"/>
            <a:chExt cx="2420" cy="765"/>
          </a:xfrm>
        </p:grpSpPr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3120" y="1344"/>
            <a:ext cx="242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" name="VISIO" r:id="rId5" imgW="4212360" imgH="494640" progId="Visio.Drawing.6">
                    <p:embed/>
                  </p:oleObj>
                </mc:Choice>
                <mc:Fallback>
                  <p:oleObj name="VISIO" r:id="rId5" imgW="4212360" imgH="494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344"/>
                          <a:ext cx="242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3312" y="864"/>
              <a:ext cx="167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delegation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4403725"/>
            <a:ext cx="2773363" cy="1997075"/>
            <a:chOff x="336" y="2400"/>
            <a:chExt cx="1747" cy="1258"/>
          </a:xfrm>
        </p:grpSpPr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2" y="2784"/>
            <a:ext cx="1498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" name="VISIO" r:id="rId7" imgW="2606400" imgH="1520640" progId="Visio.Drawing.6">
                    <p:embed/>
                  </p:oleObj>
                </mc:Choice>
                <mc:Fallback>
                  <p:oleObj name="VISIO" r:id="rId7" imgW="260640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784"/>
                          <a:ext cx="1498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3" name="Text Box 13"/>
            <p:cNvSpPr txBox="1">
              <a:spLocks noChangeArrowheads="1"/>
            </p:cNvSpPr>
            <p:nvPr/>
          </p:nvSpPr>
          <p:spPr bwMode="auto">
            <a:xfrm>
              <a:off x="336" y="2400"/>
              <a:ext cx="174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endParaRPr lang="en-US" sz="2000" u="none" dirty="0">
                <a:latin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016375"/>
            <a:ext cx="3733800" cy="2308225"/>
            <a:chOff x="3072" y="2156"/>
            <a:chExt cx="2352" cy="1454"/>
          </a:xfrm>
        </p:grpSpPr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3072" y="2736"/>
            <a:ext cx="2352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" name="VISIO" r:id="rId9" imgW="4092480" imgH="1520640" progId="Visio.Drawing.6">
                    <p:embed/>
                  </p:oleObj>
                </mc:Choice>
                <mc:Fallback>
                  <p:oleObj name="VISIO" r:id="rId9" imgW="409248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736"/>
                          <a:ext cx="2352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3120" y="2156"/>
              <a:ext cx="1792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r>
                <a:rPr lang="en-US" sz="2000" u="none" dirty="0">
                  <a:latin typeface="Times New Roman" pitchFamily="18" charset="0"/>
                </a:rPr>
                <a:t>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no extension is permitted</a:t>
              </a:r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20538</TotalTime>
  <Words>2503</Words>
  <Application>Microsoft Macintosh PowerPoint</Application>
  <PresentationFormat>On-screen Show (4:3)</PresentationFormat>
  <Paragraphs>537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simple</vt:lpstr>
      <vt:lpstr>VISIO</vt:lpstr>
      <vt:lpstr>Visio</vt:lpstr>
      <vt:lpstr>CSE 331 Software Design &amp; Implementation</vt:lpstr>
      <vt:lpstr>Outline</vt:lpstr>
      <vt:lpstr>Structural patterns:  Wrappers</vt:lpstr>
      <vt:lpstr>Adapter</vt:lpstr>
      <vt:lpstr>Adapter example:  scaling rectangles</vt:lpstr>
      <vt:lpstr>Adapter: Use subclassing</vt:lpstr>
      <vt:lpstr>Adapter: use delegation</vt:lpstr>
      <vt:lpstr>Subclassing vs. delegation</vt:lpstr>
      <vt:lpstr>Types of adapter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Composite pattern</vt:lpstr>
      <vt:lpstr>Composite example:  Bicycle</vt:lpstr>
      <vt:lpstr>Methods on components</vt:lpstr>
      <vt:lpstr>Composite example:  Libraries</vt:lpstr>
      <vt:lpstr>Outline</vt:lpstr>
      <vt:lpstr>Traversing composites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Interpreter pattern</vt:lpstr>
      <vt:lpstr>Procedural pattern</vt:lpstr>
      <vt:lpstr>Definition of typeCheckExpr (using procedural pattern)</vt:lpstr>
      <vt:lpstr>Visitor pattern: A variant of the procedural pattern</vt:lpstr>
      <vt:lpstr>Example: accepting visitors</vt:lpstr>
      <vt:lpstr>Sequence of calls to accept and visit</vt:lpstr>
      <vt:lpstr>Example: Implementing visitors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353</cp:revision>
  <cp:lastPrinted>2013-10-30T05:15:40Z</cp:lastPrinted>
  <dcterms:created xsi:type="dcterms:W3CDTF">2012-02-17T18:07:42Z</dcterms:created>
  <dcterms:modified xsi:type="dcterms:W3CDTF">2015-12-04T00:12:46Z</dcterms:modified>
</cp:coreProperties>
</file>