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8" r:id="rId31"/>
    <p:sldId id="353" r:id="rId32"/>
    <p:sldId id="354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7" autoAdjust="0"/>
    <p:restoredTop sz="84499" autoAdjust="0"/>
  </p:normalViewPr>
  <p:slideViewPr>
    <p:cSldViewPr>
      <p:cViewPr varScale="1">
        <p:scale>
          <a:sx n="86" d="100"/>
          <a:sy n="86" d="100"/>
        </p:scale>
        <p:origin x="-120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every square a rectangle?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size: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Which </a:t>
            </a:r>
            <a:r>
              <a:rPr lang="en-US" dirty="0">
                <a:cs typeface="Courier New" pitchFamily="49" charset="0"/>
              </a:rPr>
              <a:t>is the best option </a:t>
            </a:r>
            <a:r>
              <a:rPr lang="en-US" dirty="0" smtClean="0"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 smtClean="0">
                <a:cs typeface="Courier New" pitchFamily="49" charset="0"/>
              </a:rPr>
              <a:t>’s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specification?</a:t>
            </a:r>
            <a:endParaRPr lang="en-US" dirty="0"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/>
              <a:t>Subtyping </a:t>
            </a:r>
            <a:r>
              <a:rPr lang="en-US" sz="2000" dirty="0"/>
              <a:t>is</a:t>
            </a:r>
            <a:r>
              <a:rPr lang="en-US" sz="2000"/>
              <a:t> not </a:t>
            </a:r>
            <a:r>
              <a:rPr lang="en-US" sz="2000" dirty="0"/>
              <a:t>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Shape</a:t>
              </a:r>
              <a:endParaRPr lang="en-US" sz="1800" dirty="0">
                <a:latin typeface="Arial Unicode MS" pitchFamily="34" charset="-128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Square</a:t>
              </a:r>
              <a:endParaRPr lang="en-US" sz="1800" dirty="0">
                <a:latin typeface="Arial Unicode MS" pitchFamily="34" charset="-128"/>
              </a:endParaRP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put(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(String)get(key);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tbl.put</a:t>
            </a:r>
            <a:r>
              <a:rPr lang="en-GB" sz="2000" b="1" dirty="0" smtClean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p.getProperty</a:t>
            </a:r>
            <a:r>
              <a:rPr lang="en-GB" sz="2000" b="1" dirty="0" smtClean="0">
                <a:latin typeface="Courier New" pitchFamily="49" charset="0"/>
              </a:rPr>
              <a:t>("One");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rep invariant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</a:t>
            </a:r>
            <a:r>
              <a:rPr lang="en-GB" sz="2000" dirty="0" smtClean="0"/>
              <a:t>invariant: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</a:t>
            </a:r>
            <a:r>
              <a:rPr lang="en-GB" sz="2000" dirty="0" smtClean="0"/>
              <a:t>eys and </a:t>
            </a:r>
            <a:r>
              <a:rPr lang="en-GB" sz="2000" dirty="0"/>
              <a:t>values are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/>
              <a:t>s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</a:t>
            </a:r>
            <a:r>
              <a:rPr lang="en-GB" sz="2000" dirty="0"/>
              <a:t>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smtClean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JDK designers deliberately didn’t do this.  Why?</a:t>
            </a:r>
          </a:p>
          <a:p>
            <a:pPr lvl="1"/>
            <a:r>
              <a:rPr lang="en-US" sz="2000" dirty="0" smtClean="0"/>
              <a:t>Backward-compatibility (Java didn’t used to have generics)</a:t>
            </a:r>
          </a:p>
          <a:p>
            <a:pPr lvl="1"/>
            <a:r>
              <a:rPr lang="en-US" sz="2000" dirty="0" smtClean="0"/>
              <a:t>Postpone talking about generics: upcoming lecture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If B is a subtype of A, a B can </a:t>
            </a:r>
            <a:r>
              <a:rPr lang="en-US" sz="2000" i="1" dirty="0" smtClean="0"/>
              <a:t>always be substituted</a:t>
            </a:r>
            <a:r>
              <a:rPr lang="en-US" sz="2000" dirty="0" smtClean="0"/>
              <a:t> for an A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Any property guaranteed by A must be guaranteed by B</a:t>
            </a:r>
          </a:p>
          <a:p>
            <a:pPr lvl="1"/>
            <a:r>
              <a:rPr lang="en-US" sz="2000" dirty="0" smtClean="0"/>
              <a:t>Anything provable about an A is provable about a B</a:t>
            </a:r>
          </a:p>
          <a:p>
            <a:pPr lvl="1"/>
            <a:r>
              <a:rPr lang="en-GB" sz="2000" dirty="0" smtClean="0"/>
              <a:t>If an instance of subtype is treated purely as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(only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methods/fields used), then the result should be consistent with an object of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being manipulated</a:t>
            </a:r>
          </a:p>
          <a:p>
            <a:pPr lvl="1"/>
            <a:endParaRPr lang="en-GB" sz="1000" dirty="0" smtClean="0"/>
          </a:p>
          <a:p>
            <a:pPr marL="0" lvl="1" indent="0">
              <a:buNone/>
            </a:pPr>
            <a:r>
              <a:rPr lang="en-GB" sz="2000" dirty="0" smtClean="0"/>
              <a:t>B </a:t>
            </a:r>
            <a:r>
              <a:rPr lang="en-GB" sz="2000" dirty="0"/>
              <a:t>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</a:t>
            </a:r>
            <a:r>
              <a:rPr lang="en-GB" sz="2000" dirty="0" smtClean="0"/>
              <a:t>properties</a:t>
            </a:r>
          </a:p>
          <a:p>
            <a:pPr lvl="1"/>
            <a:r>
              <a:rPr lang="en-US" sz="2000" dirty="0" smtClean="0"/>
              <a:t>Fine to add new methods (that preserve invariants)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overriding method </a:t>
            </a:r>
            <a:r>
              <a:rPr lang="en-US" sz="2000" dirty="0" smtClean="0"/>
              <a:t>must have </a:t>
            </a:r>
            <a:r>
              <a:rPr lang="en-US" sz="2000" dirty="0"/>
              <a:t>a stronger (or equal) spec</a:t>
            </a:r>
          </a:p>
          <a:p>
            <a:pPr marL="400050" lvl="2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US" sz="2000" dirty="0" smtClean="0"/>
              <a:t>B is </a:t>
            </a:r>
            <a:r>
              <a:rPr lang="en-US" sz="2000" i="1" dirty="0" smtClean="0"/>
              <a:t>not permitted to weaken</a:t>
            </a:r>
            <a:r>
              <a:rPr lang="en-US" sz="2000" dirty="0" smtClean="0"/>
              <a:t> a  spec</a:t>
            </a:r>
          </a:p>
          <a:p>
            <a:pPr lvl="1"/>
            <a:r>
              <a:rPr lang="en-US" sz="2000" dirty="0" smtClean="0"/>
              <a:t>No method removal</a:t>
            </a:r>
          </a:p>
          <a:p>
            <a:pPr lvl="1"/>
            <a:r>
              <a:rPr lang="en-US" sz="2000" dirty="0" smtClean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principle for methods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method, </a:t>
            </a:r>
            <a:r>
              <a:rPr lang="en-GB" sz="2000" dirty="0"/>
              <a:t>subtype must have </a:t>
            </a:r>
            <a:r>
              <a:rPr lang="en-GB" sz="2000" dirty="0" smtClean="0"/>
              <a:t>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Each overriding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method must </a:t>
            </a:r>
            <a:r>
              <a:rPr lang="en-GB" sz="2000" i="1" dirty="0" smtClean="0">
                <a:solidFill>
                  <a:schemeClr val="accent2"/>
                </a:solidFill>
              </a:rPr>
              <a:t>strengthen</a:t>
            </a:r>
            <a:r>
              <a:rPr lang="en-GB" sz="2000" dirty="0" smtClean="0"/>
              <a:t> (or match) the spec: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 smtClean="0"/>
              <a:t>supertype’s</a:t>
            </a:r>
            <a:r>
              <a:rPr lang="en-GB" sz="2000" dirty="0" smtClean="0"/>
              <a:t> </a:t>
            </a:r>
            <a:r>
              <a:rPr lang="en-GB" sz="2000" dirty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Promise more (or the same) in </a:t>
            </a:r>
            <a:r>
              <a:rPr lang="en-GB" sz="2000" i="1" dirty="0" smtClean="0"/>
              <a:t>returns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Throws</a:t>
            </a:r>
            <a:r>
              <a:rPr lang="en-GB" sz="2000" dirty="0" smtClean="0"/>
              <a:t> clause must indicate fewer (or same) possible exception types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Spec strengthening: argument/result types</a:t>
            </a:r>
            <a:endParaRPr lang="en-GB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inputs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</a:t>
            </a:r>
            <a:r>
              <a:rPr lang="en-GB" sz="2000" dirty="0" smtClean="0"/>
              <a:t>types in A’s foo </a:t>
            </a:r>
            <a:r>
              <a:rPr lang="en-GB" sz="2000" dirty="0"/>
              <a:t>may be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replaced with </a:t>
            </a:r>
            <a:r>
              <a:rPr lang="en-GB" sz="2000" dirty="0" err="1" smtClean="0"/>
              <a:t>supertypes</a:t>
            </a:r>
            <a:r>
              <a:rPr lang="en-GB" sz="2000" dirty="0" smtClean="0"/>
              <a:t> in B’s foo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/>
              <a:t>“</a:t>
            </a:r>
            <a:r>
              <a:rPr lang="en-GB" sz="2000" dirty="0" err="1"/>
              <a:t>contravariance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Places no </a:t>
            </a:r>
            <a:r>
              <a:rPr lang="en-GB" sz="2000" dirty="0"/>
              <a:t>extra demand on the </a:t>
            </a:r>
            <a:r>
              <a:rPr lang="en-GB" sz="2000" dirty="0" smtClean="0"/>
              <a:t>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(Why?)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results</a:t>
            </a:r>
            <a:r>
              <a:rPr lang="en-GB" sz="2000" dirty="0" smtClean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Result type of A’s foo </a:t>
            </a:r>
            <a:r>
              <a:rPr lang="en-GB" sz="2000" dirty="0"/>
              <a:t>may be replaced </a:t>
            </a:r>
            <a:r>
              <a:rPr lang="en-GB" sz="2000" dirty="0" smtClean="0"/>
              <a:t>by</a:t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/>
              <a:t>subtype </a:t>
            </a:r>
            <a:r>
              <a:rPr lang="en-GB" sz="2000" dirty="0" smtClean="0"/>
              <a:t>in B’s foo (</a:t>
            </a:r>
            <a:r>
              <a:rPr lang="en-GB" sz="2000" dirty="0"/>
              <a:t>“covariance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No </a:t>
            </a:r>
            <a:r>
              <a:rPr lang="en-GB" sz="2000" dirty="0"/>
              <a:t>new </a:t>
            </a:r>
            <a:r>
              <a:rPr lang="en-GB" sz="2000" dirty="0" smtClean="0"/>
              <a:t>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Existing </a:t>
            </a:r>
            <a:r>
              <a:rPr lang="en-GB" sz="2000" dirty="0"/>
              <a:t>exceptions can be replaced with </a:t>
            </a:r>
            <a:r>
              <a:rPr lang="en-GB" sz="2000" dirty="0" smtClean="0"/>
              <a:t>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   	(None of this violates what client can rely on)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Book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Shape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Circle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Rhombus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</a:t>
            </a:r>
            <a:r>
              <a:rPr lang="en-GB" sz="2000" dirty="0" smtClean="0"/>
              <a:t>which, </a:t>
            </a:r>
            <a:r>
              <a:rPr lang="en-GB" sz="2000" dirty="0"/>
              <a:t>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</a:t>
            </a:r>
            <a:r>
              <a:rPr lang="en-GB" sz="2000" dirty="0" smtClean="0"/>
              <a:t>this method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 smtClean="0"/>
              <a:t> (a true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 smtClean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throws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mic Sans MS" pitchFamily="64" charset="0"/>
              </a:rPr>
              <a:t>   </a:t>
            </a:r>
            <a:endParaRPr lang="en-GB" sz="2000" dirty="0">
              <a:latin typeface="Comic Sans MS" pitchFamily="6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Sometimes “</a:t>
            </a:r>
            <a:r>
              <a:rPr lang="en-US" sz="2000" i="1" dirty="0" smtClean="0">
                <a:solidFill>
                  <a:schemeClr val="accent6"/>
                </a:solidFill>
              </a:rPr>
              <a:t>every B </a:t>
            </a:r>
            <a:r>
              <a:rPr lang="en-US" sz="2000" i="1" dirty="0">
                <a:solidFill>
                  <a:schemeClr val="accent6"/>
                </a:solidFill>
              </a:rPr>
              <a:t>is </a:t>
            </a:r>
            <a:r>
              <a:rPr lang="en-US" sz="2000" i="1" dirty="0" smtClean="0">
                <a:solidFill>
                  <a:schemeClr val="accent6"/>
                </a:solidFill>
              </a:rPr>
              <a:t>an A</a:t>
            </a:r>
            <a:r>
              <a:rPr lang="en-US" sz="2000" i="1" dirty="0" smtClean="0"/>
              <a:t>”</a:t>
            </a:r>
            <a:endParaRPr lang="en-US" sz="2000" i="1" dirty="0"/>
          </a:p>
          <a:p>
            <a:pPr lvl="1">
              <a:lnSpc>
                <a:spcPct val="83000"/>
              </a:lnSpc>
            </a:pPr>
            <a:r>
              <a:rPr lang="en-US" sz="2000" dirty="0" smtClean="0"/>
              <a:t>Example: In </a:t>
            </a:r>
            <a:r>
              <a:rPr lang="en-US" sz="2000" dirty="0"/>
              <a:t>a library </a:t>
            </a:r>
            <a:r>
              <a:rPr lang="en-US" sz="2000" dirty="0" smtClean="0"/>
              <a:t>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Subtyping </a:t>
            </a:r>
            <a:r>
              <a:rPr lang="en-US" sz="2000" dirty="0"/>
              <a:t>expresses </a:t>
            </a:r>
            <a:r>
              <a:rPr lang="en-US" sz="2000" dirty="0" smtClean="0"/>
              <a:t>this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“</a:t>
            </a:r>
            <a:r>
              <a:rPr lang="en-US" sz="2000" i="1" dirty="0" smtClean="0">
                <a:solidFill>
                  <a:schemeClr val="accent2"/>
                </a:solidFill>
              </a:rPr>
              <a:t>B </a:t>
            </a:r>
            <a:r>
              <a:rPr lang="en-US" sz="2000" i="1" dirty="0">
                <a:solidFill>
                  <a:schemeClr val="accent2"/>
                </a:solidFill>
              </a:rPr>
              <a:t>is a subtype of </a:t>
            </a:r>
            <a:r>
              <a:rPr lang="en-US" sz="2000" i="1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 smtClean="0"/>
              <a:t>   “every </a:t>
            </a:r>
            <a:r>
              <a:rPr lang="en-US" sz="2000" dirty="0"/>
              <a:t>object that satisfies </a:t>
            </a:r>
            <a:r>
              <a:rPr lang="en-US" sz="2000" dirty="0" smtClean="0"/>
              <a:t>the rules for a B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also </a:t>
            </a:r>
            <a:r>
              <a:rPr lang="en-US" sz="2000" dirty="0"/>
              <a:t>satisfies </a:t>
            </a:r>
            <a:r>
              <a:rPr lang="en-US" sz="2000" dirty="0" smtClean="0"/>
              <a:t>the rules for </a:t>
            </a:r>
            <a:r>
              <a:rPr lang="en-US" sz="2000" dirty="0"/>
              <a:t>an </a:t>
            </a:r>
            <a:r>
              <a:rPr lang="en-US" sz="2000" dirty="0" smtClean="0"/>
              <a:t>A”</a:t>
            </a: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</a:t>
            </a:r>
            <a:r>
              <a:rPr lang="en-US" sz="2000" dirty="0" smtClean="0"/>
              <a:t>A's </a:t>
            </a:r>
            <a:r>
              <a:rPr lang="en-US" sz="2000" dirty="0"/>
              <a:t>specification operates correctly even if given </a:t>
            </a:r>
            <a:r>
              <a:rPr lang="en-US" sz="2000" dirty="0" smtClean="0"/>
              <a:t>a B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Plus:  clarify design, share tests, (sometimes) share code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Shape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Circle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Rhombus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Defined by classes, interfaces, primitives</a:t>
            </a:r>
          </a:p>
          <a:p>
            <a:endParaRPr lang="en-US" sz="2000" dirty="0" smtClean="0"/>
          </a:p>
          <a:p>
            <a:r>
              <a:rPr lang="en-US" sz="2000" dirty="0" smtClean="0"/>
              <a:t>Java subtyping stems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 smtClean="0"/>
              <a:t>  </a:t>
            </a:r>
            <a:r>
              <a:rPr lang="en-US" sz="2000" dirty="0" smtClean="0"/>
              <a:t>and  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 smtClean="0"/>
              <a:t>  declarations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a Java subtype, each corresponding method has:</a:t>
            </a:r>
          </a:p>
          <a:p>
            <a:pPr lvl="1"/>
            <a:r>
              <a:rPr lang="en-US" sz="2000" dirty="0" smtClean="0"/>
              <a:t>Same argument types</a:t>
            </a:r>
          </a:p>
          <a:p>
            <a:pPr lvl="2"/>
            <a:r>
              <a:rPr lang="en-US" sz="2000" dirty="0" smtClean="0"/>
              <a:t>If different, </a:t>
            </a:r>
            <a:r>
              <a:rPr lang="en-US" sz="2000" i="1" dirty="0" smtClean="0"/>
              <a:t>overloading</a:t>
            </a:r>
            <a:r>
              <a:rPr lang="en-US" sz="2000" dirty="0" smtClean="0"/>
              <a:t>:  unrelated methods</a:t>
            </a:r>
          </a:p>
          <a:p>
            <a:pPr lvl="1"/>
            <a:r>
              <a:rPr lang="en-US" sz="2000" dirty="0" smtClean="0"/>
              <a:t>Compatible (covariant) return types</a:t>
            </a:r>
          </a:p>
          <a:p>
            <a:pPr lvl="2"/>
            <a:r>
              <a:rPr lang="en-GB" sz="2000" dirty="0" smtClean="0"/>
              <a:t>A (somewhat) recent language feature, not reflected in (e.g.)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 smtClean="0"/>
          </a:p>
          <a:p>
            <a:pPr lvl="1"/>
            <a:r>
              <a:rPr lang="en-US" sz="2000" dirty="0" smtClean="0"/>
              <a:t>No additional declared exceptions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</a:t>
            </a:r>
            <a:r>
              <a:rPr lang="en-US" sz="2000" dirty="0" smtClean="0"/>
              <a:t>type (i.e., the class of its run-time value) </a:t>
            </a:r>
            <a:r>
              <a:rPr lang="en-US" sz="2000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</a:t>
            </a:r>
            <a:r>
              <a:rPr lang="en-GB" sz="2000" dirty="0" smtClean="0"/>
              <a:t>T1 </a:t>
            </a:r>
            <a:r>
              <a:rPr lang="en-GB" sz="2000" dirty="0"/>
              <a:t>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</a:t>
            </a:r>
            <a:r>
              <a:rPr lang="en-GB" sz="2000" dirty="0" smtClean="0"/>
              <a:t>T2, </a:t>
            </a:r>
            <a:r>
              <a:rPr lang="en-GB" sz="2000" dirty="0"/>
              <a:t>then </a:t>
            </a:r>
            <a:r>
              <a:rPr lang="en-GB" sz="2000" dirty="0" smtClean="0"/>
              <a:t>T2 must be a Java subtype </a:t>
            </a:r>
            <a:r>
              <a:rPr lang="en-GB" sz="2000" dirty="0"/>
              <a:t>of </a:t>
            </a:r>
            <a:r>
              <a:rPr lang="en-GB" sz="2000" dirty="0" smtClean="0"/>
              <a:t>T1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Corollaries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</a:t>
            </a:r>
            <a:r>
              <a:rPr lang="en-GB" sz="2000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Rules out a huge class of bugs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endParaRPr lang="en-GB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</a:rPr>
              <a:t>                         </a:t>
            </a:r>
            <a:r>
              <a:rPr lang="en-GB" sz="2000" b="1" dirty="0" smtClean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super(c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dirty="0">
                <a:latin typeface="Courier New" pitchFamily="49" charset="0"/>
              </a:rPr>
              <a:t>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</a:t>
            </a:r>
            <a:r>
              <a:rPr lang="en-GB" sz="2000" b="1" dirty="0" smtClean="0">
                <a:latin typeface="Courier New" pitchFamily="49" charset="0"/>
              </a:rPr>
              <a:t>&gt;();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s.addAll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Arrays.asList</a:t>
            </a:r>
            <a:r>
              <a:rPr lang="en-GB" sz="2000" b="1" dirty="0" smtClean="0">
                <a:latin typeface="Courier New" pitchFamily="49" charset="0"/>
              </a:rPr>
              <a:t>("CSE", "331"));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Different implementations may behave differently!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 smtClean="0"/>
              <a:t>’s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calls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 smtClean="0">
                <a:cs typeface="Courier New" panose="02070309020205020404" pitchFamily="49" charset="0"/>
              </a:rPr>
              <a:t>, then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smtClean="0"/>
              <a:t>double-counting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 smtClean="0"/>
              <a:t> specification:</a:t>
            </a:r>
          </a:p>
          <a:p>
            <a:pPr lvl="1"/>
            <a:r>
              <a:rPr lang="en-US" sz="2000" dirty="0" smtClean="0"/>
              <a:t>“Adds all of the elements in the specified collection to this collection.”</a:t>
            </a:r>
          </a:p>
          <a:p>
            <a:pPr lvl="1"/>
            <a:r>
              <a:rPr lang="en-US" sz="2000" dirty="0" smtClean="0"/>
              <a:t>Does not specify whether it calls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 smtClean="0"/>
              <a:t>Lesson: 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often requires </a:t>
            </a:r>
            <a:r>
              <a:rPr lang="en-US" sz="2000" dirty="0" smtClean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Change spec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 smtClean="0"/>
              <a:t>Indicate all self-calls</a:t>
            </a:r>
          </a:p>
          <a:p>
            <a:pPr marL="914400" lvl="1" indent="-514350"/>
            <a:r>
              <a:rPr lang="en-US" sz="2000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“Re-implement” methods such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Use a wrapper</a:t>
            </a:r>
          </a:p>
          <a:p>
            <a:pPr marL="1314450" lvl="2" indent="-514350"/>
            <a:r>
              <a:rPr lang="en-US" sz="2000" dirty="0" smtClean="0"/>
              <a:t>No longer a subtype (unless an interface is handy)</a:t>
            </a:r>
          </a:p>
          <a:p>
            <a:pPr marL="1314450" lvl="2" indent="-514350"/>
            <a:r>
              <a:rPr lang="en-US" sz="2000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implementation no longer matters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Implementation </a:t>
            </a:r>
            <a:r>
              <a:rPr lang="en-GB" sz="2000" i="1" dirty="0" smtClean="0"/>
              <a:t>reuse</a:t>
            </a:r>
            <a:r>
              <a:rPr lang="en-GB" sz="2000" dirty="0" smtClean="0"/>
              <a:t> without </a:t>
            </a:r>
            <a:r>
              <a:rPr lang="en-GB" sz="2000" i="1" dirty="0" smtClean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Easy </a:t>
            </a:r>
            <a:r>
              <a:rPr lang="en-GB" sz="2000" dirty="0"/>
              <a:t>to reason </a:t>
            </a:r>
            <a:r>
              <a:rPr lang="en-GB" sz="2000" dirty="0" smtClean="0"/>
              <a:t>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Example </a:t>
            </a:r>
            <a:r>
              <a:rPr lang="en-GB" sz="2000" dirty="0"/>
              <a:t>of a “wrapper” </a:t>
            </a:r>
            <a:r>
              <a:rPr lang="en-GB" sz="2000" dirty="0" smtClean="0"/>
              <a:t>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Tedious </a:t>
            </a:r>
            <a:r>
              <a:rPr lang="en-GB" sz="2000" dirty="0"/>
              <a:t>to write </a:t>
            </a:r>
            <a:r>
              <a:rPr lang="en-GB" sz="2000" dirty="0" smtClean="0"/>
              <a:t>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</a:t>
            </a:r>
            <a:r>
              <a:rPr lang="en-GB" sz="2000" dirty="0" smtClean="0"/>
              <a:t>tests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It </a:t>
            </a:r>
            <a:r>
              <a:rPr lang="en-GB" sz="2000" dirty="0"/>
              <a:t>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</a:t>
            </a:r>
            <a:r>
              <a:rPr lang="en-GB" sz="2000" dirty="0" smtClean="0"/>
              <a:t>just to meet </a:t>
            </a:r>
            <a:r>
              <a:rPr lang="en-GB" sz="2000" dirty="0"/>
              <a:t>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Interfaces </a:t>
            </a:r>
            <a:r>
              <a:rPr lang="en-GB" sz="2000" dirty="0"/>
              <a:t>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 smtClean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such an interface exists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>
                <a:latin typeface="Courier New" pitchFamily="49" charset="0"/>
              </a:rPr>
              <a:t>{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smtClean="0">
                <a:latin typeface="Courier New" pitchFamily="49" charset="0"/>
              </a:rPr>
              <a:t>Set&lt;E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</a:t>
            </a:r>
            <a:r>
              <a:rPr lang="en-GB" sz="2000" b="1" dirty="0" smtClean="0">
                <a:latin typeface="Courier New" pitchFamily="49" charset="0"/>
              </a:rPr>
              <a:t>E&gt;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// 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102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505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What’s bad  about this constructor?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addCount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code </a:t>
            </a:r>
            <a:r>
              <a:rPr lang="en-GB" sz="2000" dirty="0"/>
              <a:t>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</a:t>
            </a:r>
            <a:r>
              <a:rPr lang="en-GB" sz="2000" dirty="0" smtClean="0"/>
              <a:t>techniques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</a:t>
            </a:r>
            <a:r>
              <a:rPr lang="en-GB" sz="2000" dirty="0" smtClean="0"/>
              <a:t>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</a:t>
            </a:r>
            <a:r>
              <a:rPr lang="en-GB" sz="2000" dirty="0" smtClean="0"/>
              <a:t>also providing </a:t>
            </a:r>
            <a:r>
              <a:rPr lang="en-GB" sz="2000" dirty="0"/>
              <a:t>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Not necessary to use them to implement an interface, so retain freedom </a:t>
            </a:r>
            <a:r>
              <a:rPr lang="en-GB" sz="2000" dirty="0"/>
              <a:t>to create radically different </a:t>
            </a:r>
            <a:r>
              <a:rPr lang="en-GB" sz="2000" dirty="0" smtClean="0"/>
              <a:t>implementations that meet an interface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</a:t>
            </a:r>
            <a:r>
              <a:rPr lang="en-GB" sz="2000" dirty="0"/>
              <a:t> </a:t>
            </a:r>
            <a:r>
              <a:rPr lang="en-GB" sz="2000" dirty="0" smtClean="0"/>
              <a:t>by </a:t>
            </a:r>
            <a:r>
              <a:rPr lang="en-GB" sz="2000" dirty="0"/>
              <a:t>failing to </a:t>
            </a:r>
            <a:r>
              <a:rPr lang="en-GB" sz="2000" dirty="0" smtClean="0"/>
              <a:t>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 by having more </a:t>
            </a:r>
            <a:r>
              <a:rPr lang="en-GB" sz="2000" dirty="0"/>
              <a:t>expectations </a:t>
            </a:r>
            <a:r>
              <a:rPr lang="en-GB" sz="2000" dirty="0" smtClean="0"/>
              <a:t>than the </a:t>
            </a:r>
            <a:r>
              <a:rPr lang="en-GB" sz="2000" dirty="0" err="1" smtClean="0"/>
              <a:t>supertype's</a:t>
            </a:r>
            <a:r>
              <a:rPr lang="en-GB" sz="2000" dirty="0" smtClean="0"/>
              <a:t> </a:t>
            </a:r>
            <a:r>
              <a:rPr lang="en-GB" sz="2000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say that </a:t>
            </a:r>
            <a:r>
              <a:rPr lang="en-GB" sz="2000" dirty="0" smtClean="0"/>
              <a:t>B </a:t>
            </a:r>
            <a:r>
              <a:rPr lang="en-GB" sz="2000" dirty="0"/>
              <a:t>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</a:t>
            </a:r>
            <a:r>
              <a:rPr lang="en-GB" sz="2000" dirty="0" smtClean="0"/>
              <a:t>A </a:t>
            </a:r>
            <a:r>
              <a:rPr lang="en-GB" sz="2000" dirty="0"/>
              <a:t>if </a:t>
            </a:r>
            <a:r>
              <a:rPr lang="en-GB" sz="2000" dirty="0" smtClean="0"/>
              <a:t>B </a:t>
            </a:r>
            <a:r>
              <a:rPr lang="en-GB" sz="2000" dirty="0"/>
              <a:t>has a stronger specification than </a:t>
            </a:r>
            <a:r>
              <a:rPr lang="en-GB" sz="2000" dirty="0" smtClean="0"/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 smtClean="0">
                <a:solidFill>
                  <a:srgbClr val="009900"/>
                </a:solidFill>
              </a:rPr>
              <a:t>subtype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 smtClean="0">
                <a:solidFill>
                  <a:srgbClr val="C00000"/>
                </a:solidFill>
              </a:rPr>
              <a:t>confusing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unfortunately common poor-design </a:t>
            </a:r>
            <a:r>
              <a:rPr lang="en-GB" sz="2000" dirty="0" smtClean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hierarchy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</a:t>
            </a: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endParaRPr lang="en-US" sz="2000" b="1" dirty="0"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			implements </a:t>
            </a:r>
            <a:r>
              <a:rPr lang="en-US" sz="2000" b="1" dirty="0">
                <a:latin typeface="Courier New"/>
                <a:cs typeface="Courier New"/>
              </a:rPr>
              <a:t>Collection&lt;E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collections</a:t>
            </a:r>
            <a:endParaRPr lang="en-US" sz="20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List&lt;E&gt;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Observation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/>
              <a:t>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Inheritance </a:t>
            </a:r>
            <a:r>
              <a:rPr lang="en-GB" sz="2000" dirty="0"/>
              <a:t>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E.g., </a:t>
            </a:r>
            <a:r>
              <a:rPr lang="en-GB" sz="2000" dirty="0"/>
              <a:t>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Okay </a:t>
            </a:r>
            <a:r>
              <a:rPr lang="en-GB" sz="2000" dirty="0"/>
              <a:t>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Authors </a:t>
            </a:r>
            <a:r>
              <a:rPr lang="en-GB" sz="2000" dirty="0"/>
              <a:t>of superclass should design and document </a:t>
            </a:r>
            <a:r>
              <a:rPr lang="en-GB" sz="2000" dirty="0" smtClean="0"/>
              <a:t>self-use, to simplify extension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vs. </a:t>
            </a:r>
            <a:r>
              <a:rPr lang="en-US" dirty="0" err="1" smtClean="0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subtype</a:t>
            </a:r>
            <a:r>
              <a:rPr lang="en-US" sz="2000" dirty="0" smtClean="0"/>
              <a:t>) — a </a:t>
            </a:r>
            <a:r>
              <a:rPr lang="en-US" sz="2000" dirty="0" smtClean="0">
                <a:solidFill>
                  <a:schemeClr val="accent2"/>
                </a:solidFill>
              </a:rPr>
              <a:t>specification </a:t>
            </a:r>
            <a:r>
              <a:rPr lang="en-US" sz="2000" dirty="0" smtClean="0"/>
              <a:t>notion</a:t>
            </a:r>
            <a:endParaRPr lang="en-US" sz="20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dirty="0" smtClean="0"/>
              <a:t>A </a:t>
            </a:r>
            <a:r>
              <a:rPr lang="en-US" sz="2000" dirty="0" err="1"/>
              <a:t>iff</a:t>
            </a:r>
            <a:r>
              <a:rPr lang="en-US" sz="2000" dirty="0"/>
              <a:t> an object of </a:t>
            </a:r>
            <a:r>
              <a:rPr lang="en-US" sz="2000" dirty="0" smtClean="0"/>
              <a:t>B </a:t>
            </a:r>
            <a:r>
              <a:rPr lang="en-US" sz="2000" dirty="0"/>
              <a:t>can masquerade as an object of A</a:t>
            </a:r>
            <a:r>
              <a:rPr lang="en-US" sz="2000" dirty="0" smtClean="0"/>
              <a:t> </a:t>
            </a:r>
            <a:r>
              <a:rPr lang="en-US" sz="2000" dirty="0"/>
              <a:t>in any </a:t>
            </a:r>
            <a:r>
              <a:rPr lang="en-US" sz="2000" dirty="0" smtClean="0"/>
              <a:t>context</a:t>
            </a:r>
          </a:p>
          <a:p>
            <a:pPr lvl="1"/>
            <a:r>
              <a:rPr lang="en-US" sz="2000" dirty="0" smtClean="0"/>
              <a:t>About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(behavior of a B is a subset of A’s spec)</a:t>
            </a:r>
            <a:endParaRPr lang="en-US" sz="2000" dirty="0"/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2000" dirty="0" smtClean="0"/>
              <a:t>Inheritance (</a:t>
            </a:r>
            <a:r>
              <a:rPr lang="en-US" sz="2000" dirty="0" smtClean="0">
                <a:solidFill>
                  <a:schemeClr val="accent2"/>
                </a:solidFill>
              </a:rPr>
              <a:t>subclass</a:t>
            </a:r>
            <a:r>
              <a:rPr lang="en-US" sz="2000" dirty="0" smtClean="0"/>
              <a:t>) — an </a:t>
            </a:r>
            <a:r>
              <a:rPr lang="en-US" sz="2000" dirty="0" smtClean="0">
                <a:solidFill>
                  <a:schemeClr val="accent2"/>
                </a:solidFill>
              </a:rPr>
              <a:t>implementation</a:t>
            </a:r>
            <a:r>
              <a:rPr lang="en-US" sz="2000" dirty="0" smtClean="0"/>
              <a:t> notion</a:t>
            </a:r>
            <a:endParaRPr lang="en-US" sz="2000" dirty="0"/>
          </a:p>
          <a:p>
            <a:pPr lvl="1"/>
            <a:r>
              <a:rPr lang="en-US" sz="2000" dirty="0" smtClean="0"/>
              <a:t>Factor </a:t>
            </a:r>
            <a:r>
              <a:rPr lang="en-US" sz="2000" dirty="0"/>
              <a:t>out repeated code </a:t>
            </a:r>
          </a:p>
          <a:p>
            <a:pPr lvl="1"/>
            <a:r>
              <a:rPr lang="en-US" sz="2000" dirty="0" smtClean="0"/>
              <a:t>To create a new class, write only the differences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purposely merges these notions for classes:</a:t>
            </a:r>
            <a:endParaRPr lang="en-US" sz="2000" dirty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subclass is a Java </a:t>
            </a:r>
            <a:r>
              <a:rPr lang="en-US" sz="2000" dirty="0" smtClean="0"/>
              <a:t>subtype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not necessarily a true </a:t>
            </a:r>
            <a:r>
              <a:rPr lang="en-US" sz="2000" dirty="0" smtClean="0"/>
              <a:t>subtype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Inheritance makes adding functionality easy</a:t>
            </a:r>
            <a:endParaRPr lang="en-GB" sz="3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</a:t>
            </a:r>
            <a:r>
              <a:rPr lang="en-GB" sz="2000" b="1" dirty="0" smtClean="0">
                <a:latin typeface="Courier New"/>
                <a:cs typeface="Courier New"/>
              </a:rPr>
              <a:t>0.096); 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 know: don’t copy code!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</a:t>
            </a:r>
            <a:r>
              <a:rPr lang="en-GB" sz="2000" dirty="0" smtClean="0"/>
              <a:t>this: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Much better: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factor);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Don’t repeat unchanged fields and methods</a:t>
            </a:r>
          </a:p>
          <a:p>
            <a:pPr lvl="1"/>
            <a:r>
              <a:rPr lang="en-GB" sz="2000" dirty="0" smtClean="0"/>
              <a:t>In implementation</a:t>
            </a:r>
          </a:p>
          <a:p>
            <a:pPr lvl="2"/>
            <a:r>
              <a:rPr lang="en-GB" sz="2000" dirty="0" smtClean="0"/>
              <a:t>Simpler maintenance:  fix bugs once</a:t>
            </a:r>
          </a:p>
          <a:p>
            <a:pPr lvl="1"/>
            <a:r>
              <a:rPr lang="en-US" sz="2000" dirty="0" smtClean="0"/>
              <a:t>In specification</a:t>
            </a:r>
            <a:endParaRPr lang="en-GB" sz="2000" dirty="0" smtClean="0"/>
          </a:p>
          <a:p>
            <a:pPr lvl="2"/>
            <a:r>
              <a:rPr lang="en-GB" sz="2000" dirty="0" smtClean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 smtClean="0"/>
              <a:t>Modularity:  can ignore private fields and methods of superclass (if properly defined)</a:t>
            </a:r>
          </a:p>
          <a:p>
            <a:pPr lvl="1"/>
            <a:r>
              <a:rPr lang="en-GB" sz="2000" dirty="0" smtClean="0"/>
              <a:t>Differences not buried under mass of similarities</a:t>
            </a:r>
          </a:p>
          <a:p>
            <a:endParaRPr lang="en-GB" sz="2000" dirty="0" smtClean="0"/>
          </a:p>
          <a:p>
            <a:r>
              <a:rPr lang="en-GB" sz="2000" dirty="0" smtClean="0"/>
              <a:t>Ability to substitute new implementations</a:t>
            </a:r>
          </a:p>
          <a:p>
            <a:pPr lvl="1"/>
            <a:r>
              <a:rPr lang="en-GB" sz="2000" dirty="0"/>
              <a:t>No </a:t>
            </a:r>
            <a:r>
              <a:rPr lang="en-GB" sz="2000" dirty="0" smtClean="0"/>
              <a:t>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</a:t>
            </a:r>
            <a:r>
              <a:rPr lang="en-GB" sz="2000" dirty="0" smtClean="0"/>
              <a:t>can lead </a:t>
            </a:r>
            <a:r>
              <a:rPr lang="en-GB" sz="2000" dirty="0"/>
              <a:t>to </a:t>
            </a:r>
            <a:r>
              <a:rPr lang="en-GB" sz="2000" dirty="0" smtClean="0"/>
              <a:t>a muddled </a:t>
            </a:r>
            <a:r>
              <a:rPr lang="en-GB" sz="2000" i="1" dirty="0" smtClean="0"/>
              <a:t>class </a:t>
            </a:r>
            <a:r>
              <a:rPr lang="en-GB" sz="2000" i="1" dirty="0"/>
              <a:t>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Relationships may not match untutored intuition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Poor design can produce subclasses that depend on many implementation details of </a:t>
            </a:r>
            <a:r>
              <a:rPr lang="en-GB" sz="2000" dirty="0" err="1" smtClean="0"/>
              <a:t>superclasses</a:t>
            </a: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Changes </a:t>
            </a:r>
            <a:r>
              <a:rPr lang="en-GB" sz="2000" dirty="0"/>
              <a:t>in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 </a:t>
            </a:r>
            <a:r>
              <a:rPr lang="en-GB" sz="2000" dirty="0"/>
              <a:t>can break </a:t>
            </a:r>
            <a:r>
              <a:rPr lang="en-GB" sz="2000" dirty="0" smtClean="0"/>
              <a:t>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“fragile </a:t>
            </a:r>
            <a:r>
              <a:rPr lang="en-GB" sz="2000" dirty="0"/>
              <a:t>base </a:t>
            </a:r>
            <a:r>
              <a:rPr lang="en-GB" sz="2000" dirty="0" smtClean="0"/>
              <a:t>class problem”</a:t>
            </a:r>
            <a:endParaRPr lang="en-GB" sz="20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Subtyping and implementation inheritance are orthogonal!</a:t>
            </a:r>
            <a:endParaRPr lang="en-GB" sz="2000" dirty="0">
              <a:solidFill>
                <a:schemeClr val="accent2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 smtClean="0"/>
              <a:t>Subclassing</a:t>
            </a:r>
            <a:r>
              <a:rPr lang="en-GB" sz="2000" dirty="0" smtClean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Interfaces</a:t>
            </a:r>
            <a:r>
              <a:rPr lang="en-GB" sz="2000" dirty="0" smtClean="0"/>
              <a:t>: subtyping without inheritance [see also section]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Composition</a:t>
            </a:r>
            <a:r>
              <a:rPr lang="en-GB" sz="2000" dirty="0" smtClean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seem less convenient, but often better long-term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10222</TotalTime>
  <Words>2612</Words>
  <Application>Microsoft Macintosh PowerPoint</Application>
  <PresentationFormat>On-screen Show (4:3)</PresentationFormat>
  <Paragraphs>503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159</cp:revision>
  <cp:lastPrinted>2013-10-30T05:15:40Z</cp:lastPrinted>
  <dcterms:created xsi:type="dcterms:W3CDTF">2012-02-17T18:07:42Z</dcterms:created>
  <dcterms:modified xsi:type="dcterms:W3CDTF">2015-11-01T00:43:46Z</dcterms:modified>
</cp:coreProperties>
</file>