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87" d="100"/>
          <a:sy n="87" d="100"/>
        </p:scale>
        <p:origin x="-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  <a:endParaRPr lang="en-US" dirty="0" smtClean="0"/>
          </a:p>
          <a:p>
            <a:r>
              <a:rPr lang="en-US" dirty="0" smtClean="0"/>
              <a:t>Winter 2014</a:t>
            </a:r>
            <a:endParaRPr lang="en-US" dirty="0" smtClean="0"/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sz="1800" dirty="0"/>
              <a:t>(Based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</a:t>
            </a:r>
            <a:r>
              <a:rPr lang="en-US" sz="2000" dirty="0" smtClean="0"/>
              <a:t>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</a:t>
            </a:r>
            <a:r>
              <a:rPr lang="en-US" sz="2000" dirty="0" smtClean="0"/>
              <a:t>Flag” variables are often a symptom of </a:t>
            </a:r>
            <a:r>
              <a:rPr lang="en-US" sz="2000" dirty="0" smtClean="0"/>
              <a:t>poor method cohesion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</a:t>
            </a:r>
            <a:r>
              <a:rPr lang="en-US" sz="2000" dirty="0" smtClean="0"/>
              <a:t>Boolean “flag” </a:t>
            </a:r>
            <a:r>
              <a:rPr lang="en-US" sz="2000" dirty="0" smtClean="0"/>
              <a:t>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</a:t>
            </a:r>
            <a:r>
              <a:rPr lang="en-US" sz="2000" dirty="0" smtClean="0"/>
              <a:t>related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</a:t>
            </a:r>
            <a:r>
              <a:rPr lang="en-US" sz="2000" dirty="0" smtClean="0"/>
              <a:t>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</a:t>
            </a:r>
            <a:r>
              <a:rPr lang="en-US" sz="2000" dirty="0" smtClean="0"/>
              <a:t>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Constructors should take all arguments necessary to initialize the object's state – no more, no less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Object </a:t>
            </a:r>
            <a:r>
              <a:rPr lang="en-US" sz="2000" dirty="0" smtClean="0"/>
              <a:t>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 smtClean="0"/>
              <a:t>(i.e., the rep invariant should hold)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Shouldn't </a:t>
            </a:r>
            <a:r>
              <a:rPr lang="en-US" sz="2000" dirty="0" smtClean="0"/>
              <a:t>need to call other methods to “finish” </a:t>
            </a:r>
            <a:r>
              <a:rPr lang="en-US" sz="2000" dirty="0" smtClean="0"/>
              <a:t>initialization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  <a:endParaRPr lang="en-US" dirty="0" smtClean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</a:t>
            </a:r>
            <a:r>
              <a:rPr lang="en-US" sz="2000" dirty="0" smtClean="0"/>
              <a:t>names often </a:t>
            </a:r>
            <a:r>
              <a:rPr lang="en-US" sz="2000" dirty="0" smtClean="0"/>
              <a:t>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</a:t>
            </a:r>
            <a:r>
              <a:rPr lang="en-US" sz="2000" dirty="0" smtClean="0"/>
              <a:t>names: </a:t>
            </a:r>
            <a:r>
              <a:rPr lang="en-US" sz="2000" dirty="0" smtClean="0"/>
              <a:t>noun or verb phrases </a:t>
            </a:r>
            <a:endParaRPr lang="en-US" sz="2000" dirty="0" smtClean="0"/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</a:t>
            </a:r>
            <a:r>
              <a:rPr lang="en-US" sz="2000" dirty="0" smtClean="0"/>
              <a:t>for </a:t>
            </a:r>
            <a:r>
              <a:rPr lang="en-US" sz="2000" dirty="0" smtClean="0"/>
              <a:t>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</a:t>
            </a:r>
            <a:r>
              <a:rPr lang="en-US" sz="2000" dirty="0" smtClean="0"/>
              <a:t>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</a:t>
            </a:r>
            <a:r>
              <a:rPr lang="en-US" sz="2000" dirty="0" smtClean="0"/>
              <a:t>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names starting </a:t>
            </a:r>
            <a:r>
              <a:rPr lang="en-US" dirty="0" smtClean="0">
                <a:cs typeface="Courier New" pitchFamily="49" charset="0"/>
              </a:rPr>
              <a:t>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</a:t>
            </a:r>
            <a:r>
              <a:rPr lang="en-US" sz="2000" dirty="0" smtClean="0"/>
              <a:t>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</a:t>
            </a:r>
            <a:r>
              <a:rPr lang="en-US" sz="2000" dirty="0" smtClean="0"/>
              <a:t>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</a:t>
            </a:r>
            <a:r>
              <a:rPr lang="en-US" sz="2000" dirty="0" smtClean="0"/>
              <a:t>it, </a:t>
            </a:r>
            <a:r>
              <a:rPr lang="en-US" sz="2000" dirty="0" smtClean="0"/>
              <a:t>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</a:t>
            </a:r>
            <a:r>
              <a:rPr lang="en-US" sz="2000" dirty="0" smtClean="0"/>
              <a:t>useful</a:t>
            </a:r>
            <a:r>
              <a:rPr lang="en-US" sz="2000" dirty="0" smtClean="0"/>
              <a:t>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</a:t>
            </a:r>
            <a:r>
              <a:rPr lang="en-US" sz="2000" dirty="0" smtClean="0"/>
              <a:t>accept parameters in the same </a:t>
            </a:r>
            <a:r>
              <a:rPr lang="en-US" sz="2000" dirty="0" smtClean="0"/>
              <a:t>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</a:t>
            </a:r>
            <a:r>
              <a:rPr lang="en-US" sz="2000" dirty="0" smtClean="0"/>
              <a:t>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/>
              <a:t>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</a:t>
            </a:r>
            <a:r>
              <a:rPr lang="en-US" sz="2000" dirty="0" smtClean="0"/>
              <a:t>changes </a:t>
            </a:r>
            <a:r>
              <a:rPr lang="en-US" sz="2000" dirty="0" smtClean="0"/>
              <a:t>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</a:t>
            </a:r>
            <a:r>
              <a:rPr lang="en-US" sz="2000" dirty="0" smtClean="0"/>
              <a:t>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</a:t>
            </a:r>
            <a:r>
              <a:rPr lang="en-US" sz="2000" dirty="0" smtClean="0"/>
              <a:t>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</a:t>
            </a:r>
            <a:r>
              <a:rPr lang="en-US" sz="2000" dirty="0" smtClean="0"/>
              <a:t>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</a:t>
            </a:r>
            <a:r>
              <a:rPr lang="en-US" sz="2000" dirty="0" smtClean="0"/>
              <a:t>methods</a:t>
            </a:r>
            <a:endParaRPr lang="en-US" sz="2000" dirty="0" smtClean="0"/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</a:t>
            </a:r>
            <a:r>
              <a:rPr lang="en-US" sz="2000" dirty="0" smtClean="0"/>
              <a:t>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</a:t>
            </a:r>
            <a:r>
              <a:rPr lang="en-US" sz="2000" dirty="0" smtClean="0"/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If a program is incorrect, it matters little what the docs say</a:t>
            </a:r>
          </a:p>
          <a:p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 smtClean="0"/>
              <a:t>documentation does not agree with the code, it is not worth much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Consequently</a:t>
            </a:r>
            <a:r>
              <a:rPr lang="en-US" sz="2000" dirty="0" smtClean="0"/>
              <a:t>, code must largely document itself.  If not, rewrite the code rather than increasing the documentation of the existing complex code.  Good code needs fewer comments than bad code.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</a:t>
            </a:r>
            <a:r>
              <a:rPr lang="en-US" sz="2000" dirty="0" smtClean="0"/>
              <a:t>should provide additional information from the code itself.  They should not echo the code.</a:t>
            </a:r>
          </a:p>
          <a:p>
            <a:endParaRPr lang="en-US" sz="2000" dirty="0" smtClean="0"/>
          </a:p>
          <a:p>
            <a:r>
              <a:rPr lang="en-US" sz="2000" dirty="0" smtClean="0"/>
              <a:t>Mnemonic </a:t>
            </a:r>
            <a:r>
              <a:rPr lang="en-US" sz="2000" dirty="0" smtClean="0"/>
              <a:t>variable names and labels, and a layout that emphasizes logical structure, help make a program </a:t>
            </a:r>
            <a:r>
              <a:rPr lang="en-US" sz="2000" dirty="0" smtClean="0"/>
              <a:t>“self-documenting”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  <a:endParaRPr lang="en-US" dirty="0" smtClean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</a:t>
            </a:r>
            <a:r>
              <a:rPr lang="en-US" sz="2000" dirty="0" smtClean="0"/>
              <a:t>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</a:t>
            </a:r>
            <a:r>
              <a:rPr lang="en-US" sz="2000" dirty="0" smtClean="0"/>
              <a:t>are often overused since much data is read as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 smtClean="0"/>
              <a:t>not </a:t>
            </a:r>
            <a:r>
              <a:rPr lang="en-US" sz="2000" dirty="0" smtClean="0"/>
              <a:t>put print </a:t>
            </a:r>
            <a:r>
              <a:rPr lang="en-US" sz="2000" dirty="0" smtClean="0"/>
              <a:t>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</a:t>
            </a:r>
            <a:r>
              <a:rPr lang="en-US" sz="2000" dirty="0" smtClean="0"/>
              <a:t>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</a:t>
            </a:r>
            <a:r>
              <a:rPr lang="en-US" sz="2000" dirty="0" smtClean="0"/>
              <a:t>other</a:t>
            </a:r>
          </a:p>
          <a:p>
            <a:pPr lvl="1"/>
            <a:r>
              <a:rPr lang="en-US" sz="2000" dirty="0" smtClean="0"/>
              <a:t>Not the implementations </a:t>
            </a:r>
            <a:r>
              <a:rPr lang="en-US" sz="2000" dirty="0" smtClean="0"/>
              <a:t>of the </a:t>
            </a:r>
            <a:r>
              <a:rPr lang="en-US" sz="2000" dirty="0" smtClean="0"/>
              <a:t>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</a:t>
            </a:r>
            <a:r>
              <a:rPr lang="en-US" sz="2000" dirty="0" smtClean="0"/>
              <a:t>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</a:t>
            </a:r>
            <a:r>
              <a:rPr lang="en-US" sz="2000" dirty="0" smtClean="0"/>
              <a:t>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</a:t>
            </a:r>
            <a:r>
              <a:rPr lang="en-US" sz="2000" dirty="0" smtClean="0"/>
              <a:t>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</a:t>
            </a:r>
            <a:r>
              <a:rPr lang="en-US" sz="2000" dirty="0" smtClean="0"/>
              <a:t>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</a:t>
            </a:r>
            <a:r>
              <a:rPr lang="en-US" sz="2000" dirty="0" smtClean="0"/>
              <a:t>: </a:t>
            </a:r>
            <a:r>
              <a:rPr lang="en-US" sz="2000" i="1" dirty="0" smtClean="0"/>
              <a:t>decrease</a:t>
            </a:r>
            <a:r>
              <a:rPr lang="en-US" sz="2000" dirty="0" smtClean="0"/>
              <a:t> </a:t>
            </a:r>
            <a:r>
              <a:rPr lang="en-US" sz="2000" dirty="0" smtClean="0"/>
              <a:t>coupling, </a:t>
            </a:r>
            <a:r>
              <a:rPr lang="en-US" sz="2000" i="1" dirty="0" smtClean="0"/>
              <a:t>increase</a:t>
            </a:r>
            <a:r>
              <a:rPr lang="en-US" sz="2000" dirty="0" smtClean="0"/>
              <a:t> 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</a:t>
            </a:r>
            <a:r>
              <a:rPr lang="en-US" sz="2000" dirty="0" smtClean="0"/>
              <a:t>to modules and </a:t>
            </a:r>
            <a:r>
              <a:rPr lang="en-US" sz="2000" dirty="0" smtClean="0"/>
              <a:t>smaller units</a:t>
            </a:r>
            <a:endParaRPr lang="en-US" sz="2000" dirty="0" smtClean="0"/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common design objective of </a:t>
            </a:r>
            <a:r>
              <a:rPr lang="en-US" sz="2000" i="1" dirty="0" smtClean="0">
                <a:solidFill>
                  <a:schemeClr val="accent6"/>
                </a:solidFill>
              </a:rPr>
              <a:t>separation of concerns </a:t>
            </a:r>
            <a:r>
              <a:rPr lang="en-US" sz="2000" dirty="0" smtClean="0"/>
              <a:t>suggests a module should represent a single concept </a:t>
            </a:r>
            <a:endParaRPr lang="en-US" sz="2000" dirty="0" smtClean="0"/>
          </a:p>
          <a:p>
            <a:pPr lvl="1"/>
            <a:r>
              <a:rPr lang="en-US" sz="2000" dirty="0" smtClean="0"/>
              <a:t>A common “concept” is an ADT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dirty="0" smtClean="0"/>
              <a:t>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</a:t>
            </a:r>
            <a:r>
              <a:rPr lang="en-GB" sz="2000" dirty="0" smtClean="0"/>
              <a:t>reasoned about as though they are </a:t>
            </a:r>
            <a:r>
              <a:rPr lang="en-GB" sz="2000" dirty="0" smtClean="0"/>
              <a:t>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</a:t>
            </a:r>
            <a:r>
              <a:rPr lang="en-US" sz="2000" dirty="0" smtClean="0"/>
              <a:t>much </a:t>
            </a:r>
            <a:r>
              <a:rPr lang="en-US" sz="2000" dirty="0" smtClean="0"/>
              <a:t>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</a:t>
            </a:r>
            <a:r>
              <a:rPr lang="en-US" sz="2000" dirty="0" smtClean="0"/>
              <a:t>the </a:t>
            </a:r>
            <a:r>
              <a:rPr lang="en-US" sz="2000" dirty="0" smtClean="0"/>
              <a:t>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smtClean="0"/>
              <a:t>a known bad way of doing things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2117</TotalTime>
  <Words>1727</Words>
  <Application>Microsoft Office PowerPoint</Application>
  <PresentationFormat>On-screen Show (4:3)</PresentationFormat>
  <Paragraphs>289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143</cp:revision>
  <cp:lastPrinted>2013-10-15T22:06:54Z</cp:lastPrinted>
  <dcterms:created xsi:type="dcterms:W3CDTF">2012-02-06T17:35:54Z</dcterms:created>
  <dcterms:modified xsi:type="dcterms:W3CDTF">2014-01-29T22:59:11Z</dcterms:modified>
</cp:coreProperties>
</file>