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81" r:id="rId17"/>
    <p:sldId id="382" r:id="rId18"/>
    <p:sldId id="383" r:id="rId19"/>
    <p:sldId id="384" r:id="rId20"/>
    <p:sldId id="397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8" r:id="rId31"/>
    <p:sldId id="394" r:id="rId32"/>
    <p:sldId id="399" r:id="rId33"/>
  </p:sldIdLst>
  <p:sldSz cx="9144000" cy="6858000" type="screen4x3"/>
  <p:notesSz cx="6934200" cy="9220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926" autoAdjust="0"/>
    <p:restoredTop sz="84499" autoAdjust="0"/>
  </p:normalViewPr>
  <p:slideViewPr>
    <p:cSldViewPr>
      <p:cViewPr varScale="1">
        <p:scale>
          <a:sx n="82" d="100"/>
          <a:sy n="82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19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Winter 2014</a:t>
            </a:r>
          </a:p>
          <a:p>
            <a:r>
              <a:rPr lang="en-US" dirty="0" smtClean="0"/>
              <a:t>Design Patterns, Part 2</a:t>
            </a:r>
            <a:endParaRPr lang="en-US" dirty="0"/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Mike Ernst,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 smtClean="0"/>
              <a:t>Add functionality without changing the interface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Add to existing methods to do something additional </a:t>
            </a:r>
          </a:p>
          <a:p>
            <a:pPr lvl="1"/>
            <a:r>
              <a:rPr lang="en-US" sz="2000" dirty="0" smtClean="0"/>
              <a:t>(while still preserving the previous specification)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Not all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is decoration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3622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shaded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What does it do about methods 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Decoration via delegation can </a:t>
            </a:r>
            <a:r>
              <a:rPr lang="en-US" sz="2000" dirty="0"/>
              <a:t>create a class with no Java subtyping relationship, which is </a:t>
            </a:r>
            <a:r>
              <a:rPr lang="en-US" sz="2000" dirty="0" smtClean="0"/>
              <a:t>often desirable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Same interface </a:t>
            </a:r>
            <a:r>
              <a:rPr lang="en-US" sz="2000" i="1" dirty="0" smtClean="0"/>
              <a:t>and</a:t>
            </a:r>
            <a:r>
              <a:rPr lang="en-US" sz="2000" dirty="0" smtClean="0"/>
              <a:t> functionality as the wrapped class</a:t>
            </a:r>
          </a:p>
          <a:p>
            <a:pPr lvl="1"/>
            <a:r>
              <a:rPr lang="en-US" sz="2000" dirty="0" smtClean="0"/>
              <a:t>So, uh, why wrap it?...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Avoid work if object is never used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Composite permits a client to manipulate either an </a:t>
            </a:r>
            <a:r>
              <a:rPr lang="en-US" sz="2000" i="1" dirty="0" smtClean="0">
                <a:solidFill>
                  <a:schemeClr val="accent2"/>
                </a:solidFill>
              </a:rPr>
              <a:t>atomic</a:t>
            </a:r>
            <a:r>
              <a:rPr lang="en-US" sz="2000" dirty="0" smtClean="0"/>
              <a:t> unit or a </a:t>
            </a:r>
            <a:r>
              <a:rPr lang="en-US" sz="2000" i="1" dirty="0" smtClean="0">
                <a:solidFill>
                  <a:schemeClr val="accent2"/>
                </a:solidFill>
              </a:rPr>
              <a:t>collection</a:t>
            </a:r>
            <a:r>
              <a:rPr lang="en-US" sz="2000" dirty="0" smtClean="0"/>
              <a:t> of units in the same way</a:t>
            </a:r>
          </a:p>
          <a:p>
            <a:pPr lvl="1"/>
            <a:r>
              <a:rPr lang="en-US" sz="2000" dirty="0" smtClean="0"/>
              <a:t>So no need to “always know” if an object is a collection of smaller objects or not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 smtClean="0"/>
              <a:t>An extended example…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Rod</a:t>
            </a:r>
            <a:endParaRPr lang="en-US" dirty="0"/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Tape</a:t>
            </a:r>
            <a:endParaRPr lang="en-US" sz="2000" dirty="0"/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 smtClean="0"/>
              <a:t>...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</a:rPr>
              <a:t>assemblyCost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Shelf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Page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Column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Word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  Letter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concatenation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of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column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</a:t>
            </a:r>
            <a:r>
              <a:rPr lang="en-US" sz="2000" dirty="0" smtClean="0"/>
              <a:t>composite</a:t>
            </a:r>
          </a:p>
          <a:p>
            <a:endParaRPr lang="en-US" sz="2000" dirty="0"/>
          </a:p>
          <a:p>
            <a:r>
              <a:rPr lang="en-US" sz="2000" dirty="0" smtClean="0"/>
              <a:t>Idea: generalize the notion of an iterator</a:t>
            </a:r>
            <a:r>
              <a:rPr lang="en-US" sz="2000" dirty="0"/>
              <a:t> </a:t>
            </a:r>
            <a:r>
              <a:rPr lang="en-US" sz="2000" dirty="0" smtClean="0"/>
              <a:t>– process the components of a composite in an order appropriate for the application</a:t>
            </a:r>
          </a:p>
          <a:p>
            <a:endParaRPr lang="en-US" sz="2000" dirty="0"/>
          </a:p>
          <a:p>
            <a:r>
              <a:rPr lang="en-US" sz="2000" dirty="0" smtClean="0"/>
              <a:t>Example: arithmetic expressions in Java</a:t>
            </a:r>
          </a:p>
          <a:p>
            <a:pPr lvl="1"/>
            <a:r>
              <a:rPr lang="en-US" sz="2000" dirty="0" smtClean="0"/>
              <a:t>How do we represent, say,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/d;</a:t>
            </a:r>
            <a:endParaRPr lang="en-US" sz="2000" dirty="0" smtClean="0"/>
          </a:p>
          <a:p>
            <a:pPr lvl="1"/>
            <a:r>
              <a:rPr lang="en-US" sz="2000" dirty="0" smtClean="0"/>
              <a:t>How do we traverse/process these expressions?</a:t>
            </a:r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</a:t>
            </a:r>
            <a:r>
              <a:rPr lang="en-US" sz="2000" dirty="0" smtClean="0"/>
              <a:t>patterns</a:t>
            </a:r>
            <a:endParaRPr lang="en-US" sz="2000" dirty="0"/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 smtClean="0"/>
              <a:t>Creational </a:t>
            </a:r>
            <a:r>
              <a:rPr lang="en-US" sz="2000" dirty="0"/>
              <a:t>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 smtClean="0"/>
              <a:t>Behavioral </a:t>
            </a:r>
            <a:r>
              <a:rPr lang="en-US" sz="2000" dirty="0"/>
              <a:t>patterns (affecting object semantics</a:t>
            </a:r>
            <a:r>
              <a:rPr lang="en-US" sz="2000" dirty="0" smtClean="0"/>
              <a:t>)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Already seen: Observer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Will just do 2-3 related ones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use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test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a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AST for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Class </a:t>
            </a:r>
            <a:r>
              <a:rPr lang="en-US" sz="2000" dirty="0"/>
              <a:t>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</a:t>
            </a:r>
            <a:r>
              <a:rPr lang="en-US" sz="2000" dirty="0" smtClean="0"/>
              <a:t>for each entry in this table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Question</a:t>
            </a:r>
            <a:r>
              <a:rPr lang="en-US" sz="2000" dirty="0"/>
              <a:t>:  Should we group together the code for a particular operation or the code for a particular expression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That is, do we group the code into rows or columns?</a:t>
            </a:r>
          </a:p>
          <a:p>
            <a:endParaRPr lang="en-US" sz="800" dirty="0" smtClean="0"/>
          </a:p>
          <a:p>
            <a:r>
              <a:rPr lang="en-US" sz="2000" dirty="0" smtClean="0"/>
              <a:t>Given </a:t>
            </a:r>
            <a:r>
              <a:rPr lang="en-US" sz="2000" dirty="0"/>
              <a:t>an operation and an expression, how </a:t>
            </a:r>
            <a:r>
              <a:rPr lang="en-US" sz="2000" dirty="0" smtClean="0"/>
              <a:t>do we “find” </a:t>
            </a:r>
            <a:r>
              <a:rPr lang="en-US" sz="2000" dirty="0"/>
              <a:t>the proper piece of code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</a:t>
            </a:r>
            <a:r>
              <a:rPr lang="en-US" sz="2000" dirty="0" smtClean="0"/>
              <a:t>types of objects</a:t>
            </a:r>
            <a:r>
              <a:rPr lang="en-US" sz="2000" dirty="0"/>
              <a:t>, hard to add </a:t>
            </a:r>
            <a:r>
              <a:rPr lang="en-US" sz="2000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 instance of the </a:t>
            </a:r>
            <a:r>
              <a:rPr lang="en-US" sz="2000" dirty="0" smtClean="0">
                <a:solidFill>
                  <a:schemeClr val="accent2"/>
                </a:solidFill>
              </a:rPr>
              <a:t>Composite</a:t>
            </a:r>
            <a:r>
              <a:rPr lang="en-US" sz="2000" dirty="0" smtClean="0"/>
              <a:t> pattern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</a:t>
            </a:r>
            <a:r>
              <a:rPr lang="en-US" sz="2000" dirty="0" smtClean="0"/>
              <a:t>types of objects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 smtClean="0">
                <a:solidFill>
                  <a:srgbClr val="000090"/>
                </a:solidFill>
              </a:rPr>
              <a:t>Visitor</a:t>
            </a:r>
            <a:r>
              <a:rPr lang="en-US" sz="2000" dirty="0" smtClean="0"/>
              <a:t> </a:t>
            </a:r>
            <a:r>
              <a:rPr lang="en-US" sz="2000" dirty="0"/>
              <a:t>pattern is a variety of the procedural pattern</a:t>
            </a:r>
          </a:p>
          <a:p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(See also many offerings of CSE341 for an extended take</a:t>
            </a:r>
          </a:p>
          <a:p>
            <a:r>
              <a:rPr lang="en-US" sz="2000" dirty="0" smtClean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interpreter)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Dynamic dispatch chooses the right implementation, for a call like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Overall type-checker spread across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79938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BoolType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&amp;&amp;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</a:t>
            </a:r>
            <a:r>
              <a:rPr lang="en-US" sz="2000" b="1" dirty="0" err="1" smtClean="0">
                <a:latin typeface="Courier New" pitchFamily="49" charset="0"/>
              </a:rPr>
              <a:t>thenType.equals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elseType</a:t>
            </a:r>
            <a:r>
              <a:rPr lang="en-US" sz="2000" b="1" dirty="0" smtClean="0">
                <a:latin typeface="Courier New" pitchFamily="49" charset="0"/>
              </a:rPr>
              <a:t>)))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tcEqualOp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587585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How to invoke the right method for an expression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509685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763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procedural </a:t>
            </a:r>
            <a:r>
              <a:rPr lang="en-US" dirty="0"/>
              <a:t>pattern)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Cascaded </a:t>
            </a: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if tests are likely to run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slowly (in Java)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Nodes </a:t>
            </a:r>
            <a:r>
              <a:rPr lang="en-US" dirty="0"/>
              <a:t>(objects in the hierarchy) accept </a:t>
            </a:r>
            <a:r>
              <a:rPr lang="en-US" dirty="0" smtClean="0"/>
              <a:t>visitors for traversal</a:t>
            </a:r>
            <a:endParaRPr lang="en-US" dirty="0"/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 smtClean="0">
                <a:latin typeface="Courier New" pitchFamily="49" charset="0"/>
              </a:rPr>
              <a:t>extends Expression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</a:t>
            </a:r>
            <a:r>
              <a:rPr lang="en-US" sz="2200" b="1" dirty="0" smtClean="0">
                <a:latin typeface="Courier New" pitchFamily="49" charset="0"/>
              </a:rPr>
              <a:t>Visitor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 smtClean="0">
                <a:latin typeface="Courier New" pitchFamily="49" charset="0"/>
              </a:rPr>
              <a:t>(SomeExpression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733800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 smtClean="0">
                <a:latin typeface="+mj-lt"/>
              </a:rPr>
              <a:t>traverses </a:t>
            </a:r>
            <a:r>
              <a:rPr lang="en-US" sz="2000" u="none" dirty="0">
                <a:latin typeface="+mj-lt"/>
              </a:rPr>
              <a:t>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estrict access </a:t>
            </a:r>
          </a:p>
          <a:p>
            <a:pPr marL="0" indent="0">
              <a:buNone/>
            </a:pPr>
            <a:r>
              <a:rPr lang="en-US" sz="2000" dirty="0" smtClean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Some </a:t>
            </a:r>
            <a:r>
              <a:rPr lang="en-US" sz="2000" dirty="0"/>
              <a:t>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accepting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 smtClean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 smtClean="0">
                <a:latin typeface="Courier New" pitchFamily="49" charset="0"/>
              </a:rPr>
              <a:t> extends Expression </a:t>
            </a: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leftExp.accept</a:t>
            </a:r>
            <a:r>
              <a:rPr lang="en-US" sz="1600" b="1" dirty="0" smtClean="0">
                <a:latin typeface="Courier New" pitchFamily="49" charset="0"/>
              </a:rPr>
              <a:t>(v);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rightExp.accept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 smtClean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testExp.accept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thenExp.accept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elseExp.accept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visitor has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 smtClean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 smtClean="0">
                <a:latin typeface="+mj-lt"/>
              </a:rPr>
              <a:t>Lets clients provide unexpected visitors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Implementing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 smtClean="0">
                <a:latin typeface="Courier New" pitchFamily="49" charset="0"/>
              </a:rPr>
              <a:t> implements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VarOp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EqualsOp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Because language/type-checker is not instance-of-test friendly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 an interface without changing functionality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ename a method</a:t>
            </a:r>
          </a:p>
          <a:p>
            <a:pPr lvl="1"/>
            <a:r>
              <a:rPr lang="en-US" sz="2000" dirty="0" smtClean="0"/>
              <a:t>Convert units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mplement a method in terms of another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use “old” method names for legacy code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this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 smtClean="0"/>
              <a:t>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Goal: client code wants to use this library to “implement”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 smtClean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</a:t>
            </a:r>
            <a:r>
              <a:rPr lang="en-US" dirty="0" smtClean="0"/>
              <a:t>: Use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extends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implements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</a:t>
            </a:r>
            <a:r>
              <a:rPr lang="en-US" dirty="0" smtClean="0"/>
              <a:t>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ScaleableRectangle2(float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 smtClean="0">
                <a:latin typeface="Courier New" pitchFamily="49" charset="0"/>
              </a:rPr>
              <a:t>,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circumference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r.circumference</a:t>
            </a:r>
            <a:r>
              <a:rPr lang="en-US" sz="2000" b="1" dirty="0">
                <a:latin typeface="Courier New" pitchFamily="49" charset="0"/>
              </a:rPr>
              <a:t>();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automatically gives access to </a:t>
            </a:r>
            <a:r>
              <a:rPr lang="en-US" sz="2000" dirty="0" smtClean="0">
                <a:solidFill>
                  <a:srgbClr val="0000FF"/>
                </a:solidFill>
              </a:rPr>
              <a:t>all methods </a:t>
            </a:r>
            <a:r>
              <a:rPr lang="en-US" sz="2000" dirty="0" smtClean="0"/>
              <a:t>of superclass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built in </a:t>
            </a:r>
            <a:r>
              <a:rPr lang="en-US" sz="2000" dirty="0" smtClean="0"/>
              <a:t>to the language (syntax, efficiency)</a:t>
            </a:r>
          </a:p>
          <a:p>
            <a:pPr marL="0" indent="0">
              <a:buNone/>
            </a:pPr>
            <a:r>
              <a:rPr lang="en-US" sz="2000" dirty="0" smtClean="0"/>
              <a:t>Delegation</a:t>
            </a:r>
          </a:p>
          <a:p>
            <a:pPr lvl="1"/>
            <a:r>
              <a:rPr lang="en-US" sz="2000" dirty="0" smtClean="0"/>
              <a:t>permits </a:t>
            </a:r>
            <a:r>
              <a:rPr lang="en-US" sz="2000" dirty="0" smtClean="0">
                <a:solidFill>
                  <a:srgbClr val="0000FF"/>
                </a:solidFill>
              </a:rPr>
              <a:t>removal</a:t>
            </a:r>
            <a:r>
              <a:rPr lang="en-US" sz="2000" dirty="0" smtClean="0"/>
              <a:t> of methods (compile-time checking)</a:t>
            </a:r>
          </a:p>
          <a:p>
            <a:pPr lvl="1"/>
            <a:r>
              <a:rPr lang="en-US" sz="2000" dirty="0" smtClean="0"/>
              <a:t>objects of </a:t>
            </a:r>
            <a:r>
              <a:rPr lang="en-US" sz="2000" dirty="0" smtClean="0">
                <a:solidFill>
                  <a:srgbClr val="0000FF"/>
                </a:solidFill>
              </a:rPr>
              <a:t>arbitrary concrete classes </a:t>
            </a:r>
            <a:r>
              <a:rPr lang="en-US" sz="2000" dirty="0" smtClean="0"/>
              <a:t>can be wrapped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/>
              <a:t> wrappers can be composed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Delegation vs. </a:t>
            </a:r>
            <a:r>
              <a:rPr lang="en-US" sz="2000" i="1" dirty="0" smtClean="0"/>
              <a:t>composition</a:t>
            </a:r>
          </a:p>
          <a:p>
            <a:pPr lvl="1"/>
            <a:r>
              <a:rPr lang="en-US" sz="2000" dirty="0" smtClean="0"/>
              <a:t>Differences are subtle</a:t>
            </a:r>
          </a:p>
          <a:p>
            <a:pPr lvl="1"/>
            <a:r>
              <a:rPr lang="en-US" sz="2000" dirty="0" smtClean="0"/>
              <a:t>For CSE 331, consider them equivalent (?)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20475</TotalTime>
  <Words>2181</Words>
  <Application>Microsoft Office PowerPoint</Application>
  <PresentationFormat>On-screen Show (4:3)</PresentationFormat>
  <Paragraphs>537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simple</vt:lpstr>
      <vt:lpstr>VISIO</vt:lpstr>
      <vt:lpstr>Visio</vt:lpstr>
      <vt:lpstr>CSE 331 Software Design &amp; Implementation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Subclassing vs.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 Libraries</vt:lpstr>
      <vt:lpstr>Traversing composites</vt:lpstr>
      <vt:lpstr>Outline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346</cp:revision>
  <cp:lastPrinted>2013-10-30T05:15:40Z</cp:lastPrinted>
  <dcterms:created xsi:type="dcterms:W3CDTF">2012-02-17T18:07:42Z</dcterms:created>
  <dcterms:modified xsi:type="dcterms:W3CDTF">2014-03-11T21:39:04Z</dcterms:modified>
</cp:coreProperties>
</file>