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9" r:id="rId2"/>
    <p:sldId id="362" r:id="rId3"/>
    <p:sldId id="364" r:id="rId4"/>
    <p:sldId id="365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95" r:id="rId23"/>
    <p:sldId id="387" r:id="rId24"/>
    <p:sldId id="388" r:id="rId25"/>
    <p:sldId id="390" r:id="rId26"/>
    <p:sldId id="391" r:id="rId27"/>
    <p:sldId id="392" r:id="rId28"/>
    <p:sldId id="393" r:id="rId29"/>
    <p:sldId id="394" r:id="rId30"/>
  </p:sldIdLst>
  <p:sldSz cx="9144000" cy="6858000" type="screen4x3"/>
  <p:notesSz cx="6934200" cy="9220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7BC"/>
    <a:srgbClr val="009900"/>
    <a:srgbClr val="800080"/>
    <a:srgbClr val="FFFF99"/>
    <a:srgbClr val="FF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3" autoAdjust="0"/>
    <p:restoredTop sz="84499" autoAdjust="0"/>
  </p:normalViewPr>
  <p:slideViewPr>
    <p:cSldViewPr>
      <p:cViewPr varScale="1">
        <p:scale>
          <a:sx n="102" d="100"/>
          <a:sy n="102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Au13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10-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.cs.uni-saarland.de/zelle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086600" cy="1752600"/>
          </a:xfrm>
        </p:spPr>
        <p:txBody>
          <a:bodyPr/>
          <a:lstStyle/>
          <a:p>
            <a:r>
              <a:rPr lang="en-US" dirty="0" smtClean="0"/>
              <a:t>Dan Grossman</a:t>
            </a:r>
          </a:p>
          <a:p>
            <a:r>
              <a:rPr lang="en-US" dirty="0" smtClean="0"/>
              <a:t>Fall 2014</a:t>
            </a:r>
          </a:p>
          <a:p>
            <a:r>
              <a:rPr lang="en-US" dirty="0" smtClean="0"/>
              <a:t>Debugging</a:t>
            </a:r>
            <a:endParaRPr lang="en-US" dirty="0"/>
          </a:p>
          <a:p>
            <a:r>
              <a:rPr lang="en-US" sz="1800" dirty="0" smtClean="0"/>
              <a:t>(</a:t>
            </a:r>
            <a:r>
              <a:rPr lang="en-US" sz="1800" dirty="0"/>
              <a:t>Based on slides by Mike Ernst, David </a:t>
            </a:r>
            <a:r>
              <a:rPr lang="en-US" sz="1800" dirty="0" err="1"/>
              <a:t>Notkin</a:t>
            </a:r>
            <a:r>
              <a:rPr lang="en-US" sz="1800" dirty="0"/>
              <a:t>, Hal Perkins)</a:t>
            </a:r>
          </a:p>
        </p:txBody>
      </p:sp>
    </p:spTree>
    <p:extLst>
      <p:ext uri="{BB962C8B-B14F-4D97-AF65-F5344CB8AC3E}">
        <p14:creationId xmlns:p14="http://schemas.microsoft.com/office/powerpoint/2010/main" val="25062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This code fragment searches an array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 smtClean="0"/>
              <a:t> for a value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k</a:t>
            </a:r>
          </a:p>
          <a:p>
            <a:pPr lvl="1"/>
            <a:r>
              <a:rPr lang="en-GB" sz="2000" dirty="0" smtClean="0"/>
              <a:t>Value is guaranteed to be in the array</a:t>
            </a:r>
          </a:p>
          <a:p>
            <a:pPr lvl="1"/>
            <a:r>
              <a:rPr lang="en-GB" sz="2000" dirty="0" smtClean="0"/>
              <a:t>What if that guarantee is broken (by a defect)?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</a:t>
            </a: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 smtClean="0"/>
              <a:t>Now the loop always terminates</a:t>
            </a:r>
          </a:p>
          <a:p>
            <a:pPr lvl="1"/>
            <a:r>
              <a:rPr lang="en-GB" sz="2000" dirty="0" smtClean="0"/>
              <a:t>But no longer guaranteed that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</a:t>
            </a:r>
          </a:p>
          <a:p>
            <a:pPr lvl="1"/>
            <a:r>
              <a:rPr lang="en-GB" sz="2000" dirty="0" smtClean="0"/>
              <a:t>If other code relies on this, then problems arise later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assert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!=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: "key not found";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000" dirty="0" smtClean="0"/>
              <a:t>Assertions let us document and check invariants</a:t>
            </a:r>
          </a:p>
          <a:p>
            <a:pPr marL="400050"/>
            <a:r>
              <a:rPr lang="en-GB" sz="2000" dirty="0" smtClean="0"/>
              <a:t>Abort/debug program as soon as problem is detected</a:t>
            </a:r>
          </a:p>
          <a:p>
            <a:pPr lvl="1"/>
            <a:r>
              <a:rPr lang="en-GB" sz="2000" dirty="0"/>
              <a:t>T</a:t>
            </a:r>
            <a:r>
              <a:rPr lang="en-GB" sz="2000" dirty="0" smtClean="0"/>
              <a:t>urn an </a:t>
            </a:r>
            <a:r>
              <a:rPr lang="en-GB" sz="2000" dirty="0" smtClean="0">
                <a:solidFill>
                  <a:srgbClr val="C00000"/>
                </a:solidFill>
              </a:rPr>
              <a:t>error</a:t>
            </a:r>
            <a:r>
              <a:rPr lang="en-GB" sz="2000" dirty="0" smtClean="0"/>
              <a:t> into a </a:t>
            </a:r>
            <a:r>
              <a:rPr lang="en-GB" sz="2000" dirty="0" smtClean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 smtClean="0"/>
              <a:t>Unfortunately, we may still be a long distance from the </a:t>
            </a:r>
            <a:r>
              <a:rPr lang="en-US" sz="2000" i="1" dirty="0" smtClean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 smtClean="0"/>
              <a:t>The defect caused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 smtClean="0"/>
              <a:t> not to be in the array 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Last resort: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Defects happen – people are imperfect</a:t>
            </a:r>
          </a:p>
          <a:p>
            <a:pPr lvl="1"/>
            <a:r>
              <a:rPr lang="en-GB" sz="2000" dirty="0" smtClean="0"/>
              <a:t>Industry average (?): 10 defects per 1000 lines of code</a:t>
            </a:r>
          </a:p>
          <a:p>
            <a:pPr lvl="1"/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Defects happen that are not immediately localizable</a:t>
            </a:r>
          </a:p>
          <a:p>
            <a:pPr lvl="1"/>
            <a:r>
              <a:rPr lang="en-GB" sz="2000" dirty="0" smtClean="0"/>
              <a:t>Found during integration testing</a:t>
            </a:r>
          </a:p>
          <a:p>
            <a:pPr lvl="1"/>
            <a:r>
              <a:rPr lang="en-GB" sz="2000" dirty="0" smtClean="0"/>
              <a:t>Or reported by user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Find and understand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Fix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Rerun </a:t>
            </a:r>
            <a:r>
              <a:rPr lang="en-GB" sz="2000" i="1" dirty="0" smtClean="0"/>
              <a:t>all</a:t>
            </a:r>
            <a:r>
              <a:rPr lang="en-GB" sz="2000" dirty="0" smtClean="0"/>
              <a:t> tests, old and new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debugging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</a:t>
            </a:r>
            <a:r>
              <a:rPr lang="en-GB" sz="2000" i="1" dirty="0" smtClean="0"/>
              <a:t>find small, repeatable test case that produces the failure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smtClean="0"/>
              <a:t>May take effort, but helps identify the defect </a:t>
            </a:r>
            <a:r>
              <a:rPr lang="en-GB" sz="2000" i="1" dirty="0" smtClean="0"/>
              <a:t>and</a:t>
            </a:r>
            <a:r>
              <a:rPr lang="en-GB" sz="2000" dirty="0" smtClean="0"/>
              <a:t> gives you a regression test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/>
              <a:t>not</a:t>
            </a:r>
            <a:r>
              <a:rPr lang="en-GB" sz="2000" dirty="0" smtClean="0"/>
              <a:t> start step 2 until you have a simple repeatable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</a:t>
            </a:r>
            <a:r>
              <a:rPr lang="en-GB" sz="2000" i="1" dirty="0" smtClean="0"/>
              <a:t>narrow down location and proximate cause</a:t>
            </a:r>
            <a:endParaRPr lang="en-GB" sz="2000" dirty="0" smtClean="0"/>
          </a:p>
          <a:p>
            <a:pPr lvl="1"/>
            <a:r>
              <a:rPr lang="en-GB" sz="2000" i="1" dirty="0" smtClean="0"/>
              <a:t>Loop</a:t>
            </a:r>
            <a:r>
              <a:rPr lang="en-GB" sz="2000" dirty="0" smtClean="0"/>
              <a:t>: (a) Study the data (b) hypothesize (c) experiment </a:t>
            </a:r>
          </a:p>
          <a:p>
            <a:pPr lvl="1"/>
            <a:r>
              <a:rPr lang="en-GB" sz="2000" dirty="0" smtClean="0"/>
              <a:t>Experiments often involve changing the code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/>
              <a:t>not</a:t>
            </a:r>
            <a:r>
              <a:rPr lang="en-GB" sz="2000" dirty="0" smtClean="0"/>
              <a:t> start step 3 until you understand the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</a:t>
            </a:r>
            <a:r>
              <a:rPr lang="en-GB" sz="2000" i="1" dirty="0" smtClean="0"/>
              <a:t>fix the defect</a:t>
            </a:r>
          </a:p>
          <a:p>
            <a:pPr lvl="1"/>
            <a:r>
              <a:rPr lang="en-GB" sz="2000" dirty="0" smtClean="0"/>
              <a:t>Is it a simple typo, or a design flaw?  </a:t>
            </a:r>
          </a:p>
          <a:p>
            <a:pPr lvl="1"/>
            <a:r>
              <a:rPr lang="en-GB" sz="2000" i="1" dirty="0" smtClean="0">
                <a:solidFill>
                  <a:srgbClr val="C00000"/>
                </a:solidFill>
              </a:rPr>
              <a:t>Does it occur elsewhere?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</a:t>
            </a:r>
            <a:r>
              <a:rPr lang="en-GB" sz="2000" i="1" dirty="0" smtClean="0"/>
              <a:t>add test case to regression suite</a:t>
            </a:r>
          </a:p>
          <a:p>
            <a:pPr lvl="1"/>
            <a:r>
              <a:rPr lang="en-GB" sz="2000" dirty="0" smtClean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Debugging should be </a:t>
            </a:r>
            <a:r>
              <a:rPr lang="en-US" sz="2000" i="1" dirty="0" smtClean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 smtClean="0"/>
              <a:t>Carefully </a:t>
            </a:r>
            <a:r>
              <a:rPr lang="en-US" sz="2000" i="1" dirty="0" smtClean="0">
                <a:solidFill>
                  <a:srgbClr val="009900"/>
                </a:solidFill>
              </a:rPr>
              <a:t>decide</a:t>
            </a:r>
            <a:r>
              <a:rPr lang="en-US" sz="2000" dirty="0" smtClean="0"/>
              <a:t> what to do </a:t>
            </a:r>
          </a:p>
          <a:p>
            <a:pPr lvl="2"/>
            <a:r>
              <a:rPr lang="en-US" sz="2000" dirty="0" smtClean="0"/>
              <a:t>Don’t flail!</a:t>
            </a:r>
          </a:p>
          <a:p>
            <a:pPr lvl="1"/>
            <a:r>
              <a:rPr lang="en-US" sz="2000" dirty="0" smtClean="0"/>
              <a:t>Keep a </a:t>
            </a:r>
            <a:r>
              <a:rPr lang="en-US" sz="2000" i="1" dirty="0" smtClean="0">
                <a:solidFill>
                  <a:srgbClr val="009900"/>
                </a:solidFill>
              </a:rPr>
              <a:t>record</a:t>
            </a:r>
            <a:r>
              <a:rPr lang="en-US" sz="2000" dirty="0" smtClean="0"/>
              <a:t> of everything that you do</a:t>
            </a:r>
          </a:p>
          <a:p>
            <a:pPr lvl="1"/>
            <a:r>
              <a:rPr lang="en-US" sz="2000" dirty="0" smtClean="0"/>
              <a:t>Don’t get sucked into fruitless avenues</a:t>
            </a:r>
          </a:p>
          <a:p>
            <a:endParaRPr lang="en-US" sz="2000" dirty="0" smtClean="0"/>
          </a:p>
          <a:p>
            <a:r>
              <a:rPr lang="en-US" sz="2000" dirty="0" smtClean="0"/>
              <a:t>Use an iterative scientific process:</a:t>
            </a:r>
            <a:endParaRPr lang="en-US" sz="2000" dirty="0"/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438138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Formulate a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hypothesis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7729" y="5086290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Design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4054" y="5867400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Perform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601" y="5086290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Interpret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results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6127935" y="4347150"/>
            <a:ext cx="704910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943600" y="5455919"/>
            <a:ext cx="857311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2363105" y="5487306"/>
            <a:ext cx="653508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2302721" y="4343400"/>
            <a:ext cx="821479" cy="763935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 smtClean="0"/>
          </a:p>
          <a:p>
            <a:pPr marL="0" indent="0">
              <a:buNone/>
            </a:pPr>
            <a:r>
              <a:rPr lang="en-GB" sz="2000" i="1" dirty="0" smtClean="0"/>
              <a:t>User bug report:</a:t>
            </a:r>
          </a:p>
          <a:p>
            <a:pPr marL="457200" lvl="1" indent="0">
              <a:buNone/>
            </a:pPr>
            <a:r>
              <a:rPr lang="en-GB" sz="2000" dirty="0" smtClean="0"/>
              <a:t>It can't find the string </a:t>
            </a:r>
            <a:r>
              <a:rPr lang="en-GB" sz="2000" b="1" dirty="0" smtClean="0">
                <a:latin typeface="Courier New"/>
                <a:cs typeface="Courier New"/>
              </a:rPr>
              <a:t>"very happy"</a:t>
            </a:r>
            <a:r>
              <a:rPr lang="en-GB" sz="2000" dirty="0" smtClean="0"/>
              <a:t> within: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 smtClean="0"/>
              <a:t>See accented characters, panic about not knowing about </a:t>
            </a:r>
            <a:r>
              <a:rPr lang="en-GB" sz="2000" dirty="0"/>
              <a:t>U</a:t>
            </a:r>
            <a:r>
              <a:rPr lang="en-GB" sz="2000" dirty="0" smtClean="0"/>
              <a:t>nicode</a:t>
            </a:r>
            <a:r>
              <a:rPr lang="en-GB" sz="2000" dirty="0" smtClean="0"/>
              <a:t>, begin unorganized web searches and inserting poorly understood library calls, …</a:t>
            </a:r>
          </a:p>
          <a:p>
            <a:pPr lvl="1"/>
            <a:r>
              <a:rPr lang="en-GB" sz="2000" dirty="0" smtClean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Better response</a:t>
            </a:r>
            <a:r>
              <a:rPr lang="en-GB" sz="2000" dirty="0" smtClean="0"/>
              <a:t>: simplify/clarify the symptom…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</a:t>
            </a:r>
            <a:r>
              <a:rPr lang="en-GB" i="1" dirty="0" smtClean="0"/>
              <a:t>absolute</a:t>
            </a:r>
            <a:r>
              <a:rPr lang="en-GB" dirty="0" smtClean="0"/>
              <a:t>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Find a simple test case by divide-and-conquer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Pare test down: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Cannot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Cannot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 smtClean="0"/>
              <a:t> within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Reducing relative input size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Can you find two almost identical test cases where one gives the correct answer and the other does not?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009900"/>
                </a:solidFill>
              </a:rPr>
              <a:t>Cannot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endParaRPr lang="en-GB" sz="2000" dirty="0" smtClean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happy to see you all.”</a:t>
            </a:r>
          </a:p>
          <a:p>
            <a:pPr marL="914400" lvl="2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40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In general: find simplest input that will provoke failure</a:t>
            </a:r>
          </a:p>
          <a:p>
            <a:pPr lvl="1"/>
            <a:r>
              <a:rPr lang="en-GB" sz="2000" dirty="0" smtClean="0"/>
              <a:t>Usually not the input that revealed existence of the defect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 smtClean="0"/>
              <a:t>Keep paring it down (“binary search” can help)</a:t>
            </a:r>
          </a:p>
          <a:p>
            <a:pPr lvl="1"/>
            <a:r>
              <a:rPr lang="en-GB" sz="2000" dirty="0" smtClean="0"/>
              <a:t>Often leads directly to an understanding of the cause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When not dealing with simple method calls:</a:t>
            </a:r>
          </a:p>
          <a:p>
            <a:pPr lvl="1"/>
            <a:r>
              <a:rPr lang="en-GB" sz="2000" dirty="0" smtClean="0"/>
              <a:t>The “test input” is the set of steps that reliably trigger the failure</a:t>
            </a:r>
          </a:p>
          <a:p>
            <a:pPr lvl="1"/>
            <a:r>
              <a:rPr lang="en-GB" sz="2000" dirty="0" smtClean="0"/>
              <a:t>Same basic idea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Ways to get your code right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Verification/quality assurance</a:t>
            </a:r>
          </a:p>
          <a:p>
            <a:pPr lvl="1"/>
            <a:r>
              <a:rPr lang="en-GB" sz="2000" dirty="0" smtClean="0"/>
              <a:t>Purpose is to uncover problems and increase confidence</a:t>
            </a:r>
          </a:p>
          <a:p>
            <a:pPr lvl="1"/>
            <a:r>
              <a:rPr lang="en-GB" sz="2000" dirty="0" smtClean="0"/>
              <a:t>Combination of </a:t>
            </a:r>
            <a:r>
              <a:rPr lang="en-GB" sz="2000" i="1" dirty="0" smtClean="0"/>
              <a:t>reasoning</a:t>
            </a:r>
            <a:r>
              <a:rPr lang="en-GB" sz="2000" dirty="0" smtClean="0"/>
              <a:t> and </a:t>
            </a:r>
            <a:r>
              <a:rPr lang="en-GB" sz="2000" i="1" dirty="0" smtClean="0"/>
              <a:t>testing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 smtClean="0"/>
              <a:t>Find out why a program is not functioning as intended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 smtClean="0"/>
              <a:t>Programming with validation and debugging in mind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 smtClean="0"/>
              <a:t>test</a:t>
            </a:r>
            <a:r>
              <a:rPr lang="en-GB" sz="2000" dirty="0" smtClean="0"/>
              <a:t>: reveals existence of problem; test suite can also increase overall confidence</a:t>
            </a:r>
          </a:p>
          <a:p>
            <a:pPr lvl="1"/>
            <a:r>
              <a:rPr lang="en-GB" sz="2000" i="1" dirty="0" smtClean="0"/>
              <a:t>debug</a:t>
            </a:r>
            <a:r>
              <a:rPr lang="en-GB" sz="2000" dirty="0" smtClean="0"/>
              <a:t>: pinpoint location + cause of problem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84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modularity</a:t>
            </a:r>
          </a:p>
          <a:p>
            <a:pPr lvl="1"/>
            <a:r>
              <a:rPr lang="en-GB" sz="2000" dirty="0" smtClean="0"/>
              <a:t>Start with everything, take away pieces until failure goes away</a:t>
            </a:r>
          </a:p>
          <a:p>
            <a:pPr lvl="1"/>
            <a:r>
              <a:rPr lang="en-GB" sz="2000" dirty="0" smtClean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 reasoning</a:t>
            </a:r>
          </a:p>
          <a:p>
            <a:pPr lvl="1"/>
            <a:r>
              <a:rPr lang="en-GB" sz="2000" dirty="0" smtClean="0"/>
              <a:t>Trace through program, viewing intermediate results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Binary search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chemeClr val="accent6"/>
                </a:solidFill>
              </a:rPr>
              <a:t>speeds up the process</a:t>
            </a:r>
          </a:p>
          <a:p>
            <a:pPr lvl="1"/>
            <a:r>
              <a:rPr lang="en-GB" sz="2000" dirty="0" smtClean="0"/>
              <a:t>Error happens somewhere between first and last statement</a:t>
            </a:r>
          </a:p>
          <a:p>
            <a:pPr lvl="1"/>
            <a:r>
              <a:rPr lang="en-GB" sz="2000" dirty="0" smtClean="0"/>
              <a:t>Do binary search on that ordered set of statements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 smtClean="0"/>
              <a:t>Large and complex (duh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Collection of modules, written by multiple people</a:t>
            </a:r>
          </a:p>
          <a:p>
            <a:pPr lvl="1"/>
            <a:r>
              <a:rPr lang="en-US" sz="2000" dirty="0" smtClean="0"/>
              <a:t>Complex input</a:t>
            </a:r>
          </a:p>
          <a:p>
            <a:pPr lvl="1"/>
            <a:r>
              <a:rPr lang="en-US" sz="2000" dirty="0" smtClean="0"/>
              <a:t>Many external interactions </a:t>
            </a:r>
          </a:p>
          <a:p>
            <a:pPr lvl="1"/>
            <a:r>
              <a:rPr lang="en-US" sz="2000" dirty="0" smtClean="0"/>
              <a:t>Non-deterministic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 smtClean="0"/>
              <a:t>Infrequent failure</a:t>
            </a:r>
          </a:p>
          <a:p>
            <a:pPr lvl="1"/>
            <a:r>
              <a:rPr lang="en-US" sz="2000" dirty="0" smtClean="0"/>
              <a:t>Instrumentation eliminates the failure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Defects cross abstraction barriers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Large time lag from corruption (defect) to detection (failure)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Heisenbugs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In a sequential, deterministic program, failure is repeatable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But the real world is not that nice…</a:t>
            </a:r>
          </a:p>
          <a:p>
            <a:pPr lvl="1"/>
            <a:r>
              <a:rPr lang="en-US" sz="2000" dirty="0" smtClean="0"/>
              <a:t>Continuous input/environment changes</a:t>
            </a:r>
          </a:p>
          <a:p>
            <a:pPr lvl="1"/>
            <a:r>
              <a:rPr lang="en-US" sz="2000" dirty="0" smtClean="0"/>
              <a:t>Timing dependencies</a:t>
            </a:r>
          </a:p>
          <a:p>
            <a:pPr lvl="1"/>
            <a:r>
              <a:rPr lang="en-US" sz="2000" dirty="0" smtClean="0"/>
              <a:t>Concurrency and parallelism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Failure occurs randomly </a:t>
            </a:r>
          </a:p>
          <a:p>
            <a:pPr lvl="1"/>
            <a:r>
              <a:rPr lang="en-US" sz="2000" dirty="0" smtClean="0"/>
              <a:t>Literally depends on results of random-number generation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Bugs hard to reproduce when: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Use of debugger or assertions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makes</a:t>
            </a:r>
            <a:r>
              <a:rPr lang="en-US" sz="2000" dirty="0" smtClean="0">
                <a:solidFill>
                  <a:schemeClr val="accent2"/>
                </a:solidFill>
              </a:rPr>
              <a:t> failure goes away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Due to timing or assertions having side-effects</a:t>
            </a:r>
          </a:p>
          <a:p>
            <a:pPr lvl="1"/>
            <a:r>
              <a:rPr lang="en-US" sz="2000" dirty="0" smtClean="0"/>
              <a:t>Only happens when under heavy load</a:t>
            </a:r>
          </a:p>
          <a:p>
            <a:pPr lvl="1"/>
            <a:r>
              <a:rPr lang="en-US" sz="2000" dirty="0" smtClean="0"/>
              <a:t>Only happens once in a while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</a:t>
            </a:r>
            <a:r>
              <a:rPr lang="en-US" sz="2000" dirty="0" smtClean="0"/>
              <a:t>og (record) events during execution as program runs (at full speed)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Examine logs to help reconstruct the past</a:t>
            </a:r>
          </a:p>
          <a:p>
            <a:pPr lvl="1"/>
            <a:r>
              <a:rPr lang="en-US" sz="2000" dirty="0" smtClean="0"/>
              <a:t>Particularly on failing runs</a:t>
            </a:r>
          </a:p>
          <a:p>
            <a:pPr lvl="1"/>
            <a:r>
              <a:rPr lang="en-US" sz="2000" dirty="0" smtClean="0"/>
              <a:t>And/or compare failing and non-failing runs</a:t>
            </a:r>
          </a:p>
          <a:p>
            <a:pPr lvl="1"/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The log may be all you know about a customer’s environment</a:t>
            </a:r>
          </a:p>
          <a:p>
            <a:pPr lvl="1" indent="-342900"/>
            <a:r>
              <a:rPr lang="en-US" sz="2000" dirty="0" smtClean="0"/>
              <a:t>Needs to tell you enough to reproduce the failure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Performance / advanced issues:</a:t>
            </a:r>
          </a:p>
          <a:p>
            <a:pPr lvl="1" indent="-342900"/>
            <a:r>
              <a:rPr lang="en-US" sz="2000" dirty="0" smtClean="0"/>
              <a:t>To reduce overhead, store in main memory, not on disk (performance </a:t>
            </a:r>
            <a:r>
              <a:rPr lang="en-US" sz="2000" dirty="0" err="1" smtClean="0"/>
              <a:t>vs</a:t>
            </a:r>
            <a:r>
              <a:rPr lang="en-US" sz="2000" dirty="0" smtClean="0"/>
              <a:t> stable storage)</a:t>
            </a:r>
          </a:p>
          <a:p>
            <a:pPr lvl="1" indent="-342900"/>
            <a:r>
              <a:rPr lang="en-US" sz="2000" dirty="0" smtClean="0"/>
              <a:t>Circular logs avoid resource exhaustion and may be good enough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Rebuild system from scratch, or restart/reboot</a:t>
            </a:r>
          </a:p>
          <a:p>
            <a:pPr lvl="1"/>
            <a:r>
              <a:rPr lang="en-US" sz="2000" dirty="0" smtClean="0"/>
              <a:t>Find the bug in your build system or persistent data structures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Explain the problem to a friend (or to a rubber duck)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Make sure it is a bug</a:t>
            </a:r>
            <a:endParaRPr lang="en-US" sz="2000" dirty="0"/>
          </a:p>
          <a:p>
            <a:pPr lvl="1" indent="-342900"/>
            <a:r>
              <a:rPr lang="en-US" sz="2000" dirty="0" smtClean="0"/>
              <a:t>Program may be working correctly and you don’t realize it!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And things we already know: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logging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84" y="152400"/>
            <a:ext cx="1874833" cy="1600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</a:t>
            </a:r>
            <a:r>
              <a:rPr lang="en-GB" sz="2000" dirty="0" smtClean="0"/>
              <a:t>he defect is not where you think it is</a:t>
            </a:r>
            <a:endParaRPr lang="en-GB" sz="2000" dirty="0"/>
          </a:p>
          <a:p>
            <a:pPr lvl="1"/>
            <a:r>
              <a:rPr lang="en-GB" sz="2000" dirty="0" smtClean="0"/>
              <a:t>Ask yourself where it cannot be; explain why</a:t>
            </a:r>
          </a:p>
          <a:p>
            <a:pPr lvl="1"/>
            <a:r>
              <a:rPr lang="en-GB" sz="2000" dirty="0" smtClean="0"/>
              <a:t>Self-psychology: look forward to being wrong!</a:t>
            </a:r>
          </a:p>
          <a:p>
            <a:pPr marL="0" indent="0">
              <a:buNone/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 smtClean="0"/>
              <a:t>Reversed order of arguments: </a:t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Collections.copy(src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 smtClean="0"/>
              <a:t>Spelling of identifiers: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 smtClean="0"/>
              <a:t> can help catch method name typos</a:t>
            </a:r>
          </a:p>
          <a:p>
            <a:pPr lvl="1"/>
            <a:r>
              <a:rPr lang="en-GB" sz="2000" dirty="0" smtClean="0"/>
              <a:t>Same object vs. equal: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 smtClean="0"/>
              <a:t> versus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 smtClean="0"/>
              <a:t>Deep vs. shallow copy</a:t>
            </a:r>
          </a:p>
          <a:p>
            <a:pPr marL="0" indent="0">
              <a:buNone/>
            </a:pPr>
            <a:endParaRPr lang="en-GB" sz="6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Make sure that you have correct source code!</a:t>
            </a:r>
          </a:p>
          <a:p>
            <a:pPr lvl="1"/>
            <a:r>
              <a:rPr lang="en-GB" sz="2000" dirty="0" smtClean="0"/>
              <a:t>Check out fresh copy from repository; recompile everything</a:t>
            </a:r>
          </a:p>
          <a:p>
            <a:pPr lvl="1"/>
            <a:r>
              <a:rPr lang="en-GB" sz="2000" dirty="0" smtClean="0"/>
              <a:t>Does a syntax error break the build? (it should!)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.g., has the OS changed?  Is there room on the hard drive?  Is it a leap year? 2 full moons in the month?</a:t>
            </a:r>
          </a:p>
          <a:p>
            <a:pPr lvl="1"/>
            <a:r>
              <a:rPr lang="en-GB" sz="2000" dirty="0" smtClean="0"/>
              <a:t>Debug the code, </a:t>
            </a:r>
            <a:r>
              <a:rPr lang="en-GB" sz="2000" i="1" dirty="0" smtClean="0">
                <a:solidFill>
                  <a:srgbClr val="0000FF"/>
                </a:solidFill>
              </a:rPr>
              <a:t>not </a:t>
            </a:r>
            <a:r>
              <a:rPr lang="en-GB" sz="2000" dirty="0" smtClean="0"/>
              <a:t>the comments</a:t>
            </a:r>
          </a:p>
          <a:p>
            <a:pPr marL="1200150" lvl="2" indent="-342900"/>
            <a:r>
              <a:rPr lang="en-GB" sz="2000" dirty="0" smtClean="0"/>
              <a:t>Ensure that comments and specs describe the code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 smtClean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 smtClean="0"/>
              <a:t>We all develop blind spots</a:t>
            </a:r>
          </a:p>
          <a:p>
            <a:pPr lvl="1"/>
            <a:r>
              <a:rPr lang="en-GB" sz="2000" dirty="0" smtClean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 smtClean="0"/>
              <a:t>Trade latency for efficiency – sleep!</a:t>
            </a:r>
          </a:p>
          <a:p>
            <a:pPr lvl="1"/>
            <a:r>
              <a:rPr lang="en-GB" sz="2000" dirty="0" smtClean="0"/>
              <a:t>One good reason to start early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Testing and debugging are different</a:t>
            </a:r>
          </a:p>
          <a:p>
            <a:pPr lvl="1"/>
            <a:r>
              <a:rPr lang="en-US" sz="2000" dirty="0" smtClean="0"/>
              <a:t>Testing reveals </a:t>
            </a:r>
            <a:r>
              <a:rPr lang="en-US" sz="2000" i="1" dirty="0" smtClean="0"/>
              <a:t>existence of failures</a:t>
            </a:r>
          </a:p>
          <a:p>
            <a:pPr lvl="1"/>
            <a:r>
              <a:rPr lang="en-US" sz="2000" dirty="0" smtClean="0"/>
              <a:t>Debugging pinpoints </a:t>
            </a:r>
            <a:r>
              <a:rPr lang="en-US" sz="2000" i="1" dirty="0" smtClean="0"/>
              <a:t>location of defects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should be a systematic process</a:t>
            </a:r>
          </a:p>
          <a:p>
            <a:pPr lvl="1"/>
            <a:r>
              <a:rPr lang="en-US" sz="2000" dirty="0" smtClean="0"/>
              <a:t>Use the </a:t>
            </a:r>
            <a:r>
              <a:rPr lang="en-US" sz="2000" i="1" dirty="0" smtClean="0"/>
              <a:t>scientific method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Understand the source of defects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i="1" dirty="0" smtClean="0"/>
              <a:t>find similar ones and prevent them in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defect</a:t>
            </a:r>
            <a:r>
              <a:rPr lang="en-US" sz="2000" dirty="0" smtClean="0"/>
              <a:t> – mistake committed by a human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error</a:t>
            </a:r>
            <a:r>
              <a:rPr lang="en-US" sz="2000" dirty="0" smtClean="0"/>
              <a:t> – incorrect computation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failure</a:t>
            </a:r>
            <a:r>
              <a:rPr lang="en-US" sz="2000" dirty="0" smtClean="0"/>
              <a:t> – visible error:  program violates its specification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 smtClean="0"/>
              <a:t>Unit testing</a:t>
            </a:r>
          </a:p>
          <a:p>
            <a:pPr marL="457200" lvl="1" indent="0">
              <a:buNone/>
            </a:pPr>
            <a:r>
              <a:rPr lang="en-US" sz="2000" dirty="0" smtClean="0"/>
              <a:t>Integration testing</a:t>
            </a:r>
          </a:p>
          <a:p>
            <a:pPr marL="457200" lvl="1" indent="0">
              <a:buNone/>
            </a:pPr>
            <a:r>
              <a:rPr lang="en-US" sz="2000" dirty="0" smtClean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Goal is to go </a:t>
            </a:r>
            <a:r>
              <a:rPr lang="en-US" sz="2000" i="1" dirty="0" smtClean="0">
                <a:solidFill>
                  <a:schemeClr val="accent2"/>
                </a:solidFill>
              </a:rPr>
              <a:t>from failure back to defect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Defense</a:t>
            </a:r>
            <a:r>
              <a:rPr lang="en-GB" dirty="0" smtClean="0"/>
              <a:t> in depth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Levels of </a:t>
            </a:r>
            <a:r>
              <a:rPr lang="en-GB" sz="2000" dirty="0" err="1" smtClean="0"/>
              <a:t>defense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 smtClean="0"/>
              <a:t>Examples: Java prevents type errors, memory corruption</a:t>
            </a:r>
          </a:p>
          <a:p>
            <a:pPr marL="457200" lvl="1" indent="0">
              <a:buNone/>
            </a:pPr>
            <a:endParaRPr lang="en-GB" sz="1000" dirty="0" smtClean="0"/>
          </a:p>
          <a:p>
            <a:pPr marL="514350" indent="-457200">
              <a:buFont typeface="+mj-lt"/>
              <a:buAutoNum type="arabicPeriod"/>
            </a:pPr>
            <a:r>
              <a:rPr lang="en-GB" sz="2000" dirty="0" smtClean="0"/>
              <a:t>Don’t introduce defects</a:t>
            </a:r>
          </a:p>
          <a:p>
            <a:pPr lvl="1"/>
            <a:r>
              <a:rPr lang="en-GB" sz="2000" dirty="0" smtClean="0"/>
              <a:t>“get things right the first time”</a:t>
            </a:r>
          </a:p>
          <a:p>
            <a:pPr lvl="1"/>
            <a:endParaRPr lang="en-GB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immediately visible</a:t>
            </a:r>
          </a:p>
          <a:p>
            <a:pPr lvl="1"/>
            <a:r>
              <a:rPr lang="en-GB" sz="2000" dirty="0" smtClean="0"/>
              <a:t>Examples:  assertions, </a:t>
            </a:r>
            <a:r>
              <a:rPr lang="en-GB" sz="2000" b="1" dirty="0" err="1" smtClean="0">
                <a:latin typeface="Courier New"/>
                <a:cs typeface="Courier New"/>
              </a:rPr>
              <a:t>checkRep</a:t>
            </a:r>
            <a:endParaRPr lang="en-GB" sz="2000" b="1" dirty="0" smtClean="0">
              <a:latin typeface="Courier New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Reduce distance from error to failure</a:t>
            </a:r>
          </a:p>
          <a:p>
            <a:pPr lvl="1"/>
            <a:endParaRPr lang="en-GB" sz="1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+mj-lt"/>
                <a:cs typeface="Courier New"/>
              </a:rPr>
              <a:t>Debug [last level/resort: needed to get from failure to defect]</a:t>
            </a:r>
          </a:p>
          <a:p>
            <a:pPr lvl="1"/>
            <a:r>
              <a:rPr lang="en-GB" sz="2000" dirty="0">
                <a:cs typeface="Courier New"/>
              </a:rPr>
              <a:t>Easier to do in </a:t>
            </a:r>
            <a:r>
              <a:rPr lang="en-GB" sz="2000" dirty="0" smtClean="0">
                <a:cs typeface="Courier New"/>
              </a:rPr>
              <a:t>modular programs with good specs &amp; test suites</a:t>
            </a:r>
            <a:endParaRPr lang="en-GB" sz="2000" dirty="0" smtClean="0">
              <a:latin typeface="+mj-lt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Use scientific method to gain information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+mj-lt"/>
            </a:endParaRPr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4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 smtClean="0"/>
              <a:t>Java prevents type mismatches, memory overwrite bugs; guaranteed sizes of numeric types, …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 smtClean="0"/>
              <a:t>TCP/IP guarantees data is not reordered</a:t>
            </a:r>
          </a:p>
          <a:p>
            <a:pPr lvl="1"/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guarantees there is no overflow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 smtClean="0"/>
              <a:t>Immutable data structure guarantees </a:t>
            </a:r>
            <a:r>
              <a:rPr lang="en-US" sz="2000" dirty="0" smtClean="0"/>
              <a:t>behavioral </a:t>
            </a:r>
            <a:r>
              <a:rPr lang="en-GB" sz="2000" dirty="0" smtClean="0"/>
              <a:t>equality</a:t>
            </a:r>
          </a:p>
          <a:p>
            <a:pPr lvl="1"/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 smtClean="0"/>
              <a:t> block can prevent a resource leak</a:t>
            </a:r>
          </a:p>
          <a:p>
            <a:pPr marL="457200" lvl="1" indent="0">
              <a:buNone/>
            </a:pPr>
            <a:r>
              <a:rPr lang="en-GB" sz="2000" dirty="0" smtClean="0"/>
              <a:t>Caution:  You must maintain the discipline </a:t>
            </a: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 defense: 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b="1" dirty="0" smtClean="0">
                <a:solidFill>
                  <a:srgbClr val="FF6600"/>
                </a:solidFill>
              </a:rPr>
              <a:t>Think </a:t>
            </a:r>
            <a:r>
              <a:rPr lang="en-GB" sz="2000" dirty="0" smtClean="0"/>
              <a:t>before you code.  Don’t code before you think!</a:t>
            </a:r>
          </a:p>
          <a:p>
            <a:pPr lvl="1"/>
            <a:r>
              <a:rPr lang="en-GB" sz="2000" dirty="0" smtClean="0"/>
              <a:t>If you're making lots of easy-to-find defects, you're also making hard-to-find defects – don't rush toward “it compiles”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 smtClean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 smtClean="0"/>
              <a:t>The key techniques are everything we have been learning:</a:t>
            </a:r>
          </a:p>
          <a:p>
            <a:pPr lvl="1"/>
            <a:r>
              <a:rPr lang="en-GB" sz="2000" dirty="0" smtClean="0"/>
              <a:t>Clear and complete specs</a:t>
            </a:r>
          </a:p>
          <a:p>
            <a:pPr lvl="1"/>
            <a:r>
              <a:rPr lang="en-GB" sz="2000" dirty="0" smtClean="0"/>
              <a:t>Well-designed modularity with no rep exposure</a:t>
            </a:r>
          </a:p>
          <a:p>
            <a:pPr lvl="1"/>
            <a:r>
              <a:rPr lang="en-GB" sz="2000" dirty="0" smtClean="0"/>
              <a:t>Testing early and often with clear goals</a:t>
            </a:r>
          </a:p>
          <a:p>
            <a:pPr lvl="1"/>
            <a:r>
              <a:rPr lang="en-GB" sz="2000" dirty="0" smtClean="0"/>
              <a:t>…</a:t>
            </a:r>
          </a:p>
          <a:p>
            <a:pPr marL="457200" lvl="1" indent="0">
              <a:buNone/>
            </a:pPr>
            <a:r>
              <a:rPr lang="en-GB" sz="2000" dirty="0" smtClean="0"/>
              <a:t>These techniques lead to </a:t>
            </a:r>
            <a:r>
              <a:rPr lang="en-GB" sz="2000" i="1" dirty="0" smtClean="0">
                <a:solidFill>
                  <a:schemeClr val="accent2"/>
                </a:solidFill>
              </a:rPr>
              <a:t>simpler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62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“There are two ways of constructing a software</a:t>
            </a:r>
            <a:br>
              <a:rPr lang="en-US" sz="2000" dirty="0" smtClean="0"/>
            </a:br>
            <a:r>
              <a:rPr lang="en-US" sz="2000" dirty="0" smtClean="0"/>
              <a:t>design: </a:t>
            </a:r>
          </a:p>
          <a:p>
            <a:pPr marL="400050" lvl="1" indent="0">
              <a:buNone/>
            </a:pPr>
            <a:r>
              <a:rPr lang="en-US" sz="2000" dirty="0" smtClean="0"/>
              <a:t>One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simple </a:t>
            </a:r>
            <a:r>
              <a:rPr lang="en-US" sz="2000" dirty="0" smtClean="0"/>
              <a:t>that there </a:t>
            </a:r>
            <a:br>
              <a:rPr lang="en-US" sz="2000" dirty="0" smtClean="0"/>
            </a:br>
            <a:r>
              <a:rPr lang="en-US" sz="2000" dirty="0" smtClean="0"/>
              <a:t>are obviously no deficiencies, and</a:t>
            </a:r>
          </a:p>
          <a:p>
            <a:pPr marL="400050" lvl="1" indent="0">
              <a:buNone/>
            </a:pPr>
            <a:r>
              <a:rPr lang="en-US" sz="2000" dirty="0" smtClean="0"/>
              <a:t>the other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complicated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that there are no obvious deficiencies.</a:t>
            </a:r>
          </a:p>
          <a:p>
            <a:pPr marL="0" indent="0">
              <a:buNone/>
            </a:pPr>
            <a:r>
              <a:rPr lang="en-US" sz="2000" dirty="0" smtClean="0"/>
              <a:t>The first method is far more difficult.”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“Debugging is twice as hard as writing the code</a:t>
            </a:r>
            <a:br>
              <a:rPr lang="en-US" sz="2000" dirty="0" smtClean="0"/>
            </a:br>
            <a:r>
              <a:rPr lang="en-US" sz="2000" dirty="0" smtClean="0"/>
              <a:t>in the first place. Therefore, if you write the code</a:t>
            </a:r>
            <a:br>
              <a:rPr lang="en-US" sz="2000" dirty="0" smtClean="0"/>
            </a:br>
            <a:r>
              <a:rPr lang="en-US" sz="2000" dirty="0" smtClean="0"/>
              <a:t>as cleverly as possible, you are, by definition,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not smart enough to debug it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82" y="66507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1" y="3498098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6324" y="266892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</a:t>
            </a:r>
            <a:r>
              <a:rPr lang="en-US" sz="2000" dirty="0" smtClean="0">
                <a:latin typeface="+mn-lt"/>
              </a:rPr>
              <a:t>Hoare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777" y="1524000"/>
            <a:ext cx="5669626" cy="2694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969" y="5795312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</a:t>
            </a:r>
            <a:r>
              <a:rPr lang="en-US" sz="2000" dirty="0" smtClean="0">
                <a:latin typeface="+mn-lt"/>
              </a:rPr>
              <a:t>Kernighan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777" y="4534572"/>
            <a:ext cx="5669626" cy="1520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Third defense: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If we can't prevent errors, we can try to localize them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Assertions</a:t>
            </a:r>
            <a:r>
              <a:rPr lang="en-GB" sz="2000" dirty="0" smtClean="0"/>
              <a:t>: catch errors early, before they contaminate and are perhaps masked by further computation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Unit testing</a:t>
            </a:r>
            <a:r>
              <a:rPr lang="en-GB" sz="2000" dirty="0" smtClean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Regression testing</a:t>
            </a:r>
            <a:r>
              <a:rPr lang="en-GB" sz="2000" dirty="0" smtClean="0"/>
              <a:t>: run tests as often as possible when changing code.  If there is a failure, chances are there's a mistake in the code you just changed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If you can localize problems to a single method or small module, defects can usually be found simply by studying the program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44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key difficulty of debugging is to find the defect:  the code fragment responsible for an observed problem </a:t>
            </a:r>
          </a:p>
          <a:p>
            <a:pPr lvl="1"/>
            <a:r>
              <a:rPr lang="en-GB" sz="2000" dirty="0"/>
              <a:t>A method may return an erroneous result, but be itself error-free </a:t>
            </a:r>
            <a:r>
              <a:rPr lang="en-GB" sz="2000"/>
              <a:t>if representation was corrupted earlier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The earlier a problem is observed, the easier it is to fix</a:t>
            </a:r>
          </a:p>
          <a:p>
            <a:pPr lvl="1"/>
            <a:r>
              <a:rPr lang="en-GB" sz="2000" dirty="0"/>
              <a:t>In terms of code-writing to code-fixing</a:t>
            </a:r>
          </a:p>
          <a:p>
            <a:pPr lvl="1"/>
            <a:r>
              <a:rPr lang="en-GB" sz="2000" dirty="0"/>
              <a:t>And in terms of window of program execution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Don’t program in ways that hide errors</a:t>
            </a:r>
          </a:p>
          <a:p>
            <a:pPr lvl="1"/>
            <a:r>
              <a:rPr lang="en-GB" sz="2000" dirty="0"/>
              <a:t>This lengthens distance between defect and failure</a:t>
            </a:r>
          </a:p>
          <a:p>
            <a:pPr lvl="1"/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60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16369</TotalTime>
  <Words>2219</Words>
  <Application>Microsoft Office PowerPoint</Application>
  <PresentationFormat>On-screen Show (4:3)</PresentationFormat>
  <Paragraphs>430</Paragraphs>
  <Slides>29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simple</vt:lpstr>
      <vt:lpstr>CSE 331 Software Design &amp; Implementation</vt:lpstr>
      <vt:lpstr>Ways to get your code right</vt:lpstr>
      <vt:lpstr>A Bug’s Life</vt:lpstr>
      <vt:lpstr>Defense in depth</vt:lpstr>
      <vt:lpstr>First defense: Impossible by design</vt:lpstr>
      <vt:lpstr>Second defense:  Correctness</vt:lpstr>
      <vt:lpstr>Strive for simplicity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Last resort: debugging</vt:lpstr>
      <vt:lpstr>The debugging process</vt:lpstr>
      <vt:lpstr>Debugging and the scientific method</vt:lpstr>
      <vt:lpstr>Example</vt:lpstr>
      <vt:lpstr>Reducing absolute input size</vt:lpstr>
      <vt:lpstr>Reducing relative input size</vt:lpstr>
      <vt:lpstr>General strategy:  simplify</vt:lpstr>
      <vt:lpstr>Localizing a defect</vt:lpstr>
      <vt:lpstr>Binary search on buggy code</vt:lpstr>
      <vt:lpstr>Binary search on buggy code</vt:lpstr>
      <vt:lpstr>Detecting Bugs in the Real World</vt:lpstr>
      <vt:lpstr>Heisenbugs</vt:lpstr>
      <vt:lpstr>Logging Events</vt:lpstr>
      <vt:lpstr>More Tricks for Hard Bugs</vt:lpstr>
      <vt:lpstr>Where is the defect?</vt:lpstr>
      <vt:lpstr>When the going gets tough</vt:lpstr>
      <vt:lpstr>Key Concepts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cse</cp:lastModifiedBy>
  <cp:revision>266</cp:revision>
  <cp:lastPrinted>2013-10-30T05:15:40Z</cp:lastPrinted>
  <dcterms:created xsi:type="dcterms:W3CDTF">2012-02-17T18:07:42Z</dcterms:created>
  <dcterms:modified xsi:type="dcterms:W3CDTF">2014-11-11T18:45:04Z</dcterms:modified>
</cp:coreProperties>
</file>