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85" r:id="rId2"/>
    <p:sldId id="293" r:id="rId3"/>
    <p:sldId id="298" r:id="rId4"/>
    <p:sldId id="286" r:id="rId5"/>
    <p:sldId id="305" r:id="rId6"/>
    <p:sldId id="299" r:id="rId7"/>
    <p:sldId id="300" r:id="rId8"/>
    <p:sldId id="311" r:id="rId9"/>
    <p:sldId id="309" r:id="rId10"/>
    <p:sldId id="301" r:id="rId11"/>
    <p:sldId id="310" r:id="rId12"/>
    <p:sldId id="304" r:id="rId13"/>
    <p:sldId id="315" r:id="rId14"/>
    <p:sldId id="303" r:id="rId15"/>
    <p:sldId id="306" r:id="rId16"/>
    <p:sldId id="296" r:id="rId17"/>
    <p:sldId id="287" r:id="rId18"/>
    <p:sldId id="288" r:id="rId19"/>
    <p:sldId id="289" r:id="rId20"/>
    <p:sldId id="290" r:id="rId21"/>
    <p:sldId id="291" r:id="rId22"/>
    <p:sldId id="294" r:id="rId23"/>
    <p:sldId id="295" r:id="rId24"/>
    <p:sldId id="314" r:id="rId25"/>
    <p:sldId id="312" r:id="rId26"/>
    <p:sldId id="313" r:id="rId27"/>
  </p:sldIdLst>
  <p:sldSz cx="9144000" cy="6858000" type="screen4x3"/>
  <p:notesSz cx="6934200" cy="9220200"/>
  <p:custDataLst>
    <p:tags r:id="rId30"/>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0066"/>
    <a:srgbClr val="800080"/>
    <a:srgbClr val="FFFF00"/>
    <a:srgbClr val="FF00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4914" autoAdjust="0"/>
    <p:restoredTop sz="80000" autoAdjust="0"/>
  </p:normalViewPr>
  <p:slideViewPr>
    <p:cSldViewPr>
      <p:cViewPr varScale="1">
        <p:scale>
          <a:sx n="43" d="100"/>
          <a:sy n="43" d="100"/>
        </p:scale>
        <p:origin x="-1764"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286"/>
    </p:cViewPr>
  </p:sorterViewPr>
  <p:notesViewPr>
    <p:cSldViewPr>
      <p:cViewPr varScale="1">
        <p:scale>
          <a:sx n="82" d="100"/>
          <a:sy n="82" d="100"/>
        </p:scale>
        <p:origin x="-1944" y="-102"/>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6" name="Rectangle 4"/>
          <p:cNvSpPr>
            <a:spLocks noGrp="1" noChangeArrowheads="1"/>
          </p:cNvSpPr>
          <p:nvPr>
            <p:ph type="ftr" sz="quarter" idx="2"/>
          </p:nvPr>
        </p:nvSpPr>
        <p:spPr bwMode="auto">
          <a:xfrm>
            <a:off x="0" y="8759800"/>
            <a:ext cx="3005121"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defRPr sz="1300" dirty="0"/>
            </a:lvl1pPr>
          </a:lstStyle>
          <a:p>
            <a:pPr>
              <a:defRPr/>
            </a:pPr>
            <a:r>
              <a:rPr lang="en-US" dirty="0"/>
              <a:t>CSE </a:t>
            </a:r>
            <a:r>
              <a:rPr lang="en-US" dirty="0" smtClean="0"/>
              <a:t>311 Au13</a:t>
            </a:r>
            <a:endParaRPr lang="en-US" dirty="0"/>
          </a:p>
        </p:txBody>
      </p:sp>
      <p:sp>
        <p:nvSpPr>
          <p:cNvPr id="33797" name="Rectangle 5"/>
          <p:cNvSpPr>
            <a:spLocks noGrp="1" noChangeArrowheads="1"/>
          </p:cNvSpPr>
          <p:nvPr>
            <p:ph type="sldNum" sz="quarter" idx="3"/>
          </p:nvPr>
        </p:nvSpPr>
        <p:spPr bwMode="auto">
          <a:xfrm>
            <a:off x="3929080" y="8759800"/>
            <a:ext cx="3005120"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lgn="r">
              <a:defRPr sz="1300"/>
            </a:lvl1pPr>
          </a:lstStyle>
          <a:p>
            <a:pPr>
              <a:defRPr/>
            </a:pPr>
            <a:r>
              <a:rPr lang="en-US" dirty="0"/>
              <a:t>0</a:t>
            </a:r>
            <a:r>
              <a:rPr lang="en-US" dirty="0" smtClean="0"/>
              <a:t>-</a:t>
            </a:r>
            <a:fld id="{4490ECC9-DBDA-4236-ABEF-47C2FD79DC3B}" type="slidenum">
              <a:rPr lang="en-US" smtClean="0"/>
              <a:pPr>
                <a:defRPr/>
              </a:pPr>
              <a:t>‹#›</a:t>
            </a:fld>
            <a:endParaRPr lang="en-US" dirty="0"/>
          </a:p>
        </p:txBody>
      </p:sp>
    </p:spTree>
    <p:extLst>
      <p:ext uri="{BB962C8B-B14F-4D97-AF65-F5344CB8AC3E}">
        <p14:creationId xmlns:p14="http://schemas.microsoft.com/office/powerpoint/2010/main" val="37315996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1"/>
            <a:ext cx="3005121" cy="460400"/>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lvl1pPr>
              <a:defRPr sz="1300"/>
            </a:lvl1pPr>
          </a:lstStyle>
          <a:p>
            <a:pPr>
              <a:defRPr/>
            </a:pPr>
            <a:endParaRPr lang="en-US"/>
          </a:p>
        </p:txBody>
      </p:sp>
      <p:sp>
        <p:nvSpPr>
          <p:cNvPr id="25603" name="Rectangle 3"/>
          <p:cNvSpPr>
            <a:spLocks noGrp="1" noChangeArrowheads="1"/>
          </p:cNvSpPr>
          <p:nvPr>
            <p:ph type="dt" idx="1"/>
          </p:nvPr>
        </p:nvSpPr>
        <p:spPr bwMode="auto">
          <a:xfrm>
            <a:off x="3929080" y="1"/>
            <a:ext cx="3005120" cy="460400"/>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lvl1pPr algn="r">
              <a:defRPr sz="1300"/>
            </a:lvl1pPr>
          </a:lstStyle>
          <a:p>
            <a:pPr>
              <a:defRPr/>
            </a:pPr>
            <a:endParaRPr lang="en-US"/>
          </a:p>
        </p:txBody>
      </p:sp>
      <p:sp>
        <p:nvSpPr>
          <p:cNvPr id="29700" name="Rectangle 4"/>
          <p:cNvSpPr>
            <a:spLocks noGrp="1" noRot="1" noChangeAspect="1" noChangeArrowheads="1" noTextEdit="1"/>
          </p:cNvSpPr>
          <p:nvPr>
            <p:ph type="sldImg" idx="2"/>
          </p:nvPr>
        </p:nvSpPr>
        <p:spPr bwMode="auto">
          <a:xfrm>
            <a:off x="1162050" y="692150"/>
            <a:ext cx="4610100" cy="3457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5"/>
          <p:cNvSpPr>
            <a:spLocks noGrp="1" noChangeArrowheads="1"/>
          </p:cNvSpPr>
          <p:nvPr>
            <p:ph type="body" sz="quarter" idx="3"/>
          </p:nvPr>
        </p:nvSpPr>
        <p:spPr bwMode="auto">
          <a:xfrm>
            <a:off x="923958" y="4379901"/>
            <a:ext cx="5086284" cy="4148175"/>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5606" name="Rectangle 6"/>
          <p:cNvSpPr>
            <a:spLocks noGrp="1" noChangeArrowheads="1"/>
          </p:cNvSpPr>
          <p:nvPr>
            <p:ph type="ftr" sz="quarter" idx="4"/>
          </p:nvPr>
        </p:nvSpPr>
        <p:spPr bwMode="auto">
          <a:xfrm>
            <a:off x="0" y="8759800"/>
            <a:ext cx="3005121"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defRPr sz="1300"/>
            </a:lvl1pPr>
          </a:lstStyle>
          <a:p>
            <a:pPr>
              <a:defRPr/>
            </a:pPr>
            <a:endParaRPr lang="en-US"/>
          </a:p>
        </p:txBody>
      </p:sp>
      <p:sp>
        <p:nvSpPr>
          <p:cNvPr id="25607" name="Rectangle 7"/>
          <p:cNvSpPr>
            <a:spLocks noGrp="1" noChangeArrowheads="1"/>
          </p:cNvSpPr>
          <p:nvPr>
            <p:ph type="sldNum" sz="quarter" idx="5"/>
          </p:nvPr>
        </p:nvSpPr>
        <p:spPr bwMode="auto">
          <a:xfrm>
            <a:off x="3929080" y="8759800"/>
            <a:ext cx="3005120"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lgn="r">
              <a:defRPr sz="1300"/>
            </a:lvl1pPr>
          </a:lstStyle>
          <a:p>
            <a:pPr>
              <a:defRPr/>
            </a:pPr>
            <a:fld id="{C0C86982-0651-4A87-8CCD-A426161CC69C}" type="slidenum">
              <a:rPr lang="en-US"/>
              <a:pPr>
                <a:defRPr/>
              </a:pPr>
              <a:t>‹#›</a:t>
            </a:fld>
            <a:endParaRPr lang="en-US"/>
          </a:p>
        </p:txBody>
      </p:sp>
    </p:spTree>
    <p:extLst>
      <p:ext uri="{BB962C8B-B14F-4D97-AF65-F5344CB8AC3E}">
        <p14:creationId xmlns:p14="http://schemas.microsoft.com/office/powerpoint/2010/main" val="3074757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0C86982-0651-4A87-8CCD-A426161CC69C}" type="slidenum">
              <a:rPr lang="en-US" smtClean="0"/>
              <a:pPr>
                <a:defRPr/>
              </a:pPr>
              <a:t>2</a:t>
            </a:fld>
            <a:endParaRPr lang="en-US"/>
          </a:p>
        </p:txBody>
      </p:sp>
    </p:spTree>
    <p:extLst>
      <p:ext uri="{BB962C8B-B14F-4D97-AF65-F5344CB8AC3E}">
        <p14:creationId xmlns:p14="http://schemas.microsoft.com/office/powerpoint/2010/main" val="1641039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 books?</a:t>
            </a:r>
            <a:r>
              <a:rPr lang="en-US" baseline="0" dirty="0" smtClean="0"/>
              <a:t>  Better organized, editing – the web is not a substitute (disorganized, fragmented, but still very useful)</a:t>
            </a:r>
            <a:endParaRPr lang="en-US" dirty="0"/>
          </a:p>
        </p:txBody>
      </p:sp>
      <p:sp>
        <p:nvSpPr>
          <p:cNvPr id="4" name="Slide Number Placeholder 3"/>
          <p:cNvSpPr>
            <a:spLocks noGrp="1"/>
          </p:cNvSpPr>
          <p:nvPr>
            <p:ph type="sldNum" sz="quarter" idx="10"/>
          </p:nvPr>
        </p:nvSpPr>
        <p:spPr/>
        <p:txBody>
          <a:bodyPr/>
          <a:lstStyle/>
          <a:p>
            <a:pPr>
              <a:defRPr/>
            </a:pPr>
            <a:fld id="{C0C86982-0651-4A87-8CCD-A426161CC69C}" type="slidenum">
              <a:rPr lang="en-US" smtClean="0"/>
              <a:pPr>
                <a:defRPr/>
              </a:pPr>
              <a:t>9</a:t>
            </a:fld>
            <a:endParaRPr lang="en-US"/>
          </a:p>
        </p:txBody>
      </p:sp>
    </p:spTree>
    <p:extLst>
      <p:ext uri="{BB962C8B-B14F-4D97-AF65-F5344CB8AC3E}">
        <p14:creationId xmlns:p14="http://schemas.microsoft.com/office/powerpoint/2010/main" val="1689813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longer in high school</a:t>
            </a:r>
            <a:r>
              <a:rPr lang="en-US" baseline="0" dirty="0" smtClean="0"/>
              <a:t> – real world is “do this” said by someone who doesn’t even know what “this” implies.  We want to span the gap somehow.  Some handouts and structure but no “cheat sheets”, “output comparison tools” and other crutches – goal is to learn how to learn outside of a class and how to reason about things. </a:t>
            </a:r>
          </a:p>
          <a:p>
            <a:endParaRPr lang="en-US" baseline="0" dirty="0" smtClean="0"/>
          </a:p>
          <a:p>
            <a:r>
              <a:rPr lang="en-US" baseline="0" dirty="0" smtClean="0"/>
              <a:t>It’s not about the points – it’s about the work; the points are supposed to reflect the quality of that.</a:t>
            </a:r>
          </a:p>
          <a:p>
            <a:endParaRPr lang="en-US" baseline="0" dirty="0" smtClean="0"/>
          </a:p>
          <a:p>
            <a:r>
              <a:rPr lang="en-US" baseline="0" dirty="0" smtClean="0"/>
              <a:t>Workload is less structured and pacing is more up to students.  Can’t leave things until day before they’re due, shouldn’t expect crisp answers to things that don’t have them – and “will this lose a point” is often in that category.</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C0C86982-0651-4A87-8CCD-A426161CC69C}" type="slidenum">
              <a:rPr lang="en-US" smtClean="0"/>
              <a:pPr>
                <a:defRPr/>
              </a:pPr>
              <a:t>20</a:t>
            </a:fld>
            <a:endParaRPr lang="en-US"/>
          </a:p>
        </p:txBody>
      </p:sp>
    </p:spTree>
    <p:extLst>
      <p:ext uri="{BB962C8B-B14F-4D97-AF65-F5344CB8AC3E}">
        <p14:creationId xmlns:p14="http://schemas.microsoft.com/office/powerpoint/2010/main" val="1371136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762000" y="12954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 name="Line 8"/>
          <p:cNvSpPr>
            <a:spLocks noChangeShapeType="1"/>
          </p:cNvSpPr>
          <p:nvPr/>
        </p:nvSpPr>
        <p:spPr bwMode="auto">
          <a:xfrm>
            <a:off x="762000" y="57912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 name="Rectangle 2"/>
          <p:cNvSpPr>
            <a:spLocks noGrp="1" noChangeArrowheads="1"/>
          </p:cNvSpPr>
          <p:nvPr>
            <p:ph type="ctrTitle"/>
          </p:nvPr>
        </p:nvSpPr>
        <p:spPr>
          <a:xfrm>
            <a:off x="685800" y="2286000"/>
            <a:ext cx="7772400" cy="1143000"/>
          </a:xfrm>
        </p:spPr>
        <p:txBody>
          <a:bodyPr/>
          <a:lstStyle>
            <a:lvl1pPr>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rgbClr val="800080"/>
                </a:solidFill>
              </a:defRPr>
            </a:lvl1pPr>
          </a:lstStyle>
          <a:p>
            <a:r>
              <a:rPr lang="en-US" smtClean="0"/>
              <a:t>Click to edit Master subtitle style</a:t>
            </a:r>
            <a:endParaRPr lang="en-US"/>
          </a:p>
        </p:txBody>
      </p:sp>
      <p:sp>
        <p:nvSpPr>
          <p:cNvPr id="6" name="Rectangle 4"/>
          <p:cNvSpPr>
            <a:spLocks noGrp="1" noChangeArrowheads="1"/>
          </p:cNvSpPr>
          <p:nvPr>
            <p:ph type="dt" sz="half" idx="10"/>
          </p:nvPr>
        </p:nvSpPr>
        <p:spPr>
          <a:xfrm>
            <a:off x="685800" y="6248400"/>
            <a:ext cx="1905000" cy="457200"/>
          </a:xfrm>
        </p:spPr>
        <p:txBody>
          <a:bodyPr/>
          <a:lstStyle>
            <a:lvl1pPr>
              <a:defRPr>
                <a:solidFill>
                  <a:schemeClr val="tx1"/>
                </a:solidFill>
              </a:defRPr>
            </a:lvl1pPr>
          </a:lstStyle>
          <a:p>
            <a:pPr>
              <a:defRPr/>
            </a:pPr>
            <a:endParaRPr lang="en-US"/>
          </a:p>
        </p:txBody>
      </p:sp>
      <p:sp>
        <p:nvSpPr>
          <p:cNvPr id="7" name="Rectangle 5"/>
          <p:cNvSpPr>
            <a:spLocks noGrp="1" noChangeArrowheads="1"/>
          </p:cNvSpPr>
          <p:nvPr>
            <p:ph type="ftr" sz="quarter" idx="11"/>
          </p:nvPr>
        </p:nvSpPr>
        <p:spPr>
          <a:xfrm>
            <a:off x="3124200" y="6248400"/>
            <a:ext cx="2895600" cy="457200"/>
          </a:xfrm>
        </p:spPr>
        <p:txBody>
          <a:bodyPr/>
          <a:lstStyle>
            <a:lvl1pPr>
              <a:defRPr>
                <a:solidFill>
                  <a:schemeClr val="tx1"/>
                </a:solidFill>
              </a:defRPr>
            </a:lvl1pPr>
          </a:lstStyle>
          <a:p>
            <a:pPr>
              <a:defRPr/>
            </a:pPr>
            <a:r>
              <a:rPr lang="en-US" smtClean="0"/>
              <a:t>CSE 331 Fall 2014</a:t>
            </a:r>
            <a:endParaRPr lang="en-US" dirty="0"/>
          </a:p>
        </p:txBody>
      </p:sp>
      <p:sp>
        <p:nvSpPr>
          <p:cNvPr id="8" name="Rectangle 6"/>
          <p:cNvSpPr>
            <a:spLocks noGrp="1" noChangeArrowheads="1"/>
          </p:cNvSpPr>
          <p:nvPr>
            <p:ph type="sldNum" sz="quarter" idx="12"/>
          </p:nvPr>
        </p:nvSpPr>
        <p:spPr>
          <a:xfrm>
            <a:off x="6553200" y="6248400"/>
            <a:ext cx="1905000" cy="457200"/>
          </a:xfrm>
        </p:spPr>
        <p:txBody>
          <a:bodyPr/>
          <a:lstStyle>
            <a:lvl1pPr>
              <a:defRPr>
                <a:solidFill>
                  <a:schemeClr val="tx1"/>
                </a:solidFill>
              </a:defRPr>
            </a:lvl1pPr>
          </a:lstStyle>
          <a:p>
            <a:pPr>
              <a:defRPr/>
            </a:pPr>
            <a:fld id="{41F6C098-13F0-41FA-8110-EA5113992111}" type="slidenum">
              <a:rPr lang="en-US"/>
              <a:pPr>
                <a:defRPr/>
              </a:pPr>
              <a:t>‹#›</a:t>
            </a:fld>
            <a:endParaRPr lang="en-US"/>
          </a:p>
        </p:txBody>
      </p:sp>
    </p:spTree>
    <p:extLst>
      <p:ext uri="{BB962C8B-B14F-4D97-AF65-F5344CB8AC3E}">
        <p14:creationId xmlns:p14="http://schemas.microsoft.com/office/powerpoint/2010/main" val="327001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CSE 331 Fall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143ACDB-C1BA-4139-A3B5-ECE71C1D9EEC}" type="slidenum">
              <a:rPr lang="en-US"/>
              <a:pPr>
                <a:defRPr/>
              </a:pPr>
              <a:t>‹#›</a:t>
            </a:fld>
            <a:endParaRPr lang="en-US"/>
          </a:p>
        </p:txBody>
      </p:sp>
    </p:spTree>
    <p:extLst>
      <p:ext uri="{BB962C8B-B14F-4D97-AF65-F5344CB8AC3E}">
        <p14:creationId xmlns:p14="http://schemas.microsoft.com/office/powerpoint/2010/main" val="1581827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4800"/>
            <a:ext cx="56769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CSE 331 Fall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1C5BC84-1DEC-4E9D-8DD0-2C203C7304FF}" type="slidenum">
              <a:rPr lang="en-US"/>
              <a:pPr>
                <a:defRPr/>
              </a:pPr>
              <a:t>‹#›</a:t>
            </a:fld>
            <a:endParaRPr lang="en-US"/>
          </a:p>
        </p:txBody>
      </p:sp>
    </p:spTree>
    <p:extLst>
      <p:ext uri="{BB962C8B-B14F-4D97-AF65-F5344CB8AC3E}">
        <p14:creationId xmlns:p14="http://schemas.microsoft.com/office/powerpoint/2010/main" val="3682616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CSE 331 Fall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8DACF16-E0F0-4B7F-BDAB-0ED6A37A383D}" type="slidenum">
              <a:rPr lang="en-US"/>
              <a:pPr>
                <a:defRPr/>
              </a:pPr>
              <a:t>‹#›</a:t>
            </a:fld>
            <a:endParaRPr lang="en-US"/>
          </a:p>
        </p:txBody>
      </p:sp>
    </p:spTree>
    <p:extLst>
      <p:ext uri="{BB962C8B-B14F-4D97-AF65-F5344CB8AC3E}">
        <p14:creationId xmlns:p14="http://schemas.microsoft.com/office/powerpoint/2010/main" val="16440200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CSE 331 Fall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41C4CED-1F2F-4C0D-A4F7-58F3EB91B2B2}" type="slidenum">
              <a:rPr lang="en-US"/>
              <a:pPr>
                <a:defRPr/>
              </a:pPr>
              <a:t>‹#›</a:t>
            </a:fld>
            <a:endParaRPr lang="en-US"/>
          </a:p>
        </p:txBody>
      </p:sp>
    </p:spTree>
    <p:extLst>
      <p:ext uri="{BB962C8B-B14F-4D97-AF65-F5344CB8AC3E}">
        <p14:creationId xmlns:p14="http://schemas.microsoft.com/office/powerpoint/2010/main" val="1682248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CSE 331 Fall 2014</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7FEBA81-96FB-474D-A3C6-C60125E85AA7}" type="slidenum">
              <a:rPr lang="en-US"/>
              <a:pPr>
                <a:defRPr/>
              </a:pPr>
              <a:t>‹#›</a:t>
            </a:fld>
            <a:endParaRPr lang="en-US"/>
          </a:p>
        </p:txBody>
      </p:sp>
    </p:spTree>
    <p:extLst>
      <p:ext uri="{BB962C8B-B14F-4D97-AF65-F5344CB8AC3E}">
        <p14:creationId xmlns:p14="http://schemas.microsoft.com/office/powerpoint/2010/main" val="2883550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CSE 331 Fall 2014</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87C9CD30-6C9D-46DE-B266-6B0D81F43848}" type="slidenum">
              <a:rPr lang="en-US"/>
              <a:pPr>
                <a:defRPr/>
              </a:pPr>
              <a:t>‹#›</a:t>
            </a:fld>
            <a:endParaRPr lang="en-US"/>
          </a:p>
        </p:txBody>
      </p:sp>
    </p:spTree>
    <p:extLst>
      <p:ext uri="{BB962C8B-B14F-4D97-AF65-F5344CB8AC3E}">
        <p14:creationId xmlns:p14="http://schemas.microsoft.com/office/powerpoint/2010/main" val="2803393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CSE 331 Fall 2014</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13AE8722-9256-42EB-B779-63A99D304B0B}" type="slidenum">
              <a:rPr lang="en-US"/>
              <a:pPr>
                <a:defRPr/>
              </a:pPr>
              <a:t>‹#›</a:t>
            </a:fld>
            <a:endParaRPr lang="en-US"/>
          </a:p>
        </p:txBody>
      </p:sp>
    </p:spTree>
    <p:extLst>
      <p:ext uri="{BB962C8B-B14F-4D97-AF65-F5344CB8AC3E}">
        <p14:creationId xmlns:p14="http://schemas.microsoft.com/office/powerpoint/2010/main" val="1020777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CSE 331 Fall 2014</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8C3983B7-E459-4701-B580-D0BD95C5F317}" type="slidenum">
              <a:rPr lang="en-US"/>
              <a:pPr>
                <a:defRPr/>
              </a:pPr>
              <a:t>‹#›</a:t>
            </a:fld>
            <a:endParaRPr lang="en-US"/>
          </a:p>
        </p:txBody>
      </p:sp>
    </p:spTree>
    <p:extLst>
      <p:ext uri="{BB962C8B-B14F-4D97-AF65-F5344CB8AC3E}">
        <p14:creationId xmlns:p14="http://schemas.microsoft.com/office/powerpoint/2010/main" val="1719540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CSE 331 Fall 2014</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8AE64B7-D971-4815-8FF7-96068F85D20E}" type="slidenum">
              <a:rPr lang="en-US"/>
              <a:pPr>
                <a:defRPr/>
              </a:pPr>
              <a:t>‹#›</a:t>
            </a:fld>
            <a:endParaRPr lang="en-US"/>
          </a:p>
        </p:txBody>
      </p:sp>
    </p:spTree>
    <p:extLst>
      <p:ext uri="{BB962C8B-B14F-4D97-AF65-F5344CB8AC3E}">
        <p14:creationId xmlns:p14="http://schemas.microsoft.com/office/powerpoint/2010/main" val="615831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CSE 331 Fall 2014</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BC115EA6-3B7E-4A7B-BCDE-0EB3FFF8293C}" type="slidenum">
              <a:rPr lang="en-US"/>
              <a:pPr>
                <a:defRPr/>
              </a:pPr>
              <a:t>‹#›</a:t>
            </a:fld>
            <a:endParaRPr lang="en-US"/>
          </a:p>
        </p:txBody>
      </p:sp>
    </p:spTree>
    <p:extLst>
      <p:ext uri="{BB962C8B-B14F-4D97-AF65-F5344CB8AC3E}">
        <p14:creationId xmlns:p14="http://schemas.microsoft.com/office/powerpoint/2010/main" val="3170232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048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00200"/>
            <a:ext cx="7772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800080"/>
                </a:solidFill>
              </a:defRPr>
            </a:lvl1pPr>
          </a:lstStyle>
          <a:p>
            <a:pPr>
              <a:defRPr/>
            </a:pPr>
            <a:endParaRPr lang="en-US"/>
          </a:p>
        </p:txBody>
      </p:sp>
      <p:sp>
        <p:nvSpPr>
          <p:cNvPr id="1029" name="Rectangle 5"/>
          <p:cNvSpPr>
            <a:spLocks noGrp="1" noChangeArrowheads="1"/>
          </p:cNvSpPr>
          <p:nvPr>
            <p:ph type="ftr" sz="quarter" idx="3"/>
          </p:nvPr>
        </p:nvSpPr>
        <p:spPr bwMode="auto">
          <a:xfrm>
            <a:off x="2895600" y="6400800"/>
            <a:ext cx="3429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800080"/>
                </a:solidFill>
              </a:defRPr>
            </a:lvl1pPr>
          </a:lstStyle>
          <a:p>
            <a:pPr>
              <a:defRPr/>
            </a:pPr>
            <a:r>
              <a:rPr lang="en-US" smtClean="0"/>
              <a:t>CSE 331 Fall 2014</a:t>
            </a:r>
            <a:endParaRPr lang="en-US" dirty="0"/>
          </a:p>
        </p:txBody>
      </p:sp>
      <p:sp>
        <p:nvSpPr>
          <p:cNvPr id="1030" name="Rectangle 6"/>
          <p:cNvSpPr>
            <a:spLocks noGrp="1" noChangeArrowheads="1"/>
          </p:cNvSpPr>
          <p:nvPr>
            <p:ph type="sldNum" sz="quarter" idx="4"/>
          </p:nvPr>
        </p:nvSpPr>
        <p:spPr bwMode="auto">
          <a:xfrm>
            <a:off x="65532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800080"/>
                </a:solidFill>
              </a:defRPr>
            </a:lvl1pPr>
          </a:lstStyle>
          <a:p>
            <a:pPr>
              <a:defRPr/>
            </a:pPr>
            <a:fld id="{12A14B3B-27EA-4853-B4FC-2EDFCA0593C9}" type="slidenum">
              <a:rPr lang="en-US"/>
              <a:pPr>
                <a:defRPr/>
              </a:pPr>
              <a:t>‹#›</a:t>
            </a:fld>
            <a:endParaRPr lang="en-US"/>
          </a:p>
        </p:txBody>
      </p:sp>
      <p:sp>
        <p:nvSpPr>
          <p:cNvPr id="1031" name="Line 7"/>
          <p:cNvSpPr>
            <a:spLocks noChangeShapeType="1"/>
          </p:cNvSpPr>
          <p:nvPr/>
        </p:nvSpPr>
        <p:spPr bwMode="auto">
          <a:xfrm>
            <a:off x="762000" y="12954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791"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hf hdr="0" dt="0"/>
  <p:txStyles>
    <p:titleStyle>
      <a:lvl1pPr algn="l" rtl="0" eaLnBrk="0" fontAlgn="base" hangingPunct="0">
        <a:spcBef>
          <a:spcPct val="0"/>
        </a:spcBef>
        <a:spcAft>
          <a:spcPct val="0"/>
        </a:spcAft>
        <a:defRPr sz="3600">
          <a:solidFill>
            <a:srgbClr val="800080"/>
          </a:solidFill>
          <a:latin typeface="+mj-lt"/>
          <a:ea typeface="+mj-ea"/>
          <a:cs typeface="+mj-cs"/>
        </a:defRPr>
      </a:lvl1pPr>
      <a:lvl2pPr algn="l" rtl="0" eaLnBrk="0" fontAlgn="base" hangingPunct="0">
        <a:spcBef>
          <a:spcPct val="0"/>
        </a:spcBef>
        <a:spcAft>
          <a:spcPct val="0"/>
        </a:spcAft>
        <a:defRPr sz="3600">
          <a:solidFill>
            <a:srgbClr val="800080"/>
          </a:solidFill>
          <a:latin typeface="Arial" charset="0"/>
        </a:defRPr>
      </a:lvl2pPr>
      <a:lvl3pPr algn="l" rtl="0" eaLnBrk="0" fontAlgn="base" hangingPunct="0">
        <a:spcBef>
          <a:spcPct val="0"/>
        </a:spcBef>
        <a:spcAft>
          <a:spcPct val="0"/>
        </a:spcAft>
        <a:defRPr sz="3600">
          <a:solidFill>
            <a:srgbClr val="800080"/>
          </a:solidFill>
          <a:latin typeface="Arial" charset="0"/>
        </a:defRPr>
      </a:lvl3pPr>
      <a:lvl4pPr algn="l" rtl="0" eaLnBrk="0" fontAlgn="base" hangingPunct="0">
        <a:spcBef>
          <a:spcPct val="0"/>
        </a:spcBef>
        <a:spcAft>
          <a:spcPct val="0"/>
        </a:spcAft>
        <a:defRPr sz="3600">
          <a:solidFill>
            <a:srgbClr val="800080"/>
          </a:solidFill>
          <a:latin typeface="Arial" charset="0"/>
        </a:defRPr>
      </a:lvl4pPr>
      <a:lvl5pPr algn="l" rtl="0" eaLnBrk="0" fontAlgn="base" hangingPunct="0">
        <a:spcBef>
          <a:spcPct val="0"/>
        </a:spcBef>
        <a:spcAft>
          <a:spcPct val="0"/>
        </a:spcAft>
        <a:defRPr sz="3600">
          <a:solidFill>
            <a:srgbClr val="800080"/>
          </a:solidFill>
          <a:latin typeface="Arial" charset="0"/>
        </a:defRPr>
      </a:lvl5pPr>
      <a:lvl6pPr marL="457200" algn="l" rtl="0" eaLnBrk="1" fontAlgn="base" hangingPunct="1">
        <a:spcBef>
          <a:spcPct val="0"/>
        </a:spcBef>
        <a:spcAft>
          <a:spcPct val="0"/>
        </a:spcAft>
        <a:defRPr sz="3600">
          <a:solidFill>
            <a:srgbClr val="800080"/>
          </a:solidFill>
          <a:latin typeface="Arial" charset="0"/>
        </a:defRPr>
      </a:lvl6pPr>
      <a:lvl7pPr marL="914400" algn="l" rtl="0" eaLnBrk="1" fontAlgn="base" hangingPunct="1">
        <a:spcBef>
          <a:spcPct val="0"/>
        </a:spcBef>
        <a:spcAft>
          <a:spcPct val="0"/>
        </a:spcAft>
        <a:defRPr sz="3600">
          <a:solidFill>
            <a:srgbClr val="800080"/>
          </a:solidFill>
          <a:latin typeface="Arial" charset="0"/>
        </a:defRPr>
      </a:lvl7pPr>
      <a:lvl8pPr marL="1371600" algn="l" rtl="0" eaLnBrk="1" fontAlgn="base" hangingPunct="1">
        <a:spcBef>
          <a:spcPct val="0"/>
        </a:spcBef>
        <a:spcAft>
          <a:spcPct val="0"/>
        </a:spcAft>
        <a:defRPr sz="3600">
          <a:solidFill>
            <a:srgbClr val="800080"/>
          </a:solidFill>
          <a:latin typeface="Arial" charset="0"/>
        </a:defRPr>
      </a:lvl8pPr>
      <a:lvl9pPr marL="1828800" algn="l" rtl="0" eaLnBrk="1" fontAlgn="base" hangingPunct="1">
        <a:spcBef>
          <a:spcPct val="0"/>
        </a:spcBef>
        <a:spcAft>
          <a:spcPct val="0"/>
        </a:spcAft>
        <a:defRPr sz="3600">
          <a:solidFill>
            <a:srgbClr val="800080"/>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CSE 331</a:t>
            </a:r>
            <a:br>
              <a:rPr lang="en-US" dirty="0" smtClean="0"/>
            </a:br>
            <a:r>
              <a:rPr lang="en-US" dirty="0" smtClean="0"/>
              <a:t>Software Design &amp; Implementation</a:t>
            </a:r>
            <a:endParaRPr lang="en-US" dirty="0"/>
          </a:p>
        </p:txBody>
      </p:sp>
      <p:sp>
        <p:nvSpPr>
          <p:cNvPr id="3" name="Subtitle 2"/>
          <p:cNvSpPr>
            <a:spLocks noGrp="1"/>
          </p:cNvSpPr>
          <p:nvPr>
            <p:ph type="subTitle" idx="1"/>
          </p:nvPr>
        </p:nvSpPr>
        <p:spPr/>
        <p:txBody>
          <a:bodyPr/>
          <a:lstStyle/>
          <a:p>
            <a:r>
              <a:rPr lang="en-US" dirty="0" smtClean="0"/>
              <a:t>Dan Grossman</a:t>
            </a:r>
          </a:p>
          <a:p>
            <a:r>
              <a:rPr lang="en-US" smtClean="0"/>
              <a:t>Fall </a:t>
            </a:r>
            <a:r>
              <a:rPr lang="en-US" dirty="0" smtClean="0"/>
              <a:t>2014</a:t>
            </a:r>
          </a:p>
          <a:p>
            <a:r>
              <a:rPr lang="en-US" dirty="0" smtClean="0"/>
              <a:t>Lecture 1 – Introduction &amp; Overview</a:t>
            </a:r>
            <a:endParaRPr lang="en-US" dirty="0"/>
          </a:p>
        </p:txBody>
      </p:sp>
      <p:sp>
        <p:nvSpPr>
          <p:cNvPr id="6" name="Slide Number Placeholder 5"/>
          <p:cNvSpPr>
            <a:spLocks noGrp="1"/>
          </p:cNvSpPr>
          <p:nvPr>
            <p:ph type="sldNum" sz="quarter" idx="12"/>
          </p:nvPr>
        </p:nvSpPr>
        <p:spPr/>
        <p:txBody>
          <a:bodyPr/>
          <a:lstStyle/>
          <a:p>
            <a:pPr>
              <a:defRPr/>
            </a:pPr>
            <a:fld id="{41F6C098-13F0-41FA-8110-EA5113992111}" type="slidenum">
              <a:rPr lang="en-US" smtClean="0"/>
              <a:pPr>
                <a:defRPr/>
              </a:pPr>
              <a:t>1</a:t>
            </a:fld>
            <a:endParaRPr lang="en-US"/>
          </a:p>
        </p:txBody>
      </p:sp>
      <p:sp>
        <p:nvSpPr>
          <p:cNvPr id="5" name="Footer Placeholder 4"/>
          <p:cNvSpPr>
            <a:spLocks noGrp="1"/>
          </p:cNvSpPr>
          <p:nvPr>
            <p:ph type="ftr" sz="quarter" idx="11"/>
          </p:nvPr>
        </p:nvSpPr>
        <p:spPr/>
        <p:txBody>
          <a:bodyPr/>
          <a:lstStyle/>
          <a:p>
            <a:pPr>
              <a:defRPr/>
            </a:pPr>
            <a:r>
              <a:rPr lang="en-US" smtClean="0">
                <a:solidFill>
                  <a:srgbClr val="800080"/>
                </a:solidFill>
              </a:rPr>
              <a:t>CSE 331 Fall 2014</a:t>
            </a:r>
            <a:endParaRPr lang="en-US" dirty="0">
              <a:solidFill>
                <a:srgbClr val="800080"/>
              </a:solidFill>
            </a:endParaRPr>
          </a:p>
        </p:txBody>
      </p:sp>
    </p:spTree>
    <p:extLst>
      <p:ext uri="{BB962C8B-B14F-4D97-AF65-F5344CB8AC3E}">
        <p14:creationId xmlns:p14="http://schemas.microsoft.com/office/powerpoint/2010/main" val="21518912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 (and quizzes)</a:t>
            </a:r>
            <a:endParaRPr lang="en-US" dirty="0"/>
          </a:p>
        </p:txBody>
      </p:sp>
      <p:sp>
        <p:nvSpPr>
          <p:cNvPr id="3" name="Content Placeholder 2"/>
          <p:cNvSpPr>
            <a:spLocks noGrp="1"/>
          </p:cNvSpPr>
          <p:nvPr>
            <p:ph idx="1"/>
          </p:nvPr>
        </p:nvSpPr>
        <p:spPr/>
        <p:txBody>
          <a:bodyPr/>
          <a:lstStyle/>
          <a:p>
            <a:endParaRPr lang="en-US" sz="2000" dirty="0" smtClean="0"/>
          </a:p>
          <a:p>
            <a:r>
              <a:rPr lang="en-US" sz="2000" dirty="0" smtClean="0"/>
              <a:t>These are “real” books about software, approachable in 331 </a:t>
            </a:r>
          </a:p>
          <a:p>
            <a:pPr lvl="1"/>
            <a:r>
              <a:rPr lang="en-US" sz="2000" dirty="0" smtClean="0"/>
              <a:t>Occasionally slight reach: accept the challenge</a:t>
            </a:r>
          </a:p>
          <a:p>
            <a:endParaRPr lang="en-US" sz="2000" dirty="0"/>
          </a:p>
          <a:p>
            <a:r>
              <a:rPr lang="en-US" sz="2000" dirty="0" smtClean="0"/>
              <a:t>Overlap only partial with lectures</a:t>
            </a:r>
          </a:p>
          <a:p>
            <a:endParaRPr lang="en-US" sz="2000" dirty="0"/>
          </a:p>
          <a:p>
            <a:r>
              <a:rPr lang="en-US" sz="2000" dirty="0" smtClean="0"/>
              <a:t>Want to make sure you “do it” </a:t>
            </a:r>
          </a:p>
          <a:p>
            <a:pPr lvl="1"/>
            <a:r>
              <a:rPr lang="en-US" sz="2000" dirty="0" smtClean="0"/>
              <a:t>Reading and thinking about software design is essential</a:t>
            </a:r>
          </a:p>
          <a:p>
            <a:pPr lvl="2"/>
            <a:r>
              <a:rPr lang="en-US" sz="2000" dirty="0" smtClean="0"/>
              <a:t>Books seem expensive given your budget, but very cheap as a time-constrained professional</a:t>
            </a:r>
          </a:p>
          <a:p>
            <a:pPr lvl="1"/>
            <a:r>
              <a:rPr lang="en-US" sz="2000" dirty="0" smtClean="0"/>
              <a:t>Will have some simple online reading quizzes</a:t>
            </a:r>
          </a:p>
          <a:p>
            <a:pPr lvl="2"/>
            <a:r>
              <a:rPr lang="en-US" sz="2000" dirty="0" smtClean="0"/>
              <a:t>In a few batches; </a:t>
            </a:r>
            <a:r>
              <a:rPr lang="en-US" sz="2000" dirty="0" smtClean="0"/>
              <a:t>no late days</a:t>
            </a:r>
          </a:p>
          <a:p>
            <a:pPr lvl="1"/>
            <a:r>
              <a:rPr lang="en-US" sz="2000" dirty="0" smtClean="0"/>
              <a:t>Material is fair-game for exams</a:t>
            </a:r>
            <a:endParaRPr lang="en-US" sz="2000" dirty="0"/>
          </a:p>
        </p:txBody>
      </p:sp>
      <p:sp>
        <p:nvSpPr>
          <p:cNvPr id="4" name="Footer Placeholder 3"/>
          <p:cNvSpPr>
            <a:spLocks noGrp="1"/>
          </p:cNvSpPr>
          <p:nvPr>
            <p:ph type="ftr" sz="quarter" idx="11"/>
          </p:nvPr>
        </p:nvSpPr>
        <p:spPr/>
        <p:txBody>
          <a:bodyPr/>
          <a:lstStyle/>
          <a:p>
            <a:pPr>
              <a:defRPr/>
            </a:pPr>
            <a:r>
              <a:rPr lang="en-US" smtClean="0"/>
              <a:t>CSE 331 Fall 2014</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10</a:t>
            </a:fld>
            <a:endParaRPr lang="en-US"/>
          </a:p>
        </p:txBody>
      </p:sp>
    </p:spTree>
    <p:extLst>
      <p:ext uri="{BB962C8B-B14F-4D97-AF65-F5344CB8AC3E}">
        <p14:creationId xmlns:p14="http://schemas.microsoft.com/office/powerpoint/2010/main" val="26405458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Books? In 2014?</a:t>
            </a:r>
            <a:endParaRPr lang="en-US" dirty="0"/>
          </a:p>
        </p:txBody>
      </p:sp>
      <p:sp>
        <p:nvSpPr>
          <p:cNvPr id="3" name="Content Placeholder 2"/>
          <p:cNvSpPr>
            <a:spLocks noGrp="1"/>
          </p:cNvSpPr>
          <p:nvPr>
            <p:ph idx="1"/>
          </p:nvPr>
        </p:nvSpPr>
        <p:spPr>
          <a:xfrm>
            <a:off x="685800" y="1447800"/>
            <a:ext cx="7772400" cy="4495800"/>
          </a:xfrm>
        </p:spPr>
        <p:txBody>
          <a:bodyPr/>
          <a:lstStyle/>
          <a:p>
            <a:r>
              <a:rPr lang="en-US" sz="2000" dirty="0" smtClean="0"/>
              <a:t>Why not just use Google, Stack Overflow, </a:t>
            </a:r>
            <a:r>
              <a:rPr lang="en-US" sz="2000" dirty="0" err="1" smtClean="0"/>
              <a:t>Reddit</a:t>
            </a:r>
            <a:r>
              <a:rPr lang="en-US" sz="2000" dirty="0" smtClean="0"/>
              <a:t>, </a:t>
            </a:r>
            <a:r>
              <a:rPr lang="en-US" sz="2000" dirty="0" err="1" smtClean="0"/>
              <a:t>Quora</a:t>
            </a:r>
            <a:r>
              <a:rPr lang="en-US" sz="2000" dirty="0" smtClean="0"/>
              <a:t>, …?</a:t>
            </a:r>
          </a:p>
          <a:p>
            <a:r>
              <a:rPr lang="en-US" sz="2000" dirty="0" smtClean="0"/>
              <a:t>Web-search good for:</a:t>
            </a:r>
            <a:endParaRPr lang="en-US" sz="2000" dirty="0"/>
          </a:p>
          <a:p>
            <a:pPr lvl="1"/>
            <a:r>
              <a:rPr lang="en-US" sz="2000" dirty="0"/>
              <a:t>Quick reference (What is the name of the function that does …?  What are its parameters?)</a:t>
            </a:r>
          </a:p>
          <a:p>
            <a:pPr lvl="1"/>
            <a:r>
              <a:rPr lang="en-US" sz="2000" dirty="0" smtClean="0"/>
              <a:t>Links to a good reference</a:t>
            </a:r>
            <a:endParaRPr lang="en-US" sz="2000" dirty="0"/>
          </a:p>
          <a:p>
            <a:r>
              <a:rPr lang="en-US" sz="2000" dirty="0"/>
              <a:t>(can be) Bad for</a:t>
            </a:r>
          </a:p>
          <a:p>
            <a:pPr lvl="1"/>
            <a:r>
              <a:rPr lang="en-US" sz="2000" dirty="0"/>
              <a:t>Why does it work this way?</a:t>
            </a:r>
          </a:p>
          <a:p>
            <a:pPr lvl="1"/>
            <a:r>
              <a:rPr lang="en-US" sz="2000" dirty="0"/>
              <a:t>What is the intended use?</a:t>
            </a:r>
          </a:p>
          <a:p>
            <a:pPr lvl="1"/>
            <a:r>
              <a:rPr lang="en-US" sz="2000" dirty="0"/>
              <a:t>How does my issue fit into the bigger picture?</a:t>
            </a:r>
          </a:p>
          <a:p>
            <a:r>
              <a:rPr lang="en-US" sz="2000" dirty="0" smtClean="0"/>
              <a:t>Beware:</a:t>
            </a:r>
            <a:endParaRPr lang="en-US" sz="2000" dirty="0"/>
          </a:p>
          <a:p>
            <a:pPr lvl="1"/>
            <a:r>
              <a:rPr lang="en-US" sz="2000" dirty="0"/>
              <a:t>Random code blobs </a:t>
            </a:r>
            <a:r>
              <a:rPr lang="en-US" sz="2000" dirty="0" smtClean="0"/>
              <a:t>cut-and-paste </a:t>
            </a:r>
            <a:r>
              <a:rPr lang="en-US" sz="2000" dirty="0"/>
              <a:t>into your code (why does it work?  what does it do</a:t>
            </a:r>
            <a:r>
              <a:rPr lang="en-US" sz="2000" dirty="0" smtClean="0"/>
              <a:t>?)</a:t>
            </a:r>
          </a:p>
          <a:p>
            <a:pPr lvl="1"/>
            <a:r>
              <a:rPr lang="en-US" sz="2000" dirty="0" smtClean="0"/>
              <a:t>This inscrutable incantation solved my problem on an unstated version for no known reason</a:t>
            </a:r>
            <a:endParaRPr lang="en-US" sz="2000" dirty="0"/>
          </a:p>
        </p:txBody>
      </p:sp>
      <p:sp>
        <p:nvSpPr>
          <p:cNvPr id="4" name="Footer Placeholder 3"/>
          <p:cNvSpPr>
            <a:spLocks noGrp="1"/>
          </p:cNvSpPr>
          <p:nvPr>
            <p:ph type="ftr" sz="quarter" idx="11"/>
          </p:nvPr>
        </p:nvSpPr>
        <p:spPr/>
        <p:txBody>
          <a:bodyPr/>
          <a:lstStyle/>
          <a:p>
            <a:pPr>
              <a:defRPr/>
            </a:pPr>
            <a:r>
              <a:rPr lang="en-US" smtClean="0"/>
              <a:t>CSE 331 Fall 2014</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11</a:t>
            </a:fld>
            <a:endParaRPr lang="en-US"/>
          </a:p>
        </p:txBody>
      </p:sp>
    </p:spTree>
    <p:extLst>
      <p:ext uri="{BB962C8B-B14F-4D97-AF65-F5344CB8AC3E}">
        <p14:creationId xmlns:p14="http://schemas.microsoft.com/office/powerpoint/2010/main" val="1245942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Exams</a:t>
            </a:r>
            <a:endParaRPr lang="en-US" dirty="0"/>
          </a:p>
        </p:txBody>
      </p:sp>
      <p:sp>
        <p:nvSpPr>
          <p:cNvPr id="3" name="Content Placeholder 2"/>
          <p:cNvSpPr>
            <a:spLocks noGrp="1"/>
          </p:cNvSpPr>
          <p:nvPr>
            <p:ph idx="1"/>
          </p:nvPr>
        </p:nvSpPr>
        <p:spPr/>
        <p:txBody>
          <a:bodyPr/>
          <a:lstStyle/>
          <a:p>
            <a:endParaRPr lang="en-US" sz="2000" dirty="0" smtClean="0"/>
          </a:p>
          <a:p>
            <a:r>
              <a:rPr lang="en-US" sz="2000" dirty="0" smtClean="0"/>
              <a:t>Midterm: </a:t>
            </a:r>
            <a:r>
              <a:rPr lang="en-US" sz="2000" dirty="0" smtClean="0"/>
              <a:t>October 31, </a:t>
            </a:r>
            <a:r>
              <a:rPr lang="en-US" sz="2000" dirty="0" smtClean="0"/>
              <a:t>in class</a:t>
            </a:r>
          </a:p>
          <a:p>
            <a:endParaRPr lang="en-US" sz="2000" dirty="0"/>
          </a:p>
          <a:p>
            <a:r>
              <a:rPr lang="en-US" sz="2000" dirty="0"/>
              <a:t>Final: </a:t>
            </a:r>
            <a:r>
              <a:rPr lang="en-US" sz="2000" dirty="0" smtClean="0"/>
              <a:t>Tuesday December 9, </a:t>
            </a:r>
            <a:r>
              <a:rPr lang="en-US" sz="2000" dirty="0" smtClean="0"/>
              <a:t>2</a:t>
            </a:r>
            <a:r>
              <a:rPr lang="en-US" sz="2000" dirty="0" smtClean="0"/>
              <a:t>:30-4:20PM</a:t>
            </a:r>
            <a:endParaRPr lang="en-US" sz="2000" dirty="0" smtClean="0"/>
          </a:p>
          <a:p>
            <a:endParaRPr lang="en-US" sz="2000" b="1" dirty="0"/>
          </a:p>
          <a:p>
            <a:r>
              <a:rPr lang="en-US" sz="2000" dirty="0" smtClean="0"/>
              <a:t>All the concepts, different format than homework</a:t>
            </a:r>
          </a:p>
          <a:p>
            <a:pPr lvl="1"/>
            <a:r>
              <a:rPr lang="en-US" sz="2000" dirty="0" smtClean="0"/>
              <a:t>Will post old exams from </a:t>
            </a:r>
            <a:r>
              <a:rPr lang="en-US" sz="2000" dirty="0" smtClean="0"/>
              <a:t>various</a:t>
            </a:r>
            <a:r>
              <a:rPr lang="en-US" sz="2000" dirty="0" smtClean="0"/>
              <a:t> </a:t>
            </a:r>
            <a:r>
              <a:rPr lang="en-US" sz="2000" dirty="0" smtClean="0"/>
              <a:t>instructors later</a:t>
            </a:r>
            <a:endParaRPr lang="en-US" sz="2000" dirty="0"/>
          </a:p>
        </p:txBody>
      </p:sp>
      <p:sp>
        <p:nvSpPr>
          <p:cNvPr id="4" name="Footer Placeholder 3"/>
          <p:cNvSpPr>
            <a:spLocks noGrp="1"/>
          </p:cNvSpPr>
          <p:nvPr>
            <p:ph type="ftr" sz="quarter" idx="11"/>
          </p:nvPr>
        </p:nvSpPr>
        <p:spPr/>
        <p:txBody>
          <a:bodyPr/>
          <a:lstStyle/>
          <a:p>
            <a:pPr>
              <a:defRPr/>
            </a:pPr>
            <a:r>
              <a:rPr lang="en-US" smtClean="0"/>
              <a:t>CSE 331 Fall 2014</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12</a:t>
            </a:fld>
            <a:endParaRPr lang="en-US"/>
          </a:p>
        </p:txBody>
      </p:sp>
    </p:spTree>
    <p:extLst>
      <p:ext uri="{BB962C8B-B14F-4D97-AF65-F5344CB8AC3E}">
        <p14:creationId xmlns:p14="http://schemas.microsoft.com/office/powerpoint/2010/main" val="40930769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Last Requirement</a:t>
            </a:r>
            <a:endParaRPr lang="en-US" dirty="0"/>
          </a:p>
        </p:txBody>
      </p:sp>
      <p:sp>
        <p:nvSpPr>
          <p:cNvPr id="3" name="Content Placeholder 2"/>
          <p:cNvSpPr>
            <a:spLocks noGrp="1"/>
          </p:cNvSpPr>
          <p:nvPr>
            <p:ph idx="1"/>
          </p:nvPr>
        </p:nvSpPr>
        <p:spPr/>
        <p:txBody>
          <a:bodyPr/>
          <a:lstStyle/>
          <a:p>
            <a:r>
              <a:rPr lang="en-US" sz="2000" dirty="0" smtClean="0"/>
              <a:t>0.5% of your grade for attending a </a:t>
            </a:r>
            <a:r>
              <a:rPr lang="en-US" sz="2000" i="1" dirty="0" smtClean="0"/>
              <a:t>talk-to-the-professor session</a:t>
            </a:r>
            <a:r>
              <a:rPr lang="en-US" sz="2000" dirty="0" smtClean="0"/>
              <a:t> in my office</a:t>
            </a:r>
          </a:p>
          <a:p>
            <a:endParaRPr lang="en-US" sz="1000" dirty="0"/>
          </a:p>
          <a:p>
            <a:r>
              <a:rPr lang="en-US" sz="2000" dirty="0" smtClean="0"/>
              <a:t>Why?</a:t>
            </a:r>
          </a:p>
          <a:p>
            <a:pPr lvl="1"/>
            <a:r>
              <a:rPr lang="en-US" sz="2000" dirty="0" smtClean="0"/>
              <a:t>Communicating is important</a:t>
            </a:r>
          </a:p>
          <a:p>
            <a:pPr lvl="1"/>
            <a:r>
              <a:rPr lang="en-US" sz="2000" dirty="0" smtClean="0"/>
              <a:t>Professors are approachable human beings</a:t>
            </a:r>
          </a:p>
          <a:p>
            <a:pPr lvl="1"/>
            <a:endParaRPr lang="en-US" sz="1000" dirty="0"/>
          </a:p>
          <a:p>
            <a:r>
              <a:rPr lang="en-US" sz="2000" dirty="0" smtClean="0"/>
              <a:t>What?</a:t>
            </a:r>
          </a:p>
          <a:p>
            <a:pPr lvl="1"/>
            <a:r>
              <a:rPr lang="en-US" sz="2000" dirty="0" smtClean="0"/>
              <a:t>20 minutes – don’t be 1-minute late</a:t>
            </a:r>
          </a:p>
          <a:p>
            <a:pPr lvl="1"/>
            <a:r>
              <a:rPr lang="en-US" sz="2000" dirty="0" smtClean="0"/>
              <a:t>Groups of 4 (less intimidating and more efficient)</a:t>
            </a:r>
          </a:p>
          <a:p>
            <a:pPr lvl="1"/>
            <a:r>
              <a:rPr lang="en-US" sz="2000" dirty="0" smtClean="0"/>
              <a:t>Sign-ups posted soon</a:t>
            </a:r>
          </a:p>
          <a:p>
            <a:pPr lvl="1"/>
            <a:r>
              <a:rPr lang="en-US" sz="2000" dirty="0" smtClean="0"/>
              <a:t>Will ask about your courses, goals, background and leave time for you to ask me anything</a:t>
            </a:r>
          </a:p>
          <a:p>
            <a:pPr lvl="1"/>
            <a:r>
              <a:rPr lang="en-US" sz="2000" dirty="0" smtClean="0"/>
              <a:t>A conversation, not an interview</a:t>
            </a:r>
            <a:endParaRPr lang="en-US" sz="2000" dirty="0"/>
          </a:p>
        </p:txBody>
      </p:sp>
      <p:sp>
        <p:nvSpPr>
          <p:cNvPr id="4" name="Footer Placeholder 3"/>
          <p:cNvSpPr>
            <a:spLocks noGrp="1"/>
          </p:cNvSpPr>
          <p:nvPr>
            <p:ph type="ftr" sz="quarter" idx="11"/>
          </p:nvPr>
        </p:nvSpPr>
        <p:spPr/>
        <p:txBody>
          <a:bodyPr/>
          <a:lstStyle/>
          <a:p>
            <a:pPr>
              <a:defRPr/>
            </a:pPr>
            <a:r>
              <a:rPr lang="en-US" smtClean="0"/>
              <a:t>CSE 331 Fall 2014</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13</a:t>
            </a:fld>
            <a:endParaRPr lang="en-US"/>
          </a:p>
        </p:txBody>
      </p:sp>
    </p:spTree>
    <p:extLst>
      <p:ext uri="{BB962C8B-B14F-4D97-AF65-F5344CB8AC3E}">
        <p14:creationId xmlns:p14="http://schemas.microsoft.com/office/powerpoint/2010/main" val="2366434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Academic Integrity</a:t>
            </a:r>
            <a:endParaRPr lang="en-US" dirty="0"/>
          </a:p>
        </p:txBody>
      </p:sp>
      <p:sp>
        <p:nvSpPr>
          <p:cNvPr id="4" name="Footer Placeholder 3"/>
          <p:cNvSpPr>
            <a:spLocks noGrp="1"/>
          </p:cNvSpPr>
          <p:nvPr>
            <p:ph type="ftr" sz="quarter" idx="11"/>
          </p:nvPr>
        </p:nvSpPr>
        <p:spPr/>
        <p:txBody>
          <a:bodyPr/>
          <a:lstStyle/>
          <a:p>
            <a:pPr>
              <a:defRPr/>
            </a:pPr>
            <a:r>
              <a:rPr lang="en-US" smtClean="0"/>
              <a:t>CSE 331 Fall 2014</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14</a:t>
            </a:fld>
            <a:endParaRPr lang="en-US"/>
          </a:p>
        </p:txBody>
      </p:sp>
      <p:sp>
        <p:nvSpPr>
          <p:cNvPr id="7" name="Content Placeholder 2"/>
          <p:cNvSpPr>
            <a:spLocks noGrp="1"/>
          </p:cNvSpPr>
          <p:nvPr>
            <p:ph idx="1"/>
          </p:nvPr>
        </p:nvSpPr>
        <p:spPr>
          <a:xfrm>
            <a:off x="685800" y="1828800"/>
            <a:ext cx="7772400" cy="4495800"/>
          </a:xfrm>
        </p:spPr>
        <p:txBody>
          <a:bodyPr/>
          <a:lstStyle/>
          <a:p>
            <a:r>
              <a:rPr lang="en-US" sz="2000" dirty="0" smtClean="0"/>
              <a:t>Read the course policy carefully</a:t>
            </a:r>
          </a:p>
          <a:p>
            <a:pPr lvl="1"/>
            <a:r>
              <a:rPr lang="en-US" sz="2000" dirty="0" smtClean="0"/>
              <a:t>Clearly explains how you can and cannot get/provide help on homework and projects</a:t>
            </a:r>
          </a:p>
          <a:p>
            <a:endParaRPr lang="en-US" sz="2000" dirty="0" smtClean="0"/>
          </a:p>
          <a:p>
            <a:r>
              <a:rPr lang="en-US" sz="2000" dirty="0" smtClean="0"/>
              <a:t>Always explain any unconventional action</a:t>
            </a:r>
          </a:p>
          <a:p>
            <a:pPr marL="0" indent="0">
              <a:buNone/>
            </a:pPr>
            <a:endParaRPr lang="en-US" sz="2000" dirty="0" smtClean="0"/>
          </a:p>
          <a:p>
            <a:r>
              <a:rPr lang="en-US" sz="2000" dirty="0" smtClean="0"/>
              <a:t>I have promoted and enforced academic integrity since I was a freshman</a:t>
            </a:r>
          </a:p>
          <a:p>
            <a:pPr lvl="1"/>
            <a:r>
              <a:rPr lang="en-US" sz="2000" dirty="0" smtClean="0"/>
              <a:t>Great trust with little sympathy for violations</a:t>
            </a:r>
          </a:p>
          <a:p>
            <a:pPr lvl="1"/>
            <a:r>
              <a:rPr lang="en-US" sz="2000" dirty="0" smtClean="0"/>
              <a:t>Honest work is the most important feature of a </a:t>
            </a:r>
            <a:r>
              <a:rPr lang="en-US" sz="2000" dirty="0" smtClean="0"/>
              <a:t>university (or engineering or business).  Anything less disrespects your colleagues (including me) and yourself.</a:t>
            </a:r>
            <a:endParaRPr lang="en-US" sz="2000" dirty="0"/>
          </a:p>
        </p:txBody>
      </p:sp>
    </p:spTree>
    <p:extLst>
      <p:ext uri="{BB962C8B-B14F-4D97-AF65-F5344CB8AC3E}">
        <p14:creationId xmlns:p14="http://schemas.microsoft.com/office/powerpoint/2010/main" val="11700271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a:xfrm>
            <a:off x="685800" y="2209800"/>
            <a:ext cx="7772400" cy="2743200"/>
          </a:xfrm>
        </p:spPr>
        <p:txBody>
          <a:bodyPr/>
          <a:lstStyle/>
          <a:p>
            <a:endParaRPr lang="en-US" i="1" dirty="0" smtClean="0"/>
          </a:p>
          <a:p>
            <a:pPr marL="0" indent="0" algn="ctr">
              <a:buNone/>
            </a:pPr>
            <a:endParaRPr lang="en-US" i="1" dirty="0"/>
          </a:p>
          <a:p>
            <a:pPr marL="0" indent="0" algn="ctr">
              <a:buNone/>
            </a:pPr>
            <a:r>
              <a:rPr lang="en-US" sz="2000" i="1" dirty="0" smtClean="0"/>
              <a:t>Anything </a:t>
            </a:r>
            <a:r>
              <a:rPr lang="en-US" sz="2000" i="1" dirty="0"/>
              <a:t>I forgot about course mechanics before we discuss, you know, </a:t>
            </a:r>
            <a:r>
              <a:rPr lang="en-US" sz="2000" i="1" dirty="0" smtClean="0"/>
              <a:t>software?</a:t>
            </a:r>
            <a:endParaRPr lang="en-US" sz="2000" i="1" dirty="0"/>
          </a:p>
          <a:p>
            <a:endParaRPr lang="en-US" dirty="0"/>
          </a:p>
        </p:txBody>
      </p:sp>
      <p:sp>
        <p:nvSpPr>
          <p:cNvPr id="4" name="Footer Placeholder 3"/>
          <p:cNvSpPr>
            <a:spLocks noGrp="1"/>
          </p:cNvSpPr>
          <p:nvPr>
            <p:ph type="ftr" sz="quarter" idx="11"/>
          </p:nvPr>
        </p:nvSpPr>
        <p:spPr/>
        <p:txBody>
          <a:bodyPr/>
          <a:lstStyle/>
          <a:p>
            <a:pPr>
              <a:defRPr/>
            </a:pPr>
            <a:r>
              <a:rPr lang="en-US" smtClean="0"/>
              <a:t>CSE 331 Fall 2014</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15</a:t>
            </a:fld>
            <a:endParaRPr lang="en-US"/>
          </a:p>
        </p:txBody>
      </p:sp>
    </p:spTree>
    <p:extLst>
      <p:ext uri="{BB962C8B-B14F-4D97-AF65-F5344CB8AC3E}">
        <p14:creationId xmlns:p14="http://schemas.microsoft.com/office/powerpoint/2010/main" val="534104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p:txBody>
          <a:bodyPr>
            <a:normAutofit/>
          </a:bodyPr>
          <a:lstStyle/>
          <a:p>
            <a:r>
              <a:rPr lang="en-US" sz="2000" dirty="0" smtClean="0"/>
              <a:t>CSE 331 will teach you to how to write correct programs</a:t>
            </a:r>
          </a:p>
          <a:p>
            <a:endParaRPr lang="en-US" sz="1000" dirty="0" smtClean="0"/>
          </a:p>
          <a:p>
            <a:r>
              <a:rPr lang="en-US" sz="2000" dirty="0" smtClean="0"/>
              <a:t>What does it mean for a program to be </a:t>
            </a:r>
            <a:r>
              <a:rPr lang="en-US" sz="2000" dirty="0" smtClean="0">
                <a:solidFill>
                  <a:srgbClr val="0000FF"/>
                </a:solidFill>
              </a:rPr>
              <a:t>correct</a:t>
            </a:r>
            <a:r>
              <a:rPr lang="en-US" sz="2000" dirty="0" smtClean="0"/>
              <a:t>?</a:t>
            </a:r>
          </a:p>
          <a:p>
            <a:pPr lvl="1"/>
            <a:r>
              <a:rPr lang="en-US" sz="2000" dirty="0" smtClean="0"/>
              <a:t>Specifications</a:t>
            </a:r>
          </a:p>
          <a:p>
            <a:pPr lvl="1"/>
            <a:endParaRPr lang="en-US" sz="1000" dirty="0" smtClean="0"/>
          </a:p>
          <a:p>
            <a:r>
              <a:rPr lang="en-US" sz="2000" dirty="0" smtClean="0"/>
              <a:t>What are ways to </a:t>
            </a:r>
            <a:r>
              <a:rPr lang="en-US" sz="2000" dirty="0" smtClean="0">
                <a:solidFill>
                  <a:srgbClr val="0000FF"/>
                </a:solidFill>
              </a:rPr>
              <a:t>achieve correctness</a:t>
            </a:r>
            <a:r>
              <a:rPr lang="en-US" sz="2000" dirty="0" smtClean="0"/>
              <a:t>?</a:t>
            </a:r>
          </a:p>
          <a:p>
            <a:pPr lvl="1"/>
            <a:r>
              <a:rPr lang="en-US" sz="2000" dirty="0" smtClean="0"/>
              <a:t>Principled design and development</a:t>
            </a:r>
          </a:p>
          <a:p>
            <a:pPr lvl="1"/>
            <a:r>
              <a:rPr lang="en-US" sz="2000" dirty="0" smtClean="0"/>
              <a:t>Abstraction and modularity</a:t>
            </a:r>
          </a:p>
          <a:p>
            <a:pPr lvl="1"/>
            <a:r>
              <a:rPr lang="en-US" sz="2000" dirty="0" smtClean="0"/>
              <a:t>Documentation</a:t>
            </a:r>
          </a:p>
          <a:p>
            <a:pPr lvl="1"/>
            <a:endParaRPr lang="en-US" sz="1000" dirty="0" smtClean="0"/>
          </a:p>
          <a:p>
            <a:r>
              <a:rPr lang="en-US" sz="2000" dirty="0" smtClean="0"/>
              <a:t>What are ways to </a:t>
            </a:r>
            <a:r>
              <a:rPr lang="en-US" sz="2000" dirty="0" smtClean="0">
                <a:solidFill>
                  <a:srgbClr val="0000FF"/>
                </a:solidFill>
              </a:rPr>
              <a:t>verify correctness</a:t>
            </a:r>
            <a:r>
              <a:rPr lang="en-US" sz="2000" dirty="0" smtClean="0"/>
              <a:t>?</a:t>
            </a:r>
          </a:p>
          <a:p>
            <a:pPr lvl="1"/>
            <a:r>
              <a:rPr lang="en-US" sz="2000" dirty="0" smtClean="0"/>
              <a:t>Testing</a:t>
            </a:r>
          </a:p>
          <a:p>
            <a:pPr lvl="1"/>
            <a:r>
              <a:rPr lang="en-US" sz="2000" dirty="0" smtClean="0"/>
              <a:t>Reasoning and verification</a:t>
            </a:r>
            <a:endParaRPr lang="en-US" sz="2000" dirty="0"/>
          </a:p>
        </p:txBody>
      </p:sp>
      <p:sp>
        <p:nvSpPr>
          <p:cNvPr id="4" name="Footer Placeholder 3"/>
          <p:cNvSpPr>
            <a:spLocks noGrp="1"/>
          </p:cNvSpPr>
          <p:nvPr>
            <p:ph type="ftr" sz="quarter" idx="11"/>
          </p:nvPr>
        </p:nvSpPr>
        <p:spPr/>
        <p:txBody>
          <a:bodyPr/>
          <a:lstStyle/>
          <a:p>
            <a:pPr>
              <a:defRPr/>
            </a:pPr>
            <a:r>
              <a:rPr lang="en-US" smtClean="0"/>
              <a:t>CSE 331 Fall 2014</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16</a:t>
            </a:fld>
            <a:endParaRPr lang="en-US"/>
          </a:p>
        </p:txBody>
      </p:sp>
    </p:spTree>
    <p:extLst>
      <p:ext uri="{BB962C8B-B14F-4D97-AF65-F5344CB8AC3E}">
        <p14:creationId xmlns:p14="http://schemas.microsoft.com/office/powerpoint/2010/main" val="7357895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Main topic:  Managing complexity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Abstraction and specification</a:t>
            </a:r>
          </a:p>
          <a:p>
            <a:pPr lvl="1"/>
            <a:r>
              <a:rPr lang="en-US" dirty="0" smtClean="0"/>
              <a:t>Procedural, data, and control flow abstractions</a:t>
            </a:r>
          </a:p>
          <a:p>
            <a:pPr lvl="1"/>
            <a:r>
              <a:rPr lang="en-US" dirty="0" smtClean="0"/>
              <a:t>Why they are useful and how to use them</a:t>
            </a:r>
          </a:p>
          <a:p>
            <a:r>
              <a:rPr lang="en-US" dirty="0" smtClean="0"/>
              <a:t>Writing, understanding, and reasoning about code</a:t>
            </a:r>
          </a:p>
          <a:p>
            <a:pPr lvl="1"/>
            <a:r>
              <a:rPr lang="en-US" dirty="0" smtClean="0"/>
              <a:t>Will use Java, but the issues apply in all languages</a:t>
            </a:r>
          </a:p>
          <a:p>
            <a:pPr lvl="1"/>
            <a:r>
              <a:rPr lang="en-US" dirty="0" smtClean="0"/>
              <a:t>Some focus on object-oriented programming</a:t>
            </a:r>
          </a:p>
          <a:p>
            <a:r>
              <a:rPr lang="en-US" dirty="0" smtClean="0"/>
              <a:t>Program design and documentation</a:t>
            </a:r>
          </a:p>
          <a:p>
            <a:pPr lvl="1"/>
            <a:r>
              <a:rPr lang="en-US" dirty="0" smtClean="0"/>
              <a:t>What makes a design good or bad (example: modularity)</a:t>
            </a:r>
          </a:p>
          <a:p>
            <a:pPr lvl="1"/>
            <a:r>
              <a:rPr lang="en-US" dirty="0" smtClean="0"/>
              <a:t>Design processes and tools</a:t>
            </a:r>
          </a:p>
          <a:p>
            <a:r>
              <a:rPr lang="en-US" dirty="0" smtClean="0"/>
              <a:t>Pragmatic considerations</a:t>
            </a:r>
          </a:p>
          <a:p>
            <a:pPr lvl="1"/>
            <a:r>
              <a:rPr lang="en-US" dirty="0" smtClean="0"/>
              <a:t>Testing</a:t>
            </a:r>
          </a:p>
          <a:p>
            <a:pPr lvl="1"/>
            <a:r>
              <a:rPr lang="en-US" dirty="0" smtClean="0"/>
              <a:t>Debugging and defensive programming</a:t>
            </a:r>
          </a:p>
          <a:p>
            <a:pPr lvl="1"/>
            <a:r>
              <a:rPr lang="en-US" dirty="0" smtClean="0"/>
              <a:t>[more in CSE403: Managing software projects]</a:t>
            </a:r>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17</a:t>
            </a:fld>
            <a:endParaRPr lang="en-US"/>
          </a:p>
        </p:txBody>
      </p:sp>
      <p:sp>
        <p:nvSpPr>
          <p:cNvPr id="5" name="Footer Placeholder 4"/>
          <p:cNvSpPr>
            <a:spLocks noGrp="1"/>
          </p:cNvSpPr>
          <p:nvPr>
            <p:ph type="ftr" sz="quarter" idx="11"/>
          </p:nvPr>
        </p:nvSpPr>
        <p:spPr/>
        <p:txBody>
          <a:bodyPr/>
          <a:lstStyle/>
          <a:p>
            <a:pPr>
              <a:defRPr/>
            </a:pPr>
            <a:r>
              <a:rPr lang="en-US" smtClean="0"/>
              <a:t>CSE 331 Fall 2014</a:t>
            </a:r>
            <a:endParaRPr lang="en-US" dirty="0"/>
          </a:p>
        </p:txBody>
      </p:sp>
    </p:spTree>
    <p:extLst>
      <p:ext uri="{BB962C8B-B14F-4D97-AF65-F5344CB8AC3E}">
        <p14:creationId xmlns:p14="http://schemas.microsoft.com/office/powerpoint/2010/main" val="42388553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goal of system building</a:t>
            </a:r>
            <a:endParaRPr lang="en-US" dirty="0"/>
          </a:p>
        </p:txBody>
      </p:sp>
      <p:sp>
        <p:nvSpPr>
          <p:cNvPr id="3" name="Content Placeholder 2"/>
          <p:cNvSpPr>
            <a:spLocks noGrp="1"/>
          </p:cNvSpPr>
          <p:nvPr>
            <p:ph idx="1"/>
          </p:nvPr>
        </p:nvSpPr>
        <p:spPr/>
        <p:txBody>
          <a:bodyPr/>
          <a:lstStyle/>
          <a:p>
            <a:r>
              <a:rPr lang="en-US" sz="2000" dirty="0" smtClean="0"/>
              <a:t>To create a </a:t>
            </a:r>
            <a:r>
              <a:rPr lang="en-US" sz="2000" dirty="0" smtClean="0">
                <a:solidFill>
                  <a:srgbClr val="0000FF"/>
                </a:solidFill>
              </a:rPr>
              <a:t>correctly functioning artifact</a:t>
            </a:r>
            <a:endParaRPr lang="en-US" sz="2000" dirty="0" smtClean="0"/>
          </a:p>
          <a:p>
            <a:endParaRPr lang="en-US" sz="1000" dirty="0" smtClean="0"/>
          </a:p>
          <a:p>
            <a:r>
              <a:rPr lang="en-US" sz="2000" dirty="0" smtClean="0"/>
              <a:t>All other matters are secondary</a:t>
            </a:r>
          </a:p>
          <a:p>
            <a:pPr lvl="1"/>
            <a:r>
              <a:rPr lang="en-US" sz="2000" dirty="0" smtClean="0"/>
              <a:t>Many of them are </a:t>
            </a:r>
            <a:r>
              <a:rPr lang="en-US" sz="2000" b="1" i="1" dirty="0" smtClean="0"/>
              <a:t>essential</a:t>
            </a:r>
            <a:r>
              <a:rPr lang="en-US" sz="2000" dirty="0" smtClean="0"/>
              <a:t> to producing a correct system</a:t>
            </a:r>
          </a:p>
          <a:p>
            <a:pPr lvl="1"/>
            <a:endParaRPr lang="en-US" sz="1000" dirty="0" smtClean="0"/>
          </a:p>
          <a:p>
            <a:r>
              <a:rPr lang="en-US" sz="2000" dirty="0" smtClean="0"/>
              <a:t>We insist that you learn to create correct systems</a:t>
            </a:r>
          </a:p>
          <a:p>
            <a:pPr lvl="1"/>
            <a:r>
              <a:rPr lang="en-US" sz="2000" dirty="0" smtClean="0"/>
              <a:t>This is hard (but fun and rewarding!)</a:t>
            </a:r>
          </a:p>
          <a:p>
            <a:endParaRPr lang="en-US" sz="2000" dirty="0" smtClean="0"/>
          </a:p>
          <a:p>
            <a:pPr marL="0" indent="0">
              <a:buNone/>
            </a:pPr>
            <a:r>
              <a:rPr lang="en-US" sz="2000" dirty="0" smtClean="0"/>
              <a:t>Related skill: </a:t>
            </a:r>
            <a:r>
              <a:rPr lang="en-US" sz="2000" i="1" dirty="0" smtClean="0"/>
              <a:t>communication</a:t>
            </a:r>
          </a:p>
          <a:p>
            <a:pPr lvl="1"/>
            <a:r>
              <a:rPr lang="en-US" sz="2000" dirty="0" smtClean="0"/>
              <a:t>Can you convince yourself and others something is correct via precise, coherent explanations?</a:t>
            </a:r>
            <a:endParaRPr lang="en-US" sz="2000"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18</a:t>
            </a:fld>
            <a:endParaRPr lang="en-US"/>
          </a:p>
        </p:txBody>
      </p:sp>
      <p:sp>
        <p:nvSpPr>
          <p:cNvPr id="5" name="Footer Placeholder 4"/>
          <p:cNvSpPr>
            <a:spLocks noGrp="1"/>
          </p:cNvSpPr>
          <p:nvPr>
            <p:ph type="ftr" sz="quarter" idx="11"/>
          </p:nvPr>
        </p:nvSpPr>
        <p:spPr/>
        <p:txBody>
          <a:bodyPr/>
          <a:lstStyle/>
          <a:p>
            <a:pPr>
              <a:defRPr/>
            </a:pPr>
            <a:r>
              <a:rPr lang="en-US" smtClean="0"/>
              <a:t>CSE 331 Fall 2014</a:t>
            </a:r>
            <a:endParaRPr lang="en-US" dirty="0"/>
          </a:p>
        </p:txBody>
      </p:sp>
    </p:spTree>
    <p:extLst>
      <p:ext uri="{BB962C8B-B14F-4D97-AF65-F5344CB8AC3E}">
        <p14:creationId xmlns:p14="http://schemas.microsoft.com/office/powerpoint/2010/main" val="13877485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Why is building good software hard?</a:t>
            </a:r>
            <a:endParaRPr lang="en-US" dirty="0"/>
          </a:p>
        </p:txBody>
      </p:sp>
      <p:sp>
        <p:nvSpPr>
          <p:cNvPr id="3" name="Content Placeholder 2"/>
          <p:cNvSpPr>
            <a:spLocks noGrp="1"/>
          </p:cNvSpPr>
          <p:nvPr>
            <p:ph idx="1"/>
          </p:nvPr>
        </p:nvSpPr>
        <p:spPr/>
        <p:txBody>
          <a:bodyPr>
            <a:noAutofit/>
          </a:bodyPr>
          <a:lstStyle/>
          <a:p>
            <a:r>
              <a:rPr lang="en-US" sz="2000" dirty="0" smtClean="0"/>
              <a:t>Large software systems are enormously complex</a:t>
            </a:r>
          </a:p>
          <a:p>
            <a:pPr lvl="1"/>
            <a:r>
              <a:rPr lang="en-US" sz="2000" dirty="0" smtClean="0"/>
              <a:t>Millions of “moving parts”</a:t>
            </a:r>
          </a:p>
          <a:p>
            <a:r>
              <a:rPr lang="en-US" sz="2000" dirty="0" smtClean="0"/>
              <a:t>People expect software to be malleable</a:t>
            </a:r>
          </a:p>
          <a:p>
            <a:pPr lvl="1"/>
            <a:r>
              <a:rPr lang="en-US" sz="2000" dirty="0" smtClean="0"/>
              <a:t>After all, it’s “only software”</a:t>
            </a:r>
          </a:p>
          <a:p>
            <a:r>
              <a:rPr lang="en-US" sz="2000" dirty="0" smtClean="0"/>
              <a:t>We are always trying to do new things with software</a:t>
            </a:r>
          </a:p>
          <a:p>
            <a:pPr lvl="1"/>
            <a:r>
              <a:rPr lang="en-US" sz="2000" dirty="0" smtClean="0"/>
              <a:t>Relevant experience often missing</a:t>
            </a:r>
          </a:p>
          <a:p>
            <a:pPr lvl="1"/>
            <a:endParaRPr lang="en-US" sz="2000" dirty="0" smtClean="0"/>
          </a:p>
          <a:p>
            <a:r>
              <a:rPr lang="en-US" sz="2000" dirty="0" smtClean="0"/>
              <a:t>Software engineering is about:</a:t>
            </a:r>
          </a:p>
          <a:p>
            <a:pPr lvl="1"/>
            <a:r>
              <a:rPr lang="en-US" sz="2000" dirty="0" smtClean="0"/>
              <a:t>Managing complexity </a:t>
            </a:r>
          </a:p>
          <a:p>
            <a:pPr lvl="1"/>
            <a:r>
              <a:rPr lang="en-US" sz="2000" dirty="0" smtClean="0"/>
              <a:t>Managing change</a:t>
            </a:r>
          </a:p>
          <a:p>
            <a:pPr lvl="1"/>
            <a:r>
              <a:rPr lang="en-US" sz="2000" dirty="0" smtClean="0"/>
              <a:t>Coping with potential defects </a:t>
            </a:r>
          </a:p>
          <a:p>
            <a:pPr lvl="2"/>
            <a:r>
              <a:rPr lang="en-US" sz="2000" dirty="0" smtClean="0"/>
              <a:t>Customers, developers, environment, software</a:t>
            </a:r>
          </a:p>
          <a:p>
            <a:endParaRPr lang="en-US" sz="2000" dirty="0"/>
          </a:p>
        </p:txBody>
      </p:sp>
      <p:sp>
        <p:nvSpPr>
          <p:cNvPr id="4" name="Slide Number Placeholder 3"/>
          <p:cNvSpPr>
            <a:spLocks noGrp="1"/>
          </p:cNvSpPr>
          <p:nvPr>
            <p:ph type="sldNum" sz="quarter" idx="12"/>
          </p:nvPr>
        </p:nvSpPr>
        <p:spPr/>
        <p:txBody>
          <a:bodyPr/>
          <a:lstStyle/>
          <a:p>
            <a:fld id="{48DACF16-E0F0-4B7F-BDAB-0ED6A37A383D}" type="slidenum">
              <a:rPr lang="en-US" smtClean="0"/>
              <a:pPr/>
              <a:t>19</a:t>
            </a:fld>
            <a:endParaRPr lang="en-US"/>
          </a:p>
        </p:txBody>
      </p:sp>
      <p:sp>
        <p:nvSpPr>
          <p:cNvPr id="5" name="Footer Placeholder 4"/>
          <p:cNvSpPr>
            <a:spLocks noGrp="1"/>
          </p:cNvSpPr>
          <p:nvPr>
            <p:ph type="ftr" sz="quarter" idx="11"/>
          </p:nvPr>
        </p:nvSpPr>
        <p:spPr/>
        <p:txBody>
          <a:bodyPr/>
          <a:lstStyle/>
          <a:p>
            <a:pPr>
              <a:defRPr/>
            </a:pPr>
            <a:r>
              <a:rPr lang="en-US" smtClean="0"/>
              <a:t>CSE 331 Fall 2014</a:t>
            </a:r>
            <a:endParaRPr lang="en-US" dirty="0"/>
          </a:p>
        </p:txBody>
      </p:sp>
    </p:spTree>
    <p:extLst>
      <p:ext uri="{BB962C8B-B14F-4D97-AF65-F5344CB8AC3E}">
        <p14:creationId xmlns:p14="http://schemas.microsoft.com/office/powerpoint/2010/main" val="25167771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Welcome!</a:t>
            </a:r>
            <a:endParaRPr lang="en-US" dirty="0"/>
          </a:p>
        </p:txBody>
      </p:sp>
      <p:sp>
        <p:nvSpPr>
          <p:cNvPr id="7" name="Content Placeholder 6"/>
          <p:cNvSpPr>
            <a:spLocks noGrp="1"/>
          </p:cNvSpPr>
          <p:nvPr>
            <p:ph idx="1"/>
          </p:nvPr>
        </p:nvSpPr>
        <p:spPr>
          <a:xfrm>
            <a:off x="685800" y="1447800"/>
            <a:ext cx="7772400" cy="4800600"/>
          </a:xfrm>
        </p:spPr>
        <p:txBody>
          <a:bodyPr>
            <a:noAutofit/>
          </a:bodyPr>
          <a:lstStyle/>
          <a:p>
            <a:pPr marL="0" indent="0">
              <a:buNone/>
            </a:pPr>
            <a:r>
              <a:rPr lang="en-US" sz="2000" dirty="0" smtClean="0"/>
              <a:t>We have 10 weeks to move well beyond novice </a:t>
            </a:r>
            <a:r>
              <a:rPr lang="en-US" sz="2000" i="1" dirty="0" smtClean="0"/>
              <a:t>programmer</a:t>
            </a:r>
            <a:r>
              <a:rPr lang="en-US" sz="2000" dirty="0" smtClean="0"/>
              <a:t>:</a:t>
            </a:r>
          </a:p>
          <a:p>
            <a:pPr marL="0" indent="0">
              <a:buNone/>
            </a:pPr>
            <a:endParaRPr lang="en-US" sz="600" dirty="0" smtClean="0"/>
          </a:p>
          <a:p>
            <a:r>
              <a:rPr lang="en-US" sz="2000" dirty="0" smtClean="0"/>
              <a:t>Larger programs</a:t>
            </a:r>
          </a:p>
          <a:p>
            <a:pPr lvl="1"/>
            <a:r>
              <a:rPr lang="en-US" sz="2000" dirty="0" smtClean="0"/>
              <a:t>Small programs are easy: “code it up”</a:t>
            </a:r>
          </a:p>
          <a:p>
            <a:pPr lvl="1"/>
            <a:r>
              <a:rPr lang="en-US" sz="2000" dirty="0" smtClean="0"/>
              <a:t>Complexity changes everything: “design an artifact”</a:t>
            </a:r>
          </a:p>
          <a:p>
            <a:pPr lvl="1"/>
            <a:r>
              <a:rPr lang="en-US" sz="2000" dirty="0" smtClean="0"/>
              <a:t>Analogy: using hammers and saws vs. making cabinets (but not yet building houses)</a:t>
            </a:r>
          </a:p>
          <a:p>
            <a:endParaRPr lang="en-US" sz="600" dirty="0" smtClean="0"/>
          </a:p>
          <a:p>
            <a:r>
              <a:rPr lang="en-US" sz="2000" dirty="0" smtClean="0"/>
              <a:t>Principled, systematic software: What does “it’s right” mean? How do we know “it’s right”?  What are best practices for “getting it right”?</a:t>
            </a:r>
          </a:p>
          <a:p>
            <a:endParaRPr lang="en-US" sz="600" dirty="0" smtClean="0"/>
          </a:p>
          <a:p>
            <a:r>
              <a:rPr lang="en-US" sz="2000" dirty="0" smtClean="0"/>
              <a:t>Effective use of languages and tools: Java, IDEs, debuggers, </a:t>
            </a:r>
            <a:r>
              <a:rPr lang="en-US" sz="2000" dirty="0" err="1" smtClean="0"/>
              <a:t>JUnit</a:t>
            </a:r>
            <a:r>
              <a:rPr lang="en-US" sz="2000" dirty="0" smtClean="0"/>
              <a:t>, </a:t>
            </a:r>
            <a:r>
              <a:rPr lang="en-US" sz="2000" dirty="0" err="1" smtClean="0"/>
              <a:t>JavaDoc</a:t>
            </a:r>
            <a:r>
              <a:rPr lang="en-US" sz="2000" dirty="0" smtClean="0"/>
              <a:t>, Subversion, …</a:t>
            </a:r>
          </a:p>
          <a:p>
            <a:pPr lvl="1"/>
            <a:r>
              <a:rPr lang="en-US" sz="2000" dirty="0" smtClean="0"/>
              <a:t>Principles are ultimately more important than details</a:t>
            </a:r>
          </a:p>
          <a:p>
            <a:pPr lvl="2"/>
            <a:r>
              <a:rPr lang="en-US" sz="2000" dirty="0" smtClean="0"/>
              <a:t>You will forever learn details of new tools/versions</a:t>
            </a:r>
          </a:p>
          <a:p>
            <a:pPr lvl="1"/>
            <a:endParaRPr lang="en-US" sz="2000" dirty="0"/>
          </a:p>
        </p:txBody>
      </p:sp>
      <p:sp>
        <p:nvSpPr>
          <p:cNvPr id="5" name="Footer Placeholder 4"/>
          <p:cNvSpPr>
            <a:spLocks noGrp="1"/>
          </p:cNvSpPr>
          <p:nvPr>
            <p:ph type="ftr" sz="quarter" idx="11"/>
          </p:nvPr>
        </p:nvSpPr>
        <p:spPr/>
        <p:txBody>
          <a:bodyPr/>
          <a:lstStyle/>
          <a:p>
            <a:r>
              <a:rPr lang="en-US" smtClean="0"/>
              <a:t>CSE 331 Fall 2014</a:t>
            </a:r>
            <a:endParaRPr lang="en-US" dirty="0"/>
          </a:p>
        </p:txBody>
      </p:sp>
      <p:sp>
        <p:nvSpPr>
          <p:cNvPr id="4" name="Slide Number Placeholder 3"/>
          <p:cNvSpPr>
            <a:spLocks noGrp="1"/>
          </p:cNvSpPr>
          <p:nvPr>
            <p:ph type="sldNum" sz="quarter" idx="12"/>
          </p:nvPr>
        </p:nvSpPr>
        <p:spPr/>
        <p:txBody>
          <a:bodyPr/>
          <a:lstStyle/>
          <a:p>
            <a:fld id="{48DACF16-E0F0-4B7F-BDAB-0ED6A37A383D}" type="slidenum">
              <a:rPr lang="en-US" smtClean="0"/>
              <a:pPr/>
              <a:t>2</a:t>
            </a:fld>
            <a:endParaRPr lang="en-US"/>
          </a:p>
        </p:txBody>
      </p:sp>
    </p:spTree>
    <p:extLst>
      <p:ext uri="{BB962C8B-B14F-4D97-AF65-F5344CB8AC3E}">
        <p14:creationId xmlns:p14="http://schemas.microsoft.com/office/powerpoint/2010/main" val="11685119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Programming is hard</a:t>
            </a:r>
            <a:endParaRPr lang="en-US" dirty="0"/>
          </a:p>
        </p:txBody>
      </p:sp>
      <p:sp>
        <p:nvSpPr>
          <p:cNvPr id="3" name="Content Placeholder 2"/>
          <p:cNvSpPr>
            <a:spLocks noGrp="1"/>
          </p:cNvSpPr>
          <p:nvPr>
            <p:ph idx="1"/>
          </p:nvPr>
        </p:nvSpPr>
        <p:spPr>
          <a:xfrm>
            <a:off x="685800" y="1600200"/>
            <a:ext cx="7924800" cy="4495800"/>
          </a:xfrm>
        </p:spPr>
        <p:txBody>
          <a:bodyPr>
            <a:normAutofit/>
          </a:bodyPr>
          <a:lstStyle/>
          <a:p>
            <a:pPr>
              <a:lnSpc>
                <a:spcPct val="90000"/>
              </a:lnSpc>
            </a:pPr>
            <a:r>
              <a:rPr lang="en-US" sz="2000" dirty="0" smtClean="0"/>
              <a:t>It is surprisingly difficult to specify, design, implement, test, debug, and maintain even a simple program</a:t>
            </a:r>
          </a:p>
          <a:p>
            <a:pPr>
              <a:lnSpc>
                <a:spcPct val="90000"/>
              </a:lnSpc>
            </a:pPr>
            <a:endParaRPr lang="en-US" sz="2000" dirty="0" smtClean="0"/>
          </a:p>
          <a:p>
            <a:pPr>
              <a:lnSpc>
                <a:spcPct val="90000"/>
              </a:lnSpc>
            </a:pPr>
            <a:r>
              <a:rPr lang="en-US" sz="2000" dirty="0" smtClean="0"/>
              <a:t>CSE331 </a:t>
            </a:r>
            <a:r>
              <a:rPr lang="en-US" sz="2000" dirty="0" smtClean="0"/>
              <a:t>will challenge you </a:t>
            </a:r>
          </a:p>
          <a:p>
            <a:pPr>
              <a:lnSpc>
                <a:spcPct val="90000"/>
              </a:lnSpc>
            </a:pPr>
            <a:endParaRPr lang="en-US" sz="2000" dirty="0" smtClean="0"/>
          </a:p>
          <a:p>
            <a:pPr>
              <a:lnSpc>
                <a:spcPct val="90000"/>
              </a:lnSpc>
            </a:pPr>
            <a:r>
              <a:rPr lang="en-US" sz="2000" dirty="0" smtClean="0"/>
              <a:t>If you are having trouble, </a:t>
            </a:r>
            <a:r>
              <a:rPr lang="en-US" sz="2000" i="1" dirty="0" smtClean="0">
                <a:solidFill>
                  <a:srgbClr val="0000FF"/>
                </a:solidFill>
              </a:rPr>
              <a:t>think</a:t>
            </a:r>
            <a:r>
              <a:rPr lang="en-US" sz="2000" dirty="0" smtClean="0">
                <a:solidFill>
                  <a:srgbClr val="0000FF"/>
                </a:solidFill>
              </a:rPr>
              <a:t> </a:t>
            </a:r>
            <a:r>
              <a:rPr lang="en-US" sz="2000" dirty="0" smtClean="0"/>
              <a:t>before you act</a:t>
            </a:r>
          </a:p>
          <a:p>
            <a:pPr lvl="1">
              <a:lnSpc>
                <a:spcPct val="90000"/>
              </a:lnSpc>
            </a:pPr>
            <a:r>
              <a:rPr lang="en-US" sz="2000" b="0" dirty="0" smtClean="0">
                <a:solidFill>
                  <a:schemeClr val="tx1"/>
                </a:solidFill>
              </a:rPr>
              <a:t>Then, look for help</a:t>
            </a:r>
          </a:p>
          <a:p>
            <a:pPr lvl="1">
              <a:lnSpc>
                <a:spcPct val="90000"/>
              </a:lnSpc>
            </a:pPr>
            <a:endParaRPr lang="en-US" sz="2000" b="0" dirty="0" smtClean="0">
              <a:solidFill>
                <a:schemeClr val="tx1"/>
              </a:solidFill>
            </a:endParaRPr>
          </a:p>
          <a:p>
            <a:pPr>
              <a:lnSpc>
                <a:spcPct val="90000"/>
              </a:lnSpc>
            </a:pPr>
            <a:r>
              <a:rPr lang="en-US" sz="2000" dirty="0" smtClean="0"/>
              <a:t>We strive to create assignments that are reasonable if you apply the techniques taught in class…</a:t>
            </a:r>
          </a:p>
          <a:p>
            <a:pPr marL="457200" lvl="1" indent="0">
              <a:lnSpc>
                <a:spcPct val="90000"/>
              </a:lnSpc>
              <a:buNone/>
            </a:pPr>
            <a:r>
              <a:rPr lang="en-US" sz="2000" dirty="0" smtClean="0"/>
              <a:t>… but likely hard to do in a brute-force manner</a:t>
            </a:r>
          </a:p>
          <a:p>
            <a:pPr marL="457200" lvl="1" indent="0">
              <a:lnSpc>
                <a:spcPct val="90000"/>
              </a:lnSpc>
              <a:buNone/>
            </a:pPr>
            <a:r>
              <a:rPr lang="en-US" sz="2000" dirty="0"/>
              <a:t>	</a:t>
            </a:r>
            <a:r>
              <a:rPr lang="en-US" sz="2000" dirty="0" smtClean="0"/>
              <a:t>… and almost certainly impossible to finish if you</a:t>
            </a:r>
          </a:p>
          <a:p>
            <a:pPr marL="457200" lvl="1" indent="0">
              <a:lnSpc>
                <a:spcPct val="90000"/>
              </a:lnSpc>
              <a:buNone/>
            </a:pPr>
            <a:r>
              <a:rPr lang="en-US" sz="2000" dirty="0"/>
              <a:t>	 </a:t>
            </a:r>
            <a:r>
              <a:rPr lang="en-US" sz="2000" dirty="0" smtClean="0"/>
              <a:t>    put them off until a few days before they’re due</a:t>
            </a:r>
          </a:p>
          <a:p>
            <a:pPr>
              <a:lnSpc>
                <a:spcPct val="90000"/>
              </a:lnSpc>
            </a:pPr>
            <a:endParaRPr lang="en-US" sz="2000" dirty="0" smtClean="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20</a:t>
            </a:fld>
            <a:endParaRPr lang="en-US"/>
          </a:p>
        </p:txBody>
      </p:sp>
      <p:sp>
        <p:nvSpPr>
          <p:cNvPr id="5" name="Footer Placeholder 4"/>
          <p:cNvSpPr>
            <a:spLocks noGrp="1"/>
          </p:cNvSpPr>
          <p:nvPr>
            <p:ph type="ftr" sz="quarter" idx="11"/>
          </p:nvPr>
        </p:nvSpPr>
        <p:spPr/>
        <p:txBody>
          <a:bodyPr/>
          <a:lstStyle/>
          <a:p>
            <a:pPr>
              <a:defRPr/>
            </a:pPr>
            <a:r>
              <a:rPr lang="en-US" smtClean="0"/>
              <a:t>CSE 331 Fall 2014</a:t>
            </a:r>
            <a:endParaRPr lang="en-US" dirty="0"/>
          </a:p>
        </p:txBody>
      </p:sp>
    </p:spTree>
    <p:extLst>
      <p:ext uri="{BB962C8B-B14F-4D97-AF65-F5344CB8AC3E}">
        <p14:creationId xmlns:p14="http://schemas.microsoft.com/office/powerpoint/2010/main" val="33912823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Prerequisites</a:t>
            </a:r>
            <a:endParaRPr lang="en-US" dirty="0"/>
          </a:p>
        </p:txBody>
      </p:sp>
      <p:sp>
        <p:nvSpPr>
          <p:cNvPr id="3" name="Content Placeholder 2"/>
          <p:cNvSpPr>
            <a:spLocks noGrp="1"/>
          </p:cNvSpPr>
          <p:nvPr>
            <p:ph idx="1"/>
          </p:nvPr>
        </p:nvSpPr>
        <p:spPr>
          <a:xfrm>
            <a:off x="533400" y="1524000"/>
            <a:ext cx="8153400" cy="4495800"/>
          </a:xfrm>
        </p:spPr>
        <p:txBody>
          <a:bodyPr>
            <a:noAutofit/>
          </a:bodyPr>
          <a:lstStyle/>
          <a:p>
            <a:r>
              <a:rPr lang="en-US" sz="2000" dirty="0" smtClean="0"/>
              <a:t>Knowing Java is a prerequisite</a:t>
            </a:r>
          </a:p>
          <a:p>
            <a:pPr lvl="1"/>
            <a:r>
              <a:rPr lang="en-US" sz="2000" dirty="0" smtClean="0"/>
              <a:t>We assume you have mastered CSE142 and CSE143</a:t>
            </a:r>
          </a:p>
          <a:p>
            <a:endParaRPr lang="en-US" sz="1000" dirty="0" smtClean="0"/>
          </a:p>
          <a:p>
            <a:pPr marL="0" indent="0">
              <a:buNone/>
            </a:pPr>
            <a:r>
              <a:rPr lang="en-US" sz="2000" dirty="0" smtClean="0"/>
              <a:t>Examples:</a:t>
            </a:r>
          </a:p>
          <a:p>
            <a:r>
              <a:rPr lang="en-US" sz="2000" dirty="0" smtClean="0"/>
              <a:t>Sharing:</a:t>
            </a:r>
          </a:p>
          <a:p>
            <a:pPr lvl="1"/>
            <a:r>
              <a:rPr lang="en-US" sz="2000" dirty="0" smtClean="0"/>
              <a:t>Distinction between </a:t>
            </a:r>
            <a:r>
              <a:rPr lang="en-US" sz="2000" b="1" dirty="0" smtClean="0">
                <a:latin typeface="Courier New" panose="02070309020205020404" pitchFamily="49" charset="0"/>
                <a:cs typeface="Courier New" panose="02070309020205020404" pitchFamily="49" charset="0"/>
              </a:rPr>
              <a:t>==</a:t>
            </a:r>
            <a:r>
              <a:rPr lang="en-US" sz="2000" dirty="0" smtClean="0"/>
              <a:t> and </a:t>
            </a:r>
            <a:r>
              <a:rPr lang="en-US" sz="2000" b="1" dirty="0" smtClean="0">
                <a:latin typeface="Courier New" panose="02070309020205020404" pitchFamily="49" charset="0"/>
                <a:cs typeface="Courier New" panose="02070309020205020404" pitchFamily="49" charset="0"/>
              </a:rPr>
              <a:t>equals()</a:t>
            </a:r>
          </a:p>
          <a:p>
            <a:pPr lvl="1"/>
            <a:r>
              <a:rPr lang="en-US" sz="2000" dirty="0" smtClean="0"/>
              <a:t>Aliasing: multiple references to the same object</a:t>
            </a:r>
          </a:p>
          <a:p>
            <a:r>
              <a:rPr lang="en-US" sz="2000" dirty="0"/>
              <a:t>Object-oriented dispatch:</a:t>
            </a:r>
          </a:p>
          <a:p>
            <a:pPr lvl="1"/>
            <a:r>
              <a:rPr lang="en-US" sz="2000" dirty="0"/>
              <a:t>Inheritance and overriding</a:t>
            </a:r>
          </a:p>
          <a:p>
            <a:pPr lvl="1"/>
            <a:r>
              <a:rPr lang="en-US" sz="2000" dirty="0"/>
              <a:t>Objects/values have a run-time </a:t>
            </a:r>
            <a:r>
              <a:rPr lang="en-US" sz="2000" dirty="0" smtClean="0"/>
              <a:t>type</a:t>
            </a:r>
          </a:p>
          <a:p>
            <a:r>
              <a:rPr lang="en-US" sz="2000" dirty="0" smtClean="0"/>
              <a:t>Subtyping</a:t>
            </a:r>
          </a:p>
          <a:p>
            <a:pPr lvl="1"/>
            <a:r>
              <a:rPr lang="en-US" sz="2000" dirty="0"/>
              <a:t>Expressions have a compile-time type</a:t>
            </a:r>
          </a:p>
          <a:p>
            <a:pPr lvl="1"/>
            <a:r>
              <a:rPr lang="en-US" sz="2000" dirty="0" smtClean="0"/>
              <a:t>Subtyping via </a:t>
            </a:r>
            <a:r>
              <a:rPr lang="en-US" sz="2000" b="1" dirty="0" smtClean="0">
                <a:latin typeface="Courier New" panose="02070309020205020404" pitchFamily="49" charset="0"/>
                <a:cs typeface="Courier New" panose="02070309020205020404" pitchFamily="49" charset="0"/>
              </a:rPr>
              <a:t>extends</a:t>
            </a:r>
            <a:r>
              <a:rPr lang="en-US" sz="2000" dirty="0" smtClean="0"/>
              <a:t> (classes) and </a:t>
            </a:r>
            <a:r>
              <a:rPr lang="en-US" sz="2000" b="1" dirty="0" smtClean="0">
                <a:latin typeface="Courier New" panose="02070309020205020404" pitchFamily="49" charset="0"/>
                <a:cs typeface="Courier New" panose="02070309020205020404" pitchFamily="49" charset="0"/>
              </a:rPr>
              <a:t>implements</a:t>
            </a:r>
            <a:r>
              <a:rPr lang="en-US" sz="2000" dirty="0" smtClean="0"/>
              <a:t> (interfaces)</a:t>
            </a:r>
          </a:p>
          <a:p>
            <a:endParaRPr lang="en-US" sz="2000" dirty="0"/>
          </a:p>
        </p:txBody>
      </p:sp>
      <p:sp>
        <p:nvSpPr>
          <p:cNvPr id="4" name="Slide Number Placeholder 3"/>
          <p:cNvSpPr>
            <a:spLocks noGrp="1"/>
          </p:cNvSpPr>
          <p:nvPr>
            <p:ph type="sldNum" sz="quarter" idx="12"/>
          </p:nvPr>
        </p:nvSpPr>
        <p:spPr/>
        <p:txBody>
          <a:bodyPr/>
          <a:lstStyle/>
          <a:p>
            <a:fld id="{48DACF16-E0F0-4B7F-BDAB-0ED6A37A383D}" type="slidenum">
              <a:rPr lang="en-US" smtClean="0"/>
              <a:pPr/>
              <a:t>21</a:t>
            </a:fld>
            <a:endParaRPr lang="en-US"/>
          </a:p>
        </p:txBody>
      </p:sp>
      <p:sp>
        <p:nvSpPr>
          <p:cNvPr id="5" name="Footer Placeholder 4"/>
          <p:cNvSpPr>
            <a:spLocks noGrp="1"/>
          </p:cNvSpPr>
          <p:nvPr>
            <p:ph type="ftr" sz="quarter" idx="11"/>
          </p:nvPr>
        </p:nvSpPr>
        <p:spPr/>
        <p:txBody>
          <a:bodyPr/>
          <a:lstStyle/>
          <a:p>
            <a:pPr>
              <a:defRPr/>
            </a:pPr>
            <a:r>
              <a:rPr lang="en-US" smtClean="0"/>
              <a:t>CSE 331 Fall 2014</a:t>
            </a:r>
            <a:endParaRPr lang="en-US" dirty="0"/>
          </a:p>
        </p:txBody>
      </p:sp>
    </p:spTree>
    <p:extLst>
      <p:ext uri="{BB962C8B-B14F-4D97-AF65-F5344CB8AC3E}">
        <p14:creationId xmlns:p14="http://schemas.microsoft.com/office/powerpoint/2010/main" val="41062701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have homework!</a:t>
            </a:r>
            <a:endParaRPr lang="en-US" dirty="0"/>
          </a:p>
        </p:txBody>
      </p:sp>
      <p:sp>
        <p:nvSpPr>
          <p:cNvPr id="3" name="Content Placeholder 2"/>
          <p:cNvSpPr>
            <a:spLocks noGrp="1"/>
          </p:cNvSpPr>
          <p:nvPr>
            <p:ph idx="1"/>
          </p:nvPr>
        </p:nvSpPr>
        <p:spPr/>
        <p:txBody>
          <a:bodyPr/>
          <a:lstStyle/>
          <a:p>
            <a:r>
              <a:rPr lang="en-US" sz="2000" dirty="0" smtClean="0"/>
              <a:t>Homework 0, due online by </a:t>
            </a:r>
            <a:r>
              <a:rPr lang="en-US" sz="2000" dirty="0" smtClean="0"/>
              <a:t>2PM Friday</a:t>
            </a:r>
            <a:endParaRPr lang="en-US" sz="2000" dirty="0" smtClean="0"/>
          </a:p>
          <a:p>
            <a:pPr lvl="1"/>
            <a:r>
              <a:rPr lang="en-US" sz="2000" dirty="0" smtClean="0"/>
              <a:t>Write (don’t run!) an algorithm to rearrange (swap) the elements in an array</a:t>
            </a:r>
          </a:p>
          <a:p>
            <a:pPr lvl="1"/>
            <a:r>
              <a:rPr lang="en-US" sz="2000" dirty="0" smtClean="0"/>
              <a:t>And argue (prove) in concise, convincing English that your solution is correct!</a:t>
            </a:r>
          </a:p>
          <a:p>
            <a:pPr lvl="1"/>
            <a:endParaRPr lang="en-US" sz="2000" dirty="0"/>
          </a:p>
          <a:p>
            <a:r>
              <a:rPr lang="en-US" sz="2000" dirty="0" smtClean="0"/>
              <a:t>Purpose:</a:t>
            </a:r>
          </a:p>
          <a:p>
            <a:pPr lvl="1"/>
            <a:r>
              <a:rPr lang="en-US" sz="2000" dirty="0" smtClean="0"/>
              <a:t>Great practice</a:t>
            </a:r>
          </a:p>
          <a:p>
            <a:pPr lvl="1"/>
            <a:r>
              <a:rPr lang="en-US" sz="2000" dirty="0" smtClean="0"/>
              <a:t>Surprisingly difficult</a:t>
            </a:r>
          </a:p>
          <a:p>
            <a:pPr lvl="1"/>
            <a:r>
              <a:rPr lang="en-US" sz="2000" dirty="0" smtClean="0"/>
              <a:t>So we can build up to reasoning about large designs, not just 5-10 line programs</a:t>
            </a:r>
            <a:endParaRPr lang="en-US" sz="2000" dirty="0" smtClean="0"/>
          </a:p>
          <a:p>
            <a:pPr lvl="1"/>
            <a:endParaRPr lang="en-US" sz="2000" dirty="0"/>
          </a:p>
        </p:txBody>
      </p:sp>
      <p:sp>
        <p:nvSpPr>
          <p:cNvPr id="4" name="Footer Placeholder 3"/>
          <p:cNvSpPr>
            <a:spLocks noGrp="1"/>
          </p:cNvSpPr>
          <p:nvPr>
            <p:ph type="ftr" sz="quarter" idx="11"/>
          </p:nvPr>
        </p:nvSpPr>
        <p:spPr/>
        <p:txBody>
          <a:bodyPr/>
          <a:lstStyle/>
          <a:p>
            <a:pPr>
              <a:defRPr/>
            </a:pPr>
            <a:r>
              <a:rPr lang="en-US" smtClean="0"/>
              <a:t>CSE 331 Fall 2014</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22</a:t>
            </a:fld>
            <a:endParaRPr lang="en-US"/>
          </a:p>
        </p:txBody>
      </p:sp>
    </p:spTree>
    <p:extLst>
      <p:ext uri="{BB962C8B-B14F-4D97-AF65-F5344CB8AC3E}">
        <p14:creationId xmlns:p14="http://schemas.microsoft.com/office/powerpoint/2010/main" val="17069661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custDataLst>
              <p:tags r:id="rId1"/>
            </p:custDataLst>
          </p:nvPr>
        </p:nvSpPr>
        <p:spPr/>
        <p:txBody>
          <a:bodyPr/>
          <a:lstStyle/>
          <a:p>
            <a:pPr eaLnBrk="1" hangingPunct="1"/>
            <a:r>
              <a:rPr lang="en-US" dirty="0" smtClean="0"/>
              <a:t>CSE331 </a:t>
            </a:r>
            <a:r>
              <a:rPr lang="en-US" dirty="0" smtClean="0"/>
              <a:t>is hard!</a:t>
            </a:r>
          </a:p>
        </p:txBody>
      </p:sp>
      <p:sp>
        <p:nvSpPr>
          <p:cNvPr id="28675" name="Content Placeholder 2"/>
          <p:cNvSpPr>
            <a:spLocks noGrp="1"/>
          </p:cNvSpPr>
          <p:nvPr>
            <p:ph idx="1"/>
            <p:custDataLst>
              <p:tags r:id="rId2"/>
            </p:custDataLst>
          </p:nvPr>
        </p:nvSpPr>
        <p:spPr>
          <a:xfrm>
            <a:off x="685800" y="1600200"/>
            <a:ext cx="7772400" cy="4724400"/>
          </a:xfrm>
        </p:spPr>
        <p:txBody>
          <a:bodyPr>
            <a:normAutofit/>
          </a:bodyPr>
          <a:lstStyle/>
          <a:p>
            <a:pPr eaLnBrk="1" hangingPunct="1"/>
            <a:r>
              <a:rPr lang="en-US" sz="2000" dirty="0" smtClean="0"/>
              <a:t>You will learn a lot!</a:t>
            </a:r>
          </a:p>
          <a:p>
            <a:pPr eaLnBrk="1" hangingPunct="1"/>
            <a:r>
              <a:rPr lang="en-US" sz="2000" dirty="0" smtClean="0"/>
              <a:t>Be prepared to work and to think</a:t>
            </a:r>
          </a:p>
          <a:p>
            <a:pPr eaLnBrk="1" hangingPunct="1"/>
            <a:r>
              <a:rPr lang="en-US" sz="2000" dirty="0" smtClean="0"/>
              <a:t>The staff will help you learn</a:t>
            </a:r>
          </a:p>
          <a:p>
            <a:pPr lvl="1" eaLnBrk="1" hangingPunct="1"/>
            <a:r>
              <a:rPr lang="en-US" sz="2000" dirty="0" smtClean="0"/>
              <a:t>And will be working hard, too</a:t>
            </a:r>
          </a:p>
          <a:p>
            <a:pPr lvl="1" eaLnBrk="1" hangingPunct="1"/>
            <a:endParaRPr lang="en-US" sz="2000" dirty="0"/>
          </a:p>
          <a:p>
            <a:pPr eaLnBrk="1" hangingPunct="1"/>
            <a:r>
              <a:rPr lang="en-US" sz="2000" dirty="0" smtClean="0"/>
              <a:t>So let’s get going…</a:t>
            </a:r>
          </a:p>
          <a:p>
            <a:pPr lvl="1" eaLnBrk="1" hangingPunct="1"/>
            <a:r>
              <a:rPr lang="en-US" sz="2000" dirty="0" smtClean="0"/>
              <a:t>Before we create masterpieces we need to hone our ability to reason very precisely about code…</a:t>
            </a:r>
          </a:p>
        </p:txBody>
      </p:sp>
      <p:sp>
        <p:nvSpPr>
          <p:cNvPr id="28676" name="Slide Number Placeholder 3"/>
          <p:cNvSpPr>
            <a:spLocks noGrp="1"/>
          </p:cNvSpPr>
          <p:nvPr>
            <p:ph type="sldNum" sz="quarter" idx="12"/>
            <p:custDataLst>
              <p:tags r:id="rId3"/>
            </p:custDataLst>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5863400-6F95-44E9-86D7-C037DF8B7C46}" type="slidenum">
              <a:rPr lang="en-US" sz="1400" smtClean="0">
                <a:solidFill>
                  <a:srgbClr val="800080"/>
                </a:solidFill>
              </a:rPr>
              <a:pPr eaLnBrk="1" hangingPunct="1"/>
              <a:t>23</a:t>
            </a:fld>
            <a:endParaRPr lang="en-US" sz="1400" smtClean="0">
              <a:solidFill>
                <a:srgbClr val="800080"/>
              </a:solidFill>
            </a:endParaRPr>
          </a:p>
        </p:txBody>
      </p:sp>
      <p:sp>
        <p:nvSpPr>
          <p:cNvPr id="5" name="Footer Placeholder 4"/>
          <p:cNvSpPr>
            <a:spLocks noGrp="1"/>
          </p:cNvSpPr>
          <p:nvPr>
            <p:ph type="ftr" sz="quarter" idx="11"/>
          </p:nvPr>
        </p:nvSpPr>
        <p:spPr/>
        <p:txBody>
          <a:bodyPr/>
          <a:lstStyle/>
          <a:p>
            <a:pPr>
              <a:defRPr/>
            </a:pPr>
            <a:r>
              <a:rPr lang="en-US" smtClean="0"/>
              <a:t>CSE 331 Fall 2014</a:t>
            </a:r>
            <a:endParaRPr lang="en-US" dirty="0"/>
          </a:p>
        </p:txBody>
      </p:sp>
    </p:spTree>
    <p:extLst>
      <p:ext uri="{BB962C8B-B14F-4D97-AF65-F5344CB8AC3E}">
        <p14:creationId xmlns:p14="http://schemas.microsoft.com/office/powerpoint/2010/main" val="35851426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609600" y="1600200"/>
            <a:ext cx="7924800" cy="4495800"/>
          </a:xfrm>
        </p:spPr>
        <p:txBody>
          <a:bodyPr/>
          <a:lstStyle/>
          <a:p>
            <a:pPr marL="0" indent="0">
              <a:buNone/>
            </a:pPr>
            <a:r>
              <a:rPr lang="en-US" dirty="0" smtClean="0"/>
              <a:t>“Complete this method such that it returns the index of the max of the first </a:t>
            </a:r>
            <a:r>
              <a:rPr lang="en-US" b="1" dirty="0" smtClean="0">
                <a:latin typeface="Courier New" panose="02070309020205020404" pitchFamily="49" charset="0"/>
                <a:cs typeface="Courier New" panose="02070309020205020404" pitchFamily="49" charset="0"/>
              </a:rPr>
              <a:t>n</a:t>
            </a:r>
            <a:r>
              <a:rPr lang="en-US" dirty="0" smtClean="0"/>
              <a:t> elements of the array </a:t>
            </a:r>
            <a:r>
              <a:rPr lang="en-US" b="1" dirty="0" smtClean="0">
                <a:latin typeface="Courier New" panose="02070309020205020404" pitchFamily="49" charset="0"/>
                <a:cs typeface="Courier New" panose="02070309020205020404" pitchFamily="49" charset="0"/>
              </a:rPr>
              <a:t>arr</a:t>
            </a:r>
            <a:r>
              <a:rPr lang="en-US" dirty="0" smtClean="0"/>
              <a:t>.”</a:t>
            </a:r>
          </a:p>
          <a:p>
            <a:pPr marL="0" indent="0">
              <a:buNone/>
            </a:pPr>
            <a:endParaRPr lang="en-US" dirty="0"/>
          </a:p>
          <a:p>
            <a:pPr marL="0" indent="0">
              <a:buNone/>
            </a:pPr>
            <a:r>
              <a:rPr lang="en-US" b="1" dirty="0" smtClean="0">
                <a:latin typeface="Courier New" panose="02070309020205020404" pitchFamily="49" charset="0"/>
                <a:cs typeface="Courier New" panose="02070309020205020404" pitchFamily="49" charset="0"/>
              </a:rPr>
              <a:t>  </a:t>
            </a:r>
            <a:r>
              <a:rPr lang="en-US" b="1" dirty="0" err="1" smtClean="0">
                <a:latin typeface="Courier New" panose="02070309020205020404" pitchFamily="49" charset="0"/>
                <a:cs typeface="Courier New" panose="02070309020205020404" pitchFamily="49" charset="0"/>
              </a:rPr>
              <a:t>int</a:t>
            </a:r>
            <a:r>
              <a:rPr lang="en-US" b="1" dirty="0" smtClean="0">
                <a:latin typeface="Courier New" panose="02070309020205020404" pitchFamily="49" charset="0"/>
                <a:cs typeface="Courier New" panose="02070309020205020404" pitchFamily="49" charset="0"/>
              </a:rPr>
              <a:t> </a:t>
            </a:r>
            <a:r>
              <a:rPr lang="en-US" b="1" dirty="0" err="1" smtClean="0">
                <a:solidFill>
                  <a:schemeClr val="accent2"/>
                </a:solidFill>
                <a:latin typeface="Courier New" panose="02070309020205020404" pitchFamily="49" charset="0"/>
                <a:cs typeface="Courier New" panose="02070309020205020404" pitchFamily="49" charset="0"/>
              </a:rPr>
              <a:t>index_of_max</a:t>
            </a:r>
            <a:r>
              <a:rPr lang="en-US" b="1" dirty="0" smtClean="0">
                <a:latin typeface="Courier New" panose="02070309020205020404" pitchFamily="49" charset="0"/>
                <a:cs typeface="Courier New" panose="02070309020205020404" pitchFamily="49" charset="0"/>
              </a:rPr>
              <a:t>(</a:t>
            </a:r>
            <a:r>
              <a:rPr lang="en-US" b="1" dirty="0" err="1" smtClean="0">
                <a:latin typeface="Courier New" panose="02070309020205020404" pitchFamily="49" charset="0"/>
                <a:cs typeface="Courier New" panose="02070309020205020404" pitchFamily="49" charset="0"/>
              </a:rPr>
              <a:t>int</a:t>
            </a:r>
            <a:r>
              <a:rPr lang="en-US" b="1" dirty="0" smtClean="0">
                <a:latin typeface="Courier New" panose="02070309020205020404" pitchFamily="49" charset="0"/>
                <a:cs typeface="Courier New" panose="02070309020205020404" pitchFamily="49" charset="0"/>
              </a:rPr>
              <a:t>[] </a:t>
            </a:r>
            <a:r>
              <a:rPr lang="en-US" b="1" dirty="0" err="1" smtClean="0">
                <a:solidFill>
                  <a:schemeClr val="accent2"/>
                </a:solidFill>
                <a:latin typeface="Courier New" panose="02070309020205020404" pitchFamily="49" charset="0"/>
                <a:cs typeface="Courier New" panose="02070309020205020404" pitchFamily="49" charset="0"/>
              </a:rPr>
              <a:t>arr</a:t>
            </a:r>
            <a:r>
              <a:rPr lang="en-US" b="1" dirty="0" smtClean="0">
                <a:latin typeface="Courier New" panose="02070309020205020404" pitchFamily="49" charset="0"/>
                <a:cs typeface="Courier New" panose="02070309020205020404" pitchFamily="49" charset="0"/>
              </a:rPr>
              <a:t>, </a:t>
            </a:r>
            <a:r>
              <a:rPr lang="en-US" b="1" dirty="0" err="1" smtClean="0">
                <a:latin typeface="Courier New" panose="02070309020205020404" pitchFamily="49" charset="0"/>
                <a:cs typeface="Courier New" panose="02070309020205020404" pitchFamily="49" charset="0"/>
              </a:rPr>
              <a:t>int</a:t>
            </a:r>
            <a:r>
              <a:rPr lang="en-US" b="1" dirty="0" smtClean="0">
                <a:latin typeface="Courier New" panose="02070309020205020404" pitchFamily="49" charset="0"/>
                <a:cs typeface="Courier New" panose="02070309020205020404" pitchFamily="49" charset="0"/>
              </a:rPr>
              <a:t> </a:t>
            </a:r>
            <a:r>
              <a:rPr lang="en-US" b="1" dirty="0" smtClean="0">
                <a:solidFill>
                  <a:schemeClr val="accent2"/>
                </a:solidFill>
                <a:latin typeface="Courier New" panose="02070309020205020404" pitchFamily="49" charset="0"/>
                <a:cs typeface="Courier New" panose="02070309020205020404" pitchFamily="49" charset="0"/>
              </a:rPr>
              <a:t>n</a:t>
            </a:r>
            <a:r>
              <a:rPr lang="en-US" b="1" dirty="0" smtClean="0">
                <a:latin typeface="Courier New" panose="02070309020205020404" pitchFamily="49" charset="0"/>
                <a:cs typeface="Courier New" panose="02070309020205020404" pitchFamily="49" charset="0"/>
              </a:rPr>
              <a:t>) {</a:t>
            </a:r>
          </a:p>
          <a:p>
            <a:pPr marL="0" indent="0">
              <a:buNone/>
            </a:pPr>
            <a:r>
              <a:rPr lang="en-US" b="1" dirty="0">
                <a:latin typeface="Courier New" panose="02070309020205020404" pitchFamily="49" charset="0"/>
                <a:cs typeface="Courier New" panose="02070309020205020404" pitchFamily="49" charset="0"/>
              </a:rPr>
              <a:t> </a:t>
            </a:r>
            <a:r>
              <a:rPr lang="en-US" b="1" dirty="0" smtClean="0">
                <a:latin typeface="Courier New" panose="02070309020205020404" pitchFamily="49" charset="0"/>
                <a:cs typeface="Courier New" panose="02070309020205020404" pitchFamily="49" charset="0"/>
              </a:rPr>
              <a:t>    …</a:t>
            </a:r>
          </a:p>
          <a:p>
            <a:pPr marL="0" indent="0">
              <a:buNone/>
            </a:pPr>
            <a:r>
              <a:rPr lang="en-US" b="1" dirty="0" smtClean="0">
                <a:latin typeface="Courier New" panose="02070309020205020404" pitchFamily="49" charset="0"/>
                <a:cs typeface="Courier New" panose="02070309020205020404" pitchFamily="49" charset="0"/>
              </a:rPr>
              <a:t>  }</a:t>
            </a:r>
          </a:p>
          <a:p>
            <a:pPr marL="0" indent="0">
              <a:buNone/>
            </a:pPr>
            <a:endParaRPr lang="en-US" b="1" dirty="0" smtClean="0">
              <a:latin typeface="Courier New" panose="02070309020205020404" pitchFamily="49" charset="0"/>
              <a:cs typeface="Courier New" panose="02070309020205020404" pitchFamily="49" charset="0"/>
            </a:endParaRPr>
          </a:p>
          <a:p>
            <a:pPr marL="0" indent="0">
              <a:buNone/>
            </a:pPr>
            <a:endParaRPr lang="en-US" b="1" dirty="0">
              <a:latin typeface="Courier New" panose="02070309020205020404" pitchFamily="49" charset="0"/>
              <a:cs typeface="Courier New" panose="02070309020205020404" pitchFamily="49" charset="0"/>
            </a:endParaRPr>
          </a:p>
        </p:txBody>
      </p:sp>
      <p:sp>
        <p:nvSpPr>
          <p:cNvPr id="4" name="Footer Placeholder 3"/>
          <p:cNvSpPr>
            <a:spLocks noGrp="1"/>
          </p:cNvSpPr>
          <p:nvPr>
            <p:ph type="ftr" sz="quarter" idx="11"/>
          </p:nvPr>
        </p:nvSpPr>
        <p:spPr/>
        <p:txBody>
          <a:bodyPr/>
          <a:lstStyle/>
          <a:p>
            <a:pPr>
              <a:defRPr/>
            </a:pPr>
            <a:r>
              <a:rPr lang="en-US" smtClean="0"/>
              <a:t>CSE 331 Fall 2014</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24</a:t>
            </a:fld>
            <a:endParaRPr lang="en-US"/>
          </a:p>
        </p:txBody>
      </p:sp>
    </p:spTree>
    <p:extLst>
      <p:ext uri="{BB962C8B-B14F-4D97-AF65-F5344CB8AC3E}">
        <p14:creationId xmlns:p14="http://schemas.microsoft.com/office/powerpoint/2010/main" val="3719787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609600" y="1600200"/>
            <a:ext cx="7924800" cy="4495800"/>
          </a:xfrm>
        </p:spPr>
        <p:txBody>
          <a:bodyPr/>
          <a:lstStyle/>
          <a:p>
            <a:pPr marL="0" indent="0">
              <a:buNone/>
            </a:pPr>
            <a:r>
              <a:rPr lang="en-US" dirty="0" smtClean="0"/>
              <a:t>“Complete this method such that it returns the index of the max of the first </a:t>
            </a:r>
            <a:r>
              <a:rPr lang="en-US" b="1" dirty="0" smtClean="0">
                <a:latin typeface="Courier New" panose="02070309020205020404" pitchFamily="49" charset="0"/>
                <a:cs typeface="Courier New" panose="02070309020205020404" pitchFamily="49" charset="0"/>
              </a:rPr>
              <a:t>n</a:t>
            </a:r>
            <a:r>
              <a:rPr lang="en-US" dirty="0" smtClean="0"/>
              <a:t> elements of the array </a:t>
            </a:r>
            <a:r>
              <a:rPr lang="en-US" b="1" dirty="0" smtClean="0">
                <a:latin typeface="Courier New" panose="02070309020205020404" pitchFamily="49" charset="0"/>
                <a:cs typeface="Courier New" panose="02070309020205020404" pitchFamily="49" charset="0"/>
              </a:rPr>
              <a:t>arr</a:t>
            </a:r>
            <a:r>
              <a:rPr lang="en-US" dirty="0" smtClean="0"/>
              <a:t>.”</a:t>
            </a:r>
          </a:p>
          <a:p>
            <a:pPr marL="0" indent="0">
              <a:buNone/>
            </a:pPr>
            <a:endParaRPr lang="en-US" dirty="0"/>
          </a:p>
          <a:p>
            <a:pPr marL="0" indent="0">
              <a:buNone/>
            </a:pPr>
            <a:r>
              <a:rPr lang="en-US" b="1" dirty="0" smtClean="0">
                <a:latin typeface="Courier New" panose="02070309020205020404" pitchFamily="49" charset="0"/>
                <a:cs typeface="Courier New" panose="02070309020205020404" pitchFamily="49" charset="0"/>
              </a:rPr>
              <a:t>  </a:t>
            </a:r>
            <a:r>
              <a:rPr lang="en-US" b="1" dirty="0" err="1" smtClean="0">
                <a:latin typeface="Courier New" panose="02070309020205020404" pitchFamily="49" charset="0"/>
                <a:cs typeface="Courier New" panose="02070309020205020404" pitchFamily="49" charset="0"/>
              </a:rPr>
              <a:t>int</a:t>
            </a:r>
            <a:r>
              <a:rPr lang="en-US" b="1" dirty="0" smtClean="0">
                <a:latin typeface="Courier New" panose="02070309020205020404" pitchFamily="49" charset="0"/>
                <a:cs typeface="Courier New" panose="02070309020205020404" pitchFamily="49" charset="0"/>
              </a:rPr>
              <a:t> </a:t>
            </a:r>
            <a:r>
              <a:rPr lang="en-US" b="1" dirty="0" err="1" smtClean="0">
                <a:latin typeface="Courier New" panose="02070309020205020404" pitchFamily="49" charset="0"/>
                <a:cs typeface="Courier New" panose="02070309020205020404" pitchFamily="49" charset="0"/>
              </a:rPr>
              <a:t>index_of_max</a:t>
            </a:r>
            <a:r>
              <a:rPr lang="en-US" b="1" dirty="0" smtClean="0">
                <a:latin typeface="Courier New" panose="02070309020205020404" pitchFamily="49" charset="0"/>
                <a:cs typeface="Courier New" panose="02070309020205020404" pitchFamily="49" charset="0"/>
              </a:rPr>
              <a:t>(</a:t>
            </a:r>
            <a:r>
              <a:rPr lang="en-US" b="1" dirty="0" err="1" smtClean="0">
                <a:latin typeface="Courier New" panose="02070309020205020404" pitchFamily="49" charset="0"/>
                <a:cs typeface="Courier New" panose="02070309020205020404" pitchFamily="49" charset="0"/>
              </a:rPr>
              <a:t>int</a:t>
            </a:r>
            <a:r>
              <a:rPr lang="en-US" b="1" dirty="0" smtClean="0">
                <a:latin typeface="Courier New" panose="02070309020205020404" pitchFamily="49" charset="0"/>
                <a:cs typeface="Courier New" panose="02070309020205020404" pitchFamily="49" charset="0"/>
              </a:rPr>
              <a:t>[] </a:t>
            </a:r>
            <a:r>
              <a:rPr lang="en-US" b="1" dirty="0" err="1" smtClean="0">
                <a:latin typeface="Courier New" panose="02070309020205020404" pitchFamily="49" charset="0"/>
                <a:cs typeface="Courier New" panose="02070309020205020404" pitchFamily="49" charset="0"/>
              </a:rPr>
              <a:t>arr</a:t>
            </a:r>
            <a:r>
              <a:rPr lang="en-US" b="1" dirty="0" smtClean="0">
                <a:latin typeface="Courier New" panose="02070309020205020404" pitchFamily="49" charset="0"/>
                <a:cs typeface="Courier New" panose="02070309020205020404" pitchFamily="49" charset="0"/>
              </a:rPr>
              <a:t>, </a:t>
            </a:r>
            <a:r>
              <a:rPr lang="en-US" b="1" dirty="0" err="1" smtClean="0">
                <a:latin typeface="Courier New" panose="02070309020205020404" pitchFamily="49" charset="0"/>
                <a:cs typeface="Courier New" panose="02070309020205020404" pitchFamily="49" charset="0"/>
              </a:rPr>
              <a:t>int</a:t>
            </a:r>
            <a:r>
              <a:rPr lang="en-US" b="1" dirty="0" smtClean="0">
                <a:latin typeface="Courier New" panose="02070309020205020404" pitchFamily="49" charset="0"/>
                <a:cs typeface="Courier New" panose="02070309020205020404" pitchFamily="49" charset="0"/>
              </a:rPr>
              <a:t> n) {</a:t>
            </a:r>
          </a:p>
          <a:p>
            <a:pPr marL="0" indent="0">
              <a:buNone/>
            </a:pPr>
            <a:r>
              <a:rPr lang="en-US" b="1" dirty="0">
                <a:latin typeface="Courier New" panose="02070309020205020404" pitchFamily="49" charset="0"/>
                <a:cs typeface="Courier New" panose="02070309020205020404" pitchFamily="49" charset="0"/>
              </a:rPr>
              <a:t> </a:t>
            </a:r>
            <a:r>
              <a:rPr lang="en-US" b="1" dirty="0" smtClean="0">
                <a:latin typeface="Courier New" panose="02070309020205020404" pitchFamily="49" charset="0"/>
                <a:cs typeface="Courier New" panose="02070309020205020404" pitchFamily="49" charset="0"/>
              </a:rPr>
              <a:t>    …</a:t>
            </a:r>
          </a:p>
          <a:p>
            <a:pPr marL="0" indent="0">
              <a:buNone/>
            </a:pPr>
            <a:r>
              <a:rPr lang="en-US" b="1" dirty="0" smtClean="0">
                <a:latin typeface="Courier New" panose="02070309020205020404" pitchFamily="49" charset="0"/>
                <a:cs typeface="Courier New" panose="02070309020205020404" pitchFamily="49" charset="0"/>
              </a:rPr>
              <a:t>  }</a:t>
            </a:r>
          </a:p>
          <a:p>
            <a:pPr marL="0" indent="0">
              <a:buNone/>
            </a:pPr>
            <a:endParaRPr lang="en-US" b="1" dirty="0" smtClean="0">
              <a:latin typeface="Courier New" panose="02070309020205020404" pitchFamily="49" charset="0"/>
              <a:cs typeface="Courier New" panose="02070309020205020404" pitchFamily="49" charset="0"/>
            </a:endParaRPr>
          </a:p>
          <a:p>
            <a:pPr marL="0" indent="0">
              <a:buNone/>
            </a:pPr>
            <a:r>
              <a:rPr lang="en-US" dirty="0" smtClean="0">
                <a:latin typeface="+mj-lt"/>
                <a:cs typeface="Courier New" panose="02070309020205020404" pitchFamily="49" charset="0"/>
              </a:rPr>
              <a:t>What questions do you have about the </a:t>
            </a:r>
            <a:r>
              <a:rPr lang="en-US" i="1" dirty="0" smtClean="0">
                <a:latin typeface="+mj-lt"/>
                <a:cs typeface="Courier New" panose="02070309020205020404" pitchFamily="49" charset="0"/>
              </a:rPr>
              <a:t>specification</a:t>
            </a:r>
            <a:r>
              <a:rPr lang="en-US" dirty="0" smtClean="0">
                <a:latin typeface="+mj-lt"/>
                <a:cs typeface="Courier New" panose="02070309020205020404" pitchFamily="49" charset="0"/>
              </a:rPr>
              <a:t>?</a:t>
            </a:r>
          </a:p>
          <a:p>
            <a:pPr marL="0" indent="0">
              <a:buNone/>
            </a:pPr>
            <a:endParaRPr lang="en-US" dirty="0">
              <a:latin typeface="+mj-lt"/>
              <a:cs typeface="Courier New" panose="02070309020205020404" pitchFamily="49" charset="0"/>
            </a:endParaRPr>
          </a:p>
          <a:p>
            <a:pPr marL="0" indent="0">
              <a:buNone/>
            </a:pPr>
            <a:r>
              <a:rPr lang="en-US" dirty="0" smtClean="0">
                <a:latin typeface="+mj-lt"/>
                <a:cs typeface="Courier New" panose="02070309020205020404" pitchFamily="49" charset="0"/>
              </a:rPr>
              <a:t>Given a (better) specification, is there 1 </a:t>
            </a:r>
            <a:r>
              <a:rPr lang="en-US" i="1" dirty="0" smtClean="0">
                <a:latin typeface="+mj-lt"/>
                <a:cs typeface="Courier New" panose="02070309020205020404" pitchFamily="49" charset="0"/>
              </a:rPr>
              <a:t>implementation</a:t>
            </a:r>
            <a:r>
              <a:rPr lang="en-US" dirty="0" smtClean="0">
                <a:latin typeface="+mj-lt"/>
                <a:cs typeface="Courier New" panose="02070309020205020404" pitchFamily="49" charset="0"/>
              </a:rPr>
              <a:t>?</a:t>
            </a:r>
            <a:endParaRPr lang="en-US" dirty="0">
              <a:latin typeface="+mj-lt"/>
              <a:cs typeface="Courier New" panose="02070309020205020404" pitchFamily="49" charset="0"/>
            </a:endParaRPr>
          </a:p>
          <a:p>
            <a:pPr marL="0" indent="0">
              <a:buNone/>
            </a:pPr>
            <a:endParaRPr lang="en-US" b="1" dirty="0">
              <a:latin typeface="Courier New" panose="02070309020205020404" pitchFamily="49" charset="0"/>
              <a:cs typeface="Courier New" panose="02070309020205020404" pitchFamily="49" charset="0"/>
            </a:endParaRPr>
          </a:p>
        </p:txBody>
      </p:sp>
      <p:sp>
        <p:nvSpPr>
          <p:cNvPr id="4" name="Footer Placeholder 3"/>
          <p:cNvSpPr>
            <a:spLocks noGrp="1"/>
          </p:cNvSpPr>
          <p:nvPr>
            <p:ph type="ftr" sz="quarter" idx="11"/>
          </p:nvPr>
        </p:nvSpPr>
        <p:spPr/>
        <p:txBody>
          <a:bodyPr/>
          <a:lstStyle/>
          <a:p>
            <a:pPr>
              <a:defRPr/>
            </a:pPr>
            <a:r>
              <a:rPr lang="en-US" smtClean="0"/>
              <a:t>CSE 331 Fall 2014</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25</a:t>
            </a:fld>
            <a:endParaRPr lang="en-US"/>
          </a:p>
        </p:txBody>
      </p:sp>
    </p:spTree>
    <p:extLst>
      <p:ext uri="{BB962C8B-B14F-4D97-AF65-F5344CB8AC3E}">
        <p14:creationId xmlns:p14="http://schemas.microsoft.com/office/powerpoint/2010/main" val="37058263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Moral</a:t>
            </a:r>
            <a:endParaRPr lang="en-US" dirty="0"/>
          </a:p>
        </p:txBody>
      </p:sp>
      <p:sp>
        <p:nvSpPr>
          <p:cNvPr id="3" name="Content Placeholder 2"/>
          <p:cNvSpPr>
            <a:spLocks noGrp="1"/>
          </p:cNvSpPr>
          <p:nvPr>
            <p:ph idx="1"/>
          </p:nvPr>
        </p:nvSpPr>
        <p:spPr>
          <a:xfrm>
            <a:off x="685800" y="1447800"/>
            <a:ext cx="7772400" cy="4495800"/>
          </a:xfrm>
        </p:spPr>
        <p:txBody>
          <a:bodyPr/>
          <a:lstStyle/>
          <a:p>
            <a:r>
              <a:rPr lang="en-US" dirty="0" smtClean="0"/>
              <a:t>You can all write the code</a:t>
            </a:r>
          </a:p>
          <a:p>
            <a:endParaRPr lang="en-US" dirty="0"/>
          </a:p>
          <a:p>
            <a:r>
              <a:rPr lang="en-US" dirty="0" smtClean="0"/>
              <a:t>More interesting in CSE331:</a:t>
            </a:r>
          </a:p>
          <a:p>
            <a:pPr lvl="1"/>
            <a:r>
              <a:rPr lang="en-US" dirty="0" smtClean="0"/>
              <a:t>What if n is 0?</a:t>
            </a:r>
          </a:p>
          <a:p>
            <a:pPr lvl="1"/>
            <a:r>
              <a:rPr lang="en-US" dirty="0" smtClean="0"/>
              <a:t>What if n is less than 0?</a:t>
            </a:r>
          </a:p>
          <a:p>
            <a:pPr lvl="1"/>
            <a:r>
              <a:rPr lang="en-US" dirty="0"/>
              <a:t>What if </a:t>
            </a:r>
            <a:r>
              <a:rPr lang="en-US" dirty="0" smtClean="0"/>
              <a:t>n is greater than array length</a:t>
            </a:r>
          </a:p>
          <a:p>
            <a:pPr lvl="1"/>
            <a:r>
              <a:rPr lang="en-US" dirty="0" smtClean="0"/>
              <a:t>What if there are “ties”?</a:t>
            </a:r>
          </a:p>
          <a:p>
            <a:pPr lvl="1"/>
            <a:r>
              <a:rPr lang="en-US" dirty="0" smtClean="0"/>
              <a:t>Ways to indicate errors: exceptions, return value, …</a:t>
            </a:r>
          </a:p>
          <a:p>
            <a:pPr lvl="1"/>
            <a:r>
              <a:rPr lang="en-US" dirty="0" smtClean="0">
                <a:solidFill>
                  <a:schemeClr val="accent2"/>
                </a:solidFill>
              </a:rPr>
              <a:t>Weaker  versus stronger specifications?</a:t>
            </a:r>
          </a:p>
          <a:p>
            <a:pPr lvl="1"/>
            <a:r>
              <a:rPr lang="en-US" dirty="0" smtClean="0">
                <a:solidFill>
                  <a:schemeClr val="accent2"/>
                </a:solidFill>
              </a:rPr>
              <a:t>Hard to write English specifications (n vs. n-1)</a:t>
            </a:r>
          </a:p>
          <a:p>
            <a:pPr lvl="1"/>
            <a:endParaRPr lang="en-US" dirty="0">
              <a:solidFill>
                <a:schemeClr val="accent2"/>
              </a:solidFill>
            </a:endParaRPr>
          </a:p>
        </p:txBody>
      </p:sp>
      <p:sp>
        <p:nvSpPr>
          <p:cNvPr id="4" name="Footer Placeholder 3"/>
          <p:cNvSpPr>
            <a:spLocks noGrp="1"/>
          </p:cNvSpPr>
          <p:nvPr>
            <p:ph type="ftr" sz="quarter" idx="11"/>
          </p:nvPr>
        </p:nvSpPr>
        <p:spPr/>
        <p:txBody>
          <a:bodyPr/>
          <a:lstStyle/>
          <a:p>
            <a:pPr>
              <a:defRPr/>
            </a:pPr>
            <a:r>
              <a:rPr lang="en-US" smtClean="0"/>
              <a:t>CSE 331 Fall 2014</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26</a:t>
            </a:fld>
            <a:endParaRPr lang="en-US"/>
          </a:p>
        </p:txBody>
      </p:sp>
    </p:spTree>
    <p:extLst>
      <p:ext uri="{BB962C8B-B14F-4D97-AF65-F5344CB8AC3E}">
        <p14:creationId xmlns:p14="http://schemas.microsoft.com/office/powerpoint/2010/main" val="32290813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Concise to-do list</a:t>
            </a:r>
            <a:endParaRPr lang="en-US" dirty="0"/>
          </a:p>
        </p:txBody>
      </p:sp>
      <p:sp>
        <p:nvSpPr>
          <p:cNvPr id="3" name="Content Placeholder 2"/>
          <p:cNvSpPr>
            <a:spLocks noGrp="1"/>
          </p:cNvSpPr>
          <p:nvPr>
            <p:ph idx="1"/>
          </p:nvPr>
        </p:nvSpPr>
        <p:spPr/>
        <p:txBody>
          <a:bodyPr/>
          <a:lstStyle/>
          <a:p>
            <a:pPr marL="0" indent="0">
              <a:buNone/>
            </a:pPr>
            <a:r>
              <a:rPr lang="en-US" sz="2000" dirty="0" smtClean="0"/>
              <a:t>By tomorrow night:</a:t>
            </a:r>
          </a:p>
          <a:p>
            <a:pPr marL="0" indent="0">
              <a:buNone/>
            </a:pPr>
            <a:endParaRPr lang="en-US" sz="2000" dirty="0" smtClean="0"/>
          </a:p>
          <a:p>
            <a:pPr marL="457200" indent="-457200">
              <a:buFont typeface="+mj-lt"/>
              <a:buAutoNum type="arabicPeriod"/>
            </a:pPr>
            <a:r>
              <a:rPr lang="en-US" sz="2000" dirty="0" smtClean="0"/>
              <a:t>Familiarize yourself with website</a:t>
            </a:r>
          </a:p>
          <a:p>
            <a:pPr marL="0" indent="0" algn="ctr">
              <a:buNone/>
            </a:pPr>
            <a:r>
              <a:rPr lang="en-US" sz="2000" dirty="0">
                <a:solidFill>
                  <a:schemeClr val="accent2"/>
                </a:solidFill>
              </a:rPr>
              <a:t>http://</a:t>
            </a:r>
            <a:r>
              <a:rPr lang="en-US" sz="2000" dirty="0" smtClean="0">
                <a:solidFill>
                  <a:schemeClr val="accent2"/>
                </a:solidFill>
              </a:rPr>
              <a:t>courses.cs.washington.edu/courses/cse331/14au/</a:t>
            </a:r>
            <a:endParaRPr lang="en-US" sz="2000" dirty="0" smtClean="0">
              <a:solidFill>
                <a:schemeClr val="accent2"/>
              </a:solidFill>
            </a:endParaRPr>
          </a:p>
          <a:p>
            <a:endParaRPr lang="en-US" sz="2000" dirty="0"/>
          </a:p>
          <a:p>
            <a:pPr marL="457200" indent="-457200">
              <a:buFont typeface="+mj-lt"/>
              <a:buAutoNum type="arabicPeriod" startAt="2"/>
            </a:pPr>
            <a:r>
              <a:rPr lang="en-US" sz="2000" dirty="0" smtClean="0"/>
              <a:t>Read syllabus and academic-integrity policy</a:t>
            </a:r>
          </a:p>
          <a:p>
            <a:pPr marL="457200" indent="-457200">
              <a:buFont typeface="+mj-lt"/>
              <a:buAutoNum type="arabicPeriod" startAt="2"/>
            </a:pPr>
            <a:endParaRPr lang="en-US" sz="2000" dirty="0" smtClean="0"/>
          </a:p>
          <a:p>
            <a:pPr marL="457200" indent="-457200">
              <a:buFont typeface="+mj-lt"/>
              <a:buAutoNum type="arabicPeriod" startAt="2"/>
            </a:pPr>
            <a:r>
              <a:rPr lang="en-US" sz="2000" dirty="0" smtClean="0"/>
              <a:t>Email-list settings</a:t>
            </a:r>
          </a:p>
          <a:p>
            <a:pPr marL="457200" indent="-457200">
              <a:buFont typeface="+mj-lt"/>
              <a:buAutoNum type="arabicPeriod" startAt="2"/>
            </a:pPr>
            <a:endParaRPr lang="en-US" sz="2000" dirty="0"/>
          </a:p>
          <a:p>
            <a:pPr marL="457200" indent="-457200">
              <a:buFont typeface="+mj-lt"/>
              <a:buAutoNum type="arabicPeriod" startAt="2"/>
            </a:pPr>
            <a:r>
              <a:rPr lang="en-US" sz="2000" dirty="0" smtClean="0"/>
              <a:t>Take survey (in homework section)</a:t>
            </a:r>
          </a:p>
          <a:p>
            <a:pPr marL="457200" indent="-457200">
              <a:buFont typeface="+mj-lt"/>
              <a:buAutoNum type="arabicPeriod" startAt="2"/>
            </a:pPr>
            <a:endParaRPr lang="en-US" sz="2000" dirty="0"/>
          </a:p>
          <a:p>
            <a:pPr marL="457200" indent="-457200">
              <a:buFont typeface="+mj-lt"/>
              <a:buAutoNum type="arabicPeriod" startAt="2"/>
            </a:pPr>
            <a:r>
              <a:rPr lang="en-US" sz="2000" dirty="0" smtClean="0">
                <a:solidFill>
                  <a:schemeClr val="accent2"/>
                </a:solidFill>
              </a:rPr>
              <a:t>Do Homework 0 (in homework section</a:t>
            </a:r>
            <a:r>
              <a:rPr lang="en-US" sz="2000" dirty="0" smtClean="0">
                <a:solidFill>
                  <a:schemeClr val="accent2"/>
                </a:solidFill>
              </a:rPr>
              <a:t>), due 2PM Friday!</a:t>
            </a:r>
            <a:endParaRPr lang="en-US" sz="2000" dirty="0" smtClean="0">
              <a:solidFill>
                <a:schemeClr val="accent2"/>
              </a:solidFill>
            </a:endParaRPr>
          </a:p>
          <a:p>
            <a:endParaRPr lang="en-US" sz="2000" dirty="0"/>
          </a:p>
          <a:p>
            <a:endParaRPr lang="en-US" sz="2000" dirty="0"/>
          </a:p>
        </p:txBody>
      </p:sp>
      <p:sp>
        <p:nvSpPr>
          <p:cNvPr id="4" name="Footer Placeholder 3"/>
          <p:cNvSpPr>
            <a:spLocks noGrp="1"/>
          </p:cNvSpPr>
          <p:nvPr>
            <p:ph type="ftr" sz="quarter" idx="11"/>
          </p:nvPr>
        </p:nvSpPr>
        <p:spPr/>
        <p:txBody>
          <a:bodyPr/>
          <a:lstStyle/>
          <a:p>
            <a:pPr>
              <a:defRPr/>
            </a:pPr>
            <a:r>
              <a:rPr lang="en-US" smtClean="0"/>
              <a:t>CSE 331 Fall 2014</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3</a:t>
            </a:fld>
            <a:endParaRPr lang="en-US"/>
          </a:p>
        </p:txBody>
      </p:sp>
    </p:spTree>
    <p:extLst>
      <p:ext uri="{BB962C8B-B14F-4D97-AF65-F5344CB8AC3E}">
        <p14:creationId xmlns:p14="http://schemas.microsoft.com/office/powerpoint/2010/main" val="2922377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r>
              <a:rPr lang="en-US" dirty="0" smtClean="0"/>
              <a:t>Who: Course staff</a:t>
            </a:r>
            <a:endParaRPr lang="en-US" dirty="0"/>
          </a:p>
        </p:txBody>
      </p:sp>
      <p:sp>
        <p:nvSpPr>
          <p:cNvPr id="3" name="Content Placeholder 2"/>
          <p:cNvSpPr>
            <a:spLocks noGrp="1"/>
          </p:cNvSpPr>
          <p:nvPr>
            <p:ph idx="1"/>
          </p:nvPr>
        </p:nvSpPr>
        <p:spPr>
          <a:xfrm>
            <a:off x="685800" y="1371600"/>
            <a:ext cx="8153400" cy="4495800"/>
          </a:xfrm>
        </p:spPr>
        <p:txBody>
          <a:bodyPr/>
          <a:lstStyle/>
          <a:p>
            <a:r>
              <a:rPr lang="en-US" sz="2000" dirty="0" smtClean="0"/>
              <a:t>Lecturer:</a:t>
            </a:r>
          </a:p>
          <a:p>
            <a:pPr lvl="1"/>
            <a:r>
              <a:rPr lang="en-US" sz="2000" dirty="0" smtClean="0"/>
              <a:t>Dan Grossman: </a:t>
            </a:r>
            <a:r>
              <a:rPr lang="en-US" sz="2000" dirty="0" smtClean="0"/>
              <a:t>Faculty </a:t>
            </a:r>
            <a:r>
              <a:rPr lang="en-US" sz="2000" dirty="0" smtClean="0"/>
              <a:t>since 2003, </a:t>
            </a:r>
            <a:r>
              <a:rPr lang="en-US" sz="2000" dirty="0" smtClean="0"/>
              <a:t>2nd </a:t>
            </a:r>
            <a:r>
              <a:rPr lang="en-US" sz="2000" dirty="0" smtClean="0"/>
              <a:t>time teaching CSE331</a:t>
            </a:r>
          </a:p>
          <a:p>
            <a:r>
              <a:rPr lang="en-US" sz="2000" dirty="0" smtClean="0"/>
              <a:t>TAs</a:t>
            </a:r>
            <a:r>
              <a:rPr lang="en-US" sz="2000" dirty="0" smtClean="0"/>
              <a:t>:</a:t>
            </a:r>
          </a:p>
          <a:p>
            <a:pPr lvl="1"/>
            <a:r>
              <a:rPr lang="en-US" sz="2000" dirty="0" smtClean="0"/>
              <a:t>Meg </a:t>
            </a:r>
            <a:r>
              <a:rPr lang="en-US" sz="2000" dirty="0" err="1" smtClean="0"/>
              <a:t>Cambell</a:t>
            </a:r>
            <a:endParaRPr lang="en-US" sz="2000" dirty="0" smtClean="0"/>
          </a:p>
          <a:p>
            <a:pPr lvl="1"/>
            <a:r>
              <a:rPr lang="en-US" sz="2000" dirty="0" smtClean="0"/>
              <a:t>Christopher Chen</a:t>
            </a:r>
          </a:p>
          <a:p>
            <a:pPr lvl="1"/>
            <a:r>
              <a:rPr lang="en-US" sz="2000" dirty="0" smtClean="0"/>
              <a:t>Aaron </a:t>
            </a:r>
            <a:r>
              <a:rPr lang="en-US" sz="2000" dirty="0" err="1" smtClean="0"/>
              <a:t>Nech</a:t>
            </a:r>
            <a:endParaRPr lang="en-US" sz="2000" dirty="0" smtClean="0"/>
          </a:p>
          <a:p>
            <a:pPr lvl="1"/>
            <a:r>
              <a:rPr lang="en-US" sz="2000" dirty="0" smtClean="0"/>
              <a:t>Whitney Schmidt</a:t>
            </a:r>
          </a:p>
          <a:p>
            <a:pPr lvl="1"/>
            <a:r>
              <a:rPr lang="en-US" sz="2000" dirty="0" smtClean="0"/>
              <a:t>Ben </a:t>
            </a:r>
            <a:r>
              <a:rPr lang="en-US" sz="2000" dirty="0" err="1" smtClean="0"/>
              <a:t>Tebbs</a:t>
            </a:r>
            <a:endParaRPr lang="en-US" sz="2000" dirty="0" smtClean="0"/>
          </a:p>
          <a:p>
            <a:pPr lvl="1"/>
            <a:r>
              <a:rPr lang="en-US" sz="2000" dirty="0" smtClean="0"/>
              <a:t>Xin (Cindy) Yi</a:t>
            </a:r>
            <a:endParaRPr lang="en-US" sz="2000" dirty="0" smtClean="0"/>
          </a:p>
          <a:p>
            <a:r>
              <a:rPr lang="en-US" sz="2000" dirty="0" smtClean="0"/>
              <a:t>Office </a:t>
            </a:r>
            <a:r>
              <a:rPr lang="en-US" sz="2000" dirty="0"/>
              <a:t>hours will be figured out ASAP</a:t>
            </a:r>
          </a:p>
          <a:p>
            <a:pPr lvl="1"/>
            <a:endParaRPr lang="en-US" sz="800" dirty="0" smtClean="0"/>
          </a:p>
          <a:p>
            <a:pPr>
              <a:buNone/>
            </a:pPr>
            <a:r>
              <a:rPr lang="en-US" sz="2000" i="1" dirty="0" smtClean="0">
                <a:solidFill>
                  <a:schemeClr val="accent2"/>
                </a:solidFill>
              </a:rPr>
              <a:t>Get to know us!</a:t>
            </a:r>
          </a:p>
          <a:p>
            <a:pPr lvl="1"/>
            <a:r>
              <a:rPr lang="en-US" sz="2000" dirty="0" smtClean="0">
                <a:solidFill>
                  <a:schemeClr val="accent2"/>
                </a:solidFill>
              </a:rPr>
              <a:t>Make sure this </a:t>
            </a:r>
            <a:r>
              <a:rPr lang="en-US" sz="2000" i="1" dirty="0" smtClean="0">
                <a:solidFill>
                  <a:schemeClr val="accent2"/>
                </a:solidFill>
              </a:rPr>
              <a:t>feels like</a:t>
            </a:r>
            <a:r>
              <a:rPr lang="en-US" sz="2000" dirty="0" smtClean="0">
                <a:solidFill>
                  <a:schemeClr val="accent2"/>
                </a:solidFill>
              </a:rPr>
              <a:t> a 40-person class with </a:t>
            </a:r>
            <a:r>
              <a:rPr lang="en-US" sz="2000" dirty="0" smtClean="0">
                <a:solidFill>
                  <a:schemeClr val="accent2"/>
                </a:solidFill>
              </a:rPr>
              <a:t>80 students</a:t>
            </a:r>
          </a:p>
          <a:p>
            <a:pPr lvl="1"/>
            <a:r>
              <a:rPr lang="en-US" sz="2000" dirty="0" smtClean="0">
                <a:solidFill>
                  <a:schemeClr val="accent2"/>
                </a:solidFill>
              </a:rPr>
              <a:t>We’re here to help you succeed</a:t>
            </a:r>
            <a:endParaRPr lang="en-US" sz="2000" dirty="0" smtClean="0">
              <a:solidFill>
                <a:schemeClr val="accent2"/>
              </a:solidFill>
            </a:endParaRPr>
          </a:p>
          <a:p>
            <a:pPr lvl="1"/>
            <a:endParaRPr lang="en-US" sz="1000" dirty="0"/>
          </a:p>
          <a:p>
            <a:pPr>
              <a:buNone/>
            </a:pPr>
            <a:endParaRPr lang="en-US" sz="2000" dirty="0">
              <a:solidFill>
                <a:srgbClr val="FF0000"/>
              </a:solidFill>
            </a:endParaRPr>
          </a:p>
          <a:p>
            <a:pPr lvl="1"/>
            <a:endParaRPr lang="en-US" sz="2000" dirty="0"/>
          </a:p>
        </p:txBody>
      </p:sp>
      <p:sp>
        <p:nvSpPr>
          <p:cNvPr id="8" name="Slide Number Placeholder 7"/>
          <p:cNvSpPr>
            <a:spLocks noGrp="1"/>
          </p:cNvSpPr>
          <p:nvPr>
            <p:ph type="sldNum" sz="quarter" idx="12"/>
          </p:nvPr>
        </p:nvSpPr>
        <p:spPr/>
        <p:txBody>
          <a:bodyPr/>
          <a:lstStyle/>
          <a:p>
            <a:pPr>
              <a:defRPr/>
            </a:pPr>
            <a:fld id="{48DACF16-E0F0-4B7F-BDAB-0ED6A37A383D}" type="slidenum">
              <a:rPr lang="en-US" smtClean="0"/>
              <a:pPr>
                <a:defRPr/>
              </a:pPr>
              <a:t>4</a:t>
            </a:fld>
            <a:endParaRPr lang="en-US"/>
          </a:p>
        </p:txBody>
      </p:sp>
      <p:sp>
        <p:nvSpPr>
          <p:cNvPr id="5" name="Footer Placeholder 4"/>
          <p:cNvSpPr>
            <a:spLocks noGrp="1"/>
          </p:cNvSpPr>
          <p:nvPr>
            <p:ph type="ftr" sz="quarter" idx="11"/>
          </p:nvPr>
        </p:nvSpPr>
        <p:spPr/>
        <p:txBody>
          <a:bodyPr/>
          <a:lstStyle/>
          <a:p>
            <a:pPr>
              <a:defRPr/>
            </a:pPr>
            <a:r>
              <a:rPr lang="en-US" smtClean="0"/>
              <a:t>CSE 331 Fall 2014</a:t>
            </a:r>
            <a:endParaRPr lang="en-US" dirty="0"/>
          </a:p>
        </p:txBody>
      </p:sp>
    </p:spTree>
    <p:extLst>
      <p:ext uri="{BB962C8B-B14F-4D97-AF65-F5344CB8AC3E}">
        <p14:creationId xmlns:p14="http://schemas.microsoft.com/office/powerpoint/2010/main" val="40964290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Acknowledgments</a:t>
            </a:r>
            <a:endParaRPr lang="en-US" dirty="0"/>
          </a:p>
        </p:txBody>
      </p:sp>
      <p:sp>
        <p:nvSpPr>
          <p:cNvPr id="3" name="Content Placeholder 2"/>
          <p:cNvSpPr>
            <a:spLocks noGrp="1"/>
          </p:cNvSpPr>
          <p:nvPr>
            <p:ph idx="1"/>
          </p:nvPr>
        </p:nvSpPr>
        <p:spPr/>
        <p:txBody>
          <a:bodyPr/>
          <a:lstStyle/>
          <a:p>
            <a:r>
              <a:rPr lang="en-US" sz="2000" dirty="0" smtClean="0"/>
              <a:t>Course designed/created/evolved/edited by others</a:t>
            </a:r>
          </a:p>
          <a:p>
            <a:pPr lvl="1"/>
            <a:r>
              <a:rPr lang="en-US" sz="2000" dirty="0" smtClean="0">
                <a:solidFill>
                  <a:schemeClr val="accent2"/>
                </a:solidFill>
              </a:rPr>
              <a:t>Michael D. Ernst</a:t>
            </a:r>
          </a:p>
          <a:p>
            <a:pPr lvl="1"/>
            <a:r>
              <a:rPr lang="en-US" sz="2000" dirty="0" smtClean="0"/>
              <a:t>Hal Perkins</a:t>
            </a:r>
          </a:p>
          <a:p>
            <a:pPr lvl="1"/>
            <a:r>
              <a:rPr lang="en-US" sz="2000" dirty="0" smtClean="0"/>
              <a:t>David </a:t>
            </a:r>
            <a:r>
              <a:rPr lang="en-US" sz="2000" dirty="0" err="1" smtClean="0"/>
              <a:t>Notkin</a:t>
            </a:r>
            <a:endParaRPr lang="en-US" sz="2000" dirty="0" smtClean="0"/>
          </a:p>
          <a:p>
            <a:pPr lvl="1"/>
            <a:r>
              <a:rPr lang="en-US" sz="2000" dirty="0" smtClean="0"/>
              <a:t>A couple dozen amazing TAs</a:t>
            </a:r>
          </a:p>
          <a:p>
            <a:pPr lvl="1"/>
            <a:endParaRPr lang="en-US" sz="2000" dirty="0"/>
          </a:p>
          <a:p>
            <a:r>
              <a:rPr lang="en-US" sz="2000" dirty="0" smtClean="0"/>
              <a:t>Hoping my own </a:t>
            </a:r>
            <a:r>
              <a:rPr lang="en-US" sz="2000" dirty="0" smtClean="0"/>
              <a:t>perspective </a:t>
            </a:r>
            <a:r>
              <a:rPr lang="en-US" sz="2000" dirty="0" smtClean="0"/>
              <a:t>offer benefits</a:t>
            </a:r>
          </a:p>
          <a:p>
            <a:pPr lvl="1"/>
            <a:endParaRPr lang="en-US" sz="2000" dirty="0"/>
          </a:p>
          <a:p>
            <a:r>
              <a:rPr lang="en-US" sz="2000" dirty="0" smtClean="0"/>
              <a:t>[Because you are unlikely to care, I won’t carefully attribute authorship of course materials]</a:t>
            </a:r>
            <a:endParaRPr lang="en-US" sz="2000" dirty="0"/>
          </a:p>
        </p:txBody>
      </p:sp>
      <p:sp>
        <p:nvSpPr>
          <p:cNvPr id="4" name="Footer Placeholder 3"/>
          <p:cNvSpPr>
            <a:spLocks noGrp="1"/>
          </p:cNvSpPr>
          <p:nvPr>
            <p:ph type="ftr" sz="quarter" idx="11"/>
          </p:nvPr>
        </p:nvSpPr>
        <p:spPr/>
        <p:txBody>
          <a:bodyPr/>
          <a:lstStyle/>
          <a:p>
            <a:pPr>
              <a:defRPr/>
            </a:pPr>
            <a:r>
              <a:rPr lang="en-US" smtClean="0"/>
              <a:t>CSE 331 Fall 2014</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5</a:t>
            </a:fld>
            <a:endParaRPr lang="en-US"/>
          </a:p>
        </p:txBody>
      </p:sp>
    </p:spTree>
    <p:extLst>
      <p:ext uri="{BB962C8B-B14F-4D97-AF65-F5344CB8AC3E}">
        <p14:creationId xmlns:p14="http://schemas.microsoft.com/office/powerpoint/2010/main" val="2792025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Staying in touch</a:t>
            </a:r>
            <a:endParaRPr lang="en-US" dirty="0"/>
          </a:p>
        </p:txBody>
      </p:sp>
      <p:sp>
        <p:nvSpPr>
          <p:cNvPr id="4" name="Footer Placeholder 3"/>
          <p:cNvSpPr>
            <a:spLocks noGrp="1"/>
          </p:cNvSpPr>
          <p:nvPr>
            <p:ph type="ftr" sz="quarter" idx="11"/>
          </p:nvPr>
        </p:nvSpPr>
        <p:spPr/>
        <p:txBody>
          <a:bodyPr/>
          <a:lstStyle/>
          <a:p>
            <a:pPr>
              <a:defRPr/>
            </a:pPr>
            <a:r>
              <a:rPr lang="en-US" smtClean="0"/>
              <a:t>CSE 331 Fall 2014</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6</a:t>
            </a:fld>
            <a:endParaRPr lang="en-US"/>
          </a:p>
        </p:txBody>
      </p:sp>
      <p:sp>
        <p:nvSpPr>
          <p:cNvPr id="6" name="Content Placeholder 2"/>
          <p:cNvSpPr>
            <a:spLocks noGrp="1"/>
          </p:cNvSpPr>
          <p:nvPr>
            <p:ph idx="1"/>
          </p:nvPr>
        </p:nvSpPr>
        <p:spPr>
          <a:xfrm>
            <a:off x="533400" y="1600200"/>
            <a:ext cx="7848600" cy="4495800"/>
          </a:xfrm>
        </p:spPr>
        <p:txBody>
          <a:bodyPr/>
          <a:lstStyle/>
          <a:p>
            <a:r>
              <a:rPr lang="en-US" sz="2000" dirty="0" smtClean="0"/>
              <a:t>Course email list: </a:t>
            </a:r>
            <a:r>
              <a:rPr lang="en-US" sz="2000" b="1" dirty="0" smtClean="0">
                <a:latin typeface="Courier New" pitchFamily="49" charset="0"/>
                <a:cs typeface="Courier New" pitchFamily="49" charset="0"/>
              </a:rPr>
              <a:t>cse331a_au14@</a:t>
            </a:r>
            <a:r>
              <a:rPr lang="en-US" sz="2000" b="1" dirty="0" smtClean="0">
                <a:solidFill>
                  <a:schemeClr val="accent2"/>
                </a:solidFill>
                <a:latin typeface="Courier New" pitchFamily="49" charset="0"/>
                <a:cs typeface="Courier New" pitchFamily="49" charset="0"/>
              </a:rPr>
              <a:t>u</a:t>
            </a:r>
            <a:r>
              <a:rPr lang="en-US" sz="2000" b="1" dirty="0" smtClean="0">
                <a:latin typeface="Courier New" pitchFamily="49" charset="0"/>
                <a:cs typeface="Courier New" pitchFamily="49" charset="0"/>
              </a:rPr>
              <a:t>.washington.edu</a:t>
            </a:r>
            <a:endParaRPr lang="en-US" sz="2000" b="1" dirty="0" smtClean="0">
              <a:latin typeface="Courier New" pitchFamily="49" charset="0"/>
              <a:cs typeface="Courier New" pitchFamily="49" charset="0"/>
            </a:endParaRPr>
          </a:p>
          <a:p>
            <a:pPr lvl="1"/>
            <a:r>
              <a:rPr lang="en-US" sz="2000" dirty="0" smtClean="0"/>
              <a:t>Students and staff already subscribed</a:t>
            </a:r>
          </a:p>
          <a:p>
            <a:pPr lvl="1"/>
            <a:r>
              <a:rPr lang="en-US" sz="2000" dirty="0" smtClean="0"/>
              <a:t>You must get announcements sent there</a:t>
            </a:r>
          </a:p>
          <a:p>
            <a:pPr lvl="1"/>
            <a:r>
              <a:rPr lang="en-US" sz="2000" dirty="0" smtClean="0"/>
              <a:t>Fairly low traffic</a:t>
            </a:r>
          </a:p>
          <a:p>
            <a:pPr lvl="1"/>
            <a:endParaRPr lang="en-US" sz="1000" dirty="0" smtClean="0"/>
          </a:p>
          <a:p>
            <a:r>
              <a:rPr lang="en-US" sz="2000" dirty="0" smtClean="0"/>
              <a:t>Course staff: </a:t>
            </a:r>
            <a:r>
              <a:rPr lang="en-US" sz="2000" b="1" dirty="0" smtClean="0">
                <a:latin typeface="Courier New" pitchFamily="49" charset="0"/>
                <a:cs typeface="Courier New" pitchFamily="49" charset="0"/>
              </a:rPr>
              <a:t>cse331-staff@</a:t>
            </a:r>
            <a:r>
              <a:rPr lang="en-US" sz="2000" b="1" dirty="0" smtClean="0">
                <a:solidFill>
                  <a:schemeClr val="accent2"/>
                </a:solidFill>
                <a:latin typeface="Courier New" pitchFamily="49" charset="0"/>
                <a:cs typeface="Courier New" pitchFamily="49" charset="0"/>
              </a:rPr>
              <a:t>cs</a:t>
            </a:r>
            <a:r>
              <a:rPr lang="en-US" sz="2000" b="1" dirty="0" smtClean="0">
                <a:latin typeface="Courier New" pitchFamily="49" charset="0"/>
                <a:cs typeface="Courier New" pitchFamily="49" charset="0"/>
              </a:rPr>
              <a:t>.washington.edu</a:t>
            </a:r>
          </a:p>
          <a:p>
            <a:endParaRPr lang="en-US" sz="1000" dirty="0" smtClean="0"/>
          </a:p>
          <a:p>
            <a:r>
              <a:rPr lang="en-US" sz="2000" dirty="0" smtClean="0"/>
              <a:t>Message Board</a:t>
            </a:r>
          </a:p>
          <a:p>
            <a:pPr lvl="1"/>
            <a:r>
              <a:rPr lang="en-US" sz="2000" dirty="0" smtClean="0"/>
              <a:t>For appropriate discussions; TAs will monitor</a:t>
            </a:r>
          </a:p>
          <a:p>
            <a:pPr lvl="1"/>
            <a:r>
              <a:rPr lang="en-US" sz="2000" dirty="0" smtClean="0"/>
              <a:t>Recommended/optional: won’t use for announcements</a:t>
            </a:r>
          </a:p>
          <a:p>
            <a:pPr lvl="1"/>
            <a:endParaRPr lang="en-US" sz="1000" dirty="0" smtClean="0"/>
          </a:p>
          <a:p>
            <a:r>
              <a:rPr lang="en-US" sz="2000" dirty="0" smtClean="0"/>
              <a:t>Anonymous feedback link on webpage</a:t>
            </a:r>
          </a:p>
          <a:p>
            <a:pPr lvl="1"/>
            <a:r>
              <a:rPr lang="en-US" sz="2000" dirty="0" smtClean="0"/>
              <a:t>For good and bad: </a:t>
            </a:r>
            <a:r>
              <a:rPr lang="en-US" sz="2000" dirty="0"/>
              <a:t>I</a:t>
            </a:r>
            <a:r>
              <a:rPr lang="en-US" sz="2000" dirty="0" smtClean="0"/>
              <a:t>f you don’t tell me, I don’t know</a:t>
            </a:r>
            <a:endParaRPr lang="en-US" sz="2000" dirty="0"/>
          </a:p>
        </p:txBody>
      </p:sp>
    </p:spTree>
    <p:extLst>
      <p:ext uri="{BB962C8B-B14F-4D97-AF65-F5344CB8AC3E}">
        <p14:creationId xmlns:p14="http://schemas.microsoft.com/office/powerpoint/2010/main" val="32756667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 and section</a:t>
            </a:r>
            <a:endParaRPr lang="en-US" dirty="0"/>
          </a:p>
        </p:txBody>
      </p:sp>
      <p:sp>
        <p:nvSpPr>
          <p:cNvPr id="3" name="Content Placeholder 2"/>
          <p:cNvSpPr>
            <a:spLocks noGrp="1"/>
          </p:cNvSpPr>
          <p:nvPr>
            <p:ph idx="1"/>
          </p:nvPr>
        </p:nvSpPr>
        <p:spPr/>
        <p:txBody>
          <a:bodyPr/>
          <a:lstStyle/>
          <a:p>
            <a:r>
              <a:rPr lang="en-US" sz="2000" dirty="0" smtClean="0"/>
              <a:t>Both required</a:t>
            </a:r>
          </a:p>
          <a:p>
            <a:endParaRPr lang="en-US" sz="2000" dirty="0"/>
          </a:p>
          <a:p>
            <a:r>
              <a:rPr lang="en-US" sz="2000" dirty="0" smtClean="0"/>
              <a:t>All materials posted, but they are visual aids</a:t>
            </a:r>
          </a:p>
          <a:p>
            <a:pPr lvl="1"/>
            <a:r>
              <a:rPr lang="en-US" sz="2000" dirty="0" smtClean="0"/>
              <a:t>Arrive punctually and pay attention</a:t>
            </a:r>
          </a:p>
          <a:p>
            <a:pPr lvl="1"/>
            <a:r>
              <a:rPr lang="en-US" sz="2000" dirty="0" smtClean="0"/>
              <a:t>If doing so doesn’t save you time, one of us is messing up (!)</a:t>
            </a:r>
          </a:p>
          <a:p>
            <a:pPr lvl="1"/>
            <a:endParaRPr lang="en-US" sz="2000" dirty="0"/>
          </a:p>
          <a:p>
            <a:r>
              <a:rPr lang="en-US" sz="2000" dirty="0" smtClean="0"/>
              <a:t>Section will often be more tools and homework-details focused</a:t>
            </a:r>
          </a:p>
          <a:p>
            <a:pPr lvl="1"/>
            <a:r>
              <a:rPr lang="en-US" sz="2000" dirty="0" smtClean="0"/>
              <a:t>Especially this week and next: preparing for projects</a:t>
            </a:r>
          </a:p>
          <a:p>
            <a:pPr lvl="1"/>
            <a:endParaRPr lang="en-US" sz="2000" dirty="0"/>
          </a:p>
          <a:p>
            <a:r>
              <a:rPr lang="en-US" sz="2000" dirty="0" smtClean="0"/>
              <a:t>Other posted handouts that relate to class material</a:t>
            </a:r>
            <a:endParaRPr lang="en-US" sz="2000" dirty="0"/>
          </a:p>
        </p:txBody>
      </p:sp>
      <p:sp>
        <p:nvSpPr>
          <p:cNvPr id="4" name="Footer Placeholder 3"/>
          <p:cNvSpPr>
            <a:spLocks noGrp="1"/>
          </p:cNvSpPr>
          <p:nvPr>
            <p:ph type="ftr" sz="quarter" idx="11"/>
          </p:nvPr>
        </p:nvSpPr>
        <p:spPr/>
        <p:txBody>
          <a:bodyPr/>
          <a:lstStyle/>
          <a:p>
            <a:pPr>
              <a:defRPr/>
            </a:pPr>
            <a:r>
              <a:rPr lang="en-US" smtClean="0"/>
              <a:t>CSE 331 Fall 2014</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7</a:t>
            </a:fld>
            <a:endParaRPr lang="en-US"/>
          </a:p>
        </p:txBody>
      </p:sp>
    </p:spTree>
    <p:extLst>
      <p:ext uri="{BB962C8B-B14F-4D97-AF65-F5344CB8AC3E}">
        <p14:creationId xmlns:p14="http://schemas.microsoft.com/office/powerpoint/2010/main" val="24400291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Homeworks</a:t>
            </a:r>
            <a:endParaRPr lang="en-US" dirty="0"/>
          </a:p>
        </p:txBody>
      </p:sp>
      <p:sp>
        <p:nvSpPr>
          <p:cNvPr id="3" name="Content Placeholder 2"/>
          <p:cNvSpPr>
            <a:spLocks noGrp="1"/>
          </p:cNvSpPr>
          <p:nvPr>
            <p:ph idx="1"/>
          </p:nvPr>
        </p:nvSpPr>
        <p:spPr/>
        <p:txBody>
          <a:bodyPr/>
          <a:lstStyle/>
          <a:p>
            <a:r>
              <a:rPr lang="en-US" sz="2000" dirty="0" smtClean="0"/>
              <a:t>Biggest misconception about CSE331 (?)</a:t>
            </a:r>
          </a:p>
          <a:p>
            <a:pPr marL="457200" lvl="1" indent="0" algn="ctr">
              <a:buNone/>
            </a:pPr>
            <a:r>
              <a:rPr lang="en-US" sz="2000" dirty="0" smtClean="0">
                <a:solidFill>
                  <a:schemeClr val="accent2"/>
                </a:solidFill>
              </a:rPr>
              <a:t>“Homework was programming projects that seemed disconnected from lecture”</a:t>
            </a:r>
          </a:p>
          <a:p>
            <a:pPr lvl="1"/>
            <a:r>
              <a:rPr lang="en-US" sz="2000" dirty="0" smtClean="0"/>
              <a:t>If you think so, you are making them harder!</a:t>
            </a:r>
          </a:p>
          <a:p>
            <a:pPr lvl="2"/>
            <a:r>
              <a:rPr lang="en-US" sz="2000" dirty="0" smtClean="0"/>
              <a:t>Reconsider</a:t>
            </a:r>
          </a:p>
          <a:p>
            <a:pPr lvl="2"/>
            <a:r>
              <a:rPr lang="en-US" sz="2000" dirty="0" smtClean="0"/>
              <a:t>Seek out the connections by thinking-before-typing</a:t>
            </a:r>
          </a:p>
          <a:p>
            <a:pPr lvl="2"/>
            <a:r>
              <a:rPr lang="en-US" sz="2000" dirty="0" smtClean="0"/>
              <a:t>Approaching them as CSE143 homework won’t work well</a:t>
            </a:r>
          </a:p>
          <a:p>
            <a:pPr lvl="2"/>
            <a:r>
              <a:rPr lang="en-US" sz="2000" dirty="0" smtClean="0"/>
              <a:t>Don’t keep cutting with a dull blade</a:t>
            </a:r>
          </a:p>
          <a:p>
            <a:pPr lvl="2"/>
            <a:endParaRPr lang="en-US" sz="2000" dirty="0"/>
          </a:p>
          <a:p>
            <a:r>
              <a:rPr lang="en-US" sz="2000" dirty="0" smtClean="0"/>
              <a:t>First couple assignments are “more on paper”, followed by software development that is increasingly substantial</a:t>
            </a:r>
          </a:p>
          <a:p>
            <a:endParaRPr lang="en-US" sz="2000" dirty="0"/>
          </a:p>
          <a:p>
            <a:r>
              <a:rPr lang="en-US" sz="2000" dirty="0" smtClean="0"/>
              <a:t>Four late days for the quarter: save for emergencies</a:t>
            </a:r>
            <a:endParaRPr lang="en-US" sz="2000" dirty="0"/>
          </a:p>
        </p:txBody>
      </p:sp>
      <p:sp>
        <p:nvSpPr>
          <p:cNvPr id="4" name="Footer Placeholder 3"/>
          <p:cNvSpPr>
            <a:spLocks noGrp="1"/>
          </p:cNvSpPr>
          <p:nvPr>
            <p:ph type="ftr" sz="quarter" idx="11"/>
          </p:nvPr>
        </p:nvSpPr>
        <p:spPr/>
        <p:txBody>
          <a:bodyPr/>
          <a:lstStyle/>
          <a:p>
            <a:pPr>
              <a:defRPr/>
            </a:pPr>
            <a:r>
              <a:rPr lang="en-US" smtClean="0"/>
              <a:t>CSE 331 Fall 2014</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8</a:t>
            </a:fld>
            <a:endParaRPr lang="en-US"/>
          </a:p>
        </p:txBody>
      </p:sp>
    </p:spTree>
    <p:extLst>
      <p:ext uri="{BB962C8B-B14F-4D97-AF65-F5344CB8AC3E}">
        <p14:creationId xmlns:p14="http://schemas.microsoft.com/office/powerpoint/2010/main" val="4062250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Resources – Books</a:t>
            </a:r>
          </a:p>
        </p:txBody>
      </p:sp>
      <p:sp>
        <p:nvSpPr>
          <p:cNvPr id="3" name="Content Placeholder 2"/>
          <p:cNvSpPr>
            <a:spLocks noGrp="1"/>
          </p:cNvSpPr>
          <p:nvPr>
            <p:ph idx="1"/>
          </p:nvPr>
        </p:nvSpPr>
        <p:spPr/>
        <p:txBody>
          <a:bodyPr/>
          <a:lstStyle/>
          <a:p>
            <a:pPr marL="0" indent="0">
              <a:buNone/>
            </a:pPr>
            <a:r>
              <a:rPr lang="en-US" sz="2000" dirty="0" smtClean="0"/>
              <a:t>Required:</a:t>
            </a:r>
          </a:p>
          <a:p>
            <a:r>
              <a:rPr lang="en-US" sz="2000" i="1" dirty="0" smtClean="0"/>
              <a:t>Pragmatic Programmer</a:t>
            </a:r>
            <a:r>
              <a:rPr lang="en-US" sz="2000" dirty="0" smtClean="0"/>
              <a:t>, Hunt &amp; Thomas</a:t>
            </a:r>
          </a:p>
          <a:p>
            <a:r>
              <a:rPr lang="en-US" sz="2000" i="1" dirty="0" smtClean="0"/>
              <a:t>Effective Java</a:t>
            </a:r>
            <a:r>
              <a:rPr lang="en-US" sz="2000" dirty="0" smtClean="0"/>
              <a:t> 2nd </a:t>
            </a:r>
            <a:r>
              <a:rPr lang="en-US" sz="2000" dirty="0" err="1" smtClean="0"/>
              <a:t>ed</a:t>
            </a:r>
            <a:r>
              <a:rPr lang="en-US" sz="2000" dirty="0" smtClean="0"/>
              <a:t>, Bloch</a:t>
            </a:r>
          </a:p>
          <a:p>
            <a:pPr marL="0" indent="0">
              <a:buNone/>
            </a:pPr>
            <a:r>
              <a:rPr lang="en-US" sz="2000" dirty="0" smtClean="0"/>
              <a:t>Serious programmers</a:t>
            </a:r>
            <a:br>
              <a:rPr lang="en-US" sz="2000" dirty="0" smtClean="0"/>
            </a:br>
            <a:r>
              <a:rPr lang="en-US" sz="2000" dirty="0" smtClean="0"/>
              <a:t>should study these</a:t>
            </a:r>
            <a:endParaRPr lang="en-US" sz="2000" dirty="0"/>
          </a:p>
          <a:p>
            <a:pPr marL="0" indent="0">
              <a:buNone/>
            </a:pPr>
            <a:endParaRPr lang="en-US" sz="2000" dirty="0" smtClean="0"/>
          </a:p>
          <a:p>
            <a:pPr marL="0" indent="0">
              <a:buNone/>
            </a:pPr>
            <a:endParaRPr lang="en-US" sz="2000" dirty="0" smtClean="0"/>
          </a:p>
          <a:p>
            <a:pPr marL="0" indent="0">
              <a:buNone/>
            </a:pPr>
            <a:endParaRPr lang="en-US" sz="2000" dirty="0" smtClean="0"/>
          </a:p>
          <a:p>
            <a:pPr marL="0" indent="0">
              <a:buNone/>
            </a:pPr>
            <a:r>
              <a:rPr lang="en-US" sz="2000" dirty="0" smtClean="0"/>
              <a:t>Decent “Java book” is a wise thing to have</a:t>
            </a:r>
          </a:p>
          <a:p>
            <a:r>
              <a:rPr lang="en-US" sz="2000" i="1" dirty="0" smtClean="0"/>
              <a:t>Core Java</a:t>
            </a:r>
            <a:r>
              <a:rPr lang="en-US" sz="2000" dirty="0" smtClean="0"/>
              <a:t> </a:t>
            </a:r>
            <a:r>
              <a:rPr lang="en-US" sz="2000" dirty="0" err="1" smtClean="0"/>
              <a:t>Vol</a:t>
            </a:r>
            <a:r>
              <a:rPr lang="en-US" sz="2000" dirty="0" smtClean="0"/>
              <a:t> I, </a:t>
            </a:r>
            <a:r>
              <a:rPr lang="en-US" sz="2000" dirty="0" err="1" smtClean="0"/>
              <a:t>Horstmann</a:t>
            </a:r>
            <a:endParaRPr lang="en-US" sz="2000" dirty="0" smtClean="0"/>
          </a:p>
          <a:p>
            <a:endParaRPr lang="en-US" sz="2000" dirty="0"/>
          </a:p>
          <a:p>
            <a:pPr marL="0" indent="0">
              <a:buNone/>
            </a:pPr>
            <a:r>
              <a:rPr lang="en-US" sz="2000" dirty="0" smtClean="0"/>
              <a:t>And use the Java API Docs</a:t>
            </a:r>
          </a:p>
        </p:txBody>
      </p:sp>
      <p:sp>
        <p:nvSpPr>
          <p:cNvPr id="9" name="Slide Number Placeholder 8"/>
          <p:cNvSpPr>
            <a:spLocks noGrp="1"/>
          </p:cNvSpPr>
          <p:nvPr>
            <p:ph type="sldNum" sz="quarter" idx="12"/>
          </p:nvPr>
        </p:nvSpPr>
        <p:spPr/>
        <p:txBody>
          <a:bodyPr/>
          <a:lstStyle/>
          <a:p>
            <a:pPr>
              <a:defRPr/>
            </a:pPr>
            <a:fld id="{48DACF16-E0F0-4B7F-BDAB-0ED6A37A383D}" type="slidenum">
              <a:rPr lang="en-US" smtClean="0"/>
              <a:pPr>
                <a:defRPr/>
              </a:pPr>
              <a:t>9</a:t>
            </a:fld>
            <a:endParaRPr lang="en-US"/>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2514600"/>
            <a:ext cx="1272209"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9400" y="2057400"/>
            <a:ext cx="1249581" cy="15670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34200" y="4572000"/>
            <a:ext cx="1371600" cy="1816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Footer Placeholder 9"/>
          <p:cNvSpPr>
            <a:spLocks noGrp="1"/>
          </p:cNvSpPr>
          <p:nvPr>
            <p:ph type="ftr" sz="quarter" idx="11"/>
          </p:nvPr>
        </p:nvSpPr>
        <p:spPr/>
        <p:txBody>
          <a:bodyPr/>
          <a:lstStyle/>
          <a:p>
            <a:pPr>
              <a:defRPr/>
            </a:pPr>
            <a:r>
              <a:rPr lang="en-US" smtClean="0"/>
              <a:t>CSE 331 Fall 2014</a:t>
            </a:r>
            <a:endParaRPr lang="en-US" dirty="0"/>
          </a:p>
        </p:txBody>
      </p:sp>
    </p:spTree>
    <p:extLst>
      <p:ext uri="{BB962C8B-B14F-4D97-AF65-F5344CB8AC3E}">
        <p14:creationId xmlns:p14="http://schemas.microsoft.com/office/powerpoint/2010/main" val="60417675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theme1.xml><?xml version="1.0" encoding="utf-8"?>
<a:theme xmlns:a="http://schemas.openxmlformats.org/drawingml/2006/main" name="simple">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simple</Template>
  <TotalTime>4113</TotalTime>
  <Words>1846</Words>
  <Application>Microsoft Office PowerPoint</Application>
  <PresentationFormat>On-screen Show (4:3)</PresentationFormat>
  <Paragraphs>347</Paragraphs>
  <Slides>26</Slides>
  <Notes>3</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simple</vt:lpstr>
      <vt:lpstr>CSE 331 Software Design &amp; Implementation</vt:lpstr>
      <vt:lpstr>Welcome!</vt:lpstr>
      <vt:lpstr>Concise to-do list</vt:lpstr>
      <vt:lpstr>Who: Course staff</vt:lpstr>
      <vt:lpstr>Acknowledgments</vt:lpstr>
      <vt:lpstr>Staying in touch</vt:lpstr>
      <vt:lpstr>Lecture and section</vt:lpstr>
      <vt:lpstr>Homeworks</vt:lpstr>
      <vt:lpstr>Resources – Books</vt:lpstr>
      <vt:lpstr>Readings (and quizzes)</vt:lpstr>
      <vt:lpstr>Books? In 2014?</vt:lpstr>
      <vt:lpstr>Exams</vt:lpstr>
      <vt:lpstr>One Last Requirement</vt:lpstr>
      <vt:lpstr>Academic Integrity</vt:lpstr>
      <vt:lpstr>Questions?</vt:lpstr>
      <vt:lpstr>Goals</vt:lpstr>
      <vt:lpstr>Main topic:  Managing complexity</vt:lpstr>
      <vt:lpstr>The goal of system building</vt:lpstr>
      <vt:lpstr>Why is building good software hard?</vt:lpstr>
      <vt:lpstr>Programming is hard</vt:lpstr>
      <vt:lpstr>Prerequisites</vt:lpstr>
      <vt:lpstr>You have homework!</vt:lpstr>
      <vt:lpstr>CSE331 is hard!</vt:lpstr>
      <vt:lpstr>Example</vt:lpstr>
      <vt:lpstr>Example</vt:lpstr>
      <vt:lpstr>Moral</vt:lpstr>
    </vt:vector>
  </TitlesOfParts>
  <Company>uw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374 Programming Concepts &amp; Tools</dc:title>
  <dc:creator>Hal Perkins</dc:creator>
  <cp:lastModifiedBy>cse</cp:lastModifiedBy>
  <cp:revision>140</cp:revision>
  <cp:lastPrinted>2013-01-07T03:34:38Z</cp:lastPrinted>
  <dcterms:created xsi:type="dcterms:W3CDTF">2012-01-13T04:41:44Z</dcterms:created>
  <dcterms:modified xsi:type="dcterms:W3CDTF">2014-09-24T16:17:14Z</dcterms:modified>
</cp:coreProperties>
</file>