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2" r:id="rId3"/>
    <p:sldId id="258" r:id="rId4"/>
    <p:sldId id="259" r:id="rId5"/>
    <p:sldId id="260" r:id="rId6"/>
    <p:sldId id="267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1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08871-0C25-41D4-B756-83642D114CA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F5C2F-D99C-4654-A60E-DD89E43AD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6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35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77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57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5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2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6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6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5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0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5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2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2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5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2E968-8346-4C6B-9701-420165B4A47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1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Another Randomized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Freivalds</a:t>
            </a:r>
            <a:r>
              <a:rPr lang="en-US" dirty="0" smtClean="0">
                <a:solidFill>
                  <a:schemeClr val="tx1"/>
                </a:solidFill>
              </a:rPr>
              <a:t>’ Algorithm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related to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Matrix Multiplication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45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Quicksort makes effective use of random numbers, but is no faster than </a:t>
            </a:r>
            <a:r>
              <a:rPr lang="en-US" dirty="0" err="1" smtClean="0"/>
              <a:t>Mergesort</a:t>
            </a:r>
            <a:r>
              <a:rPr lang="en-US" dirty="0" smtClean="0"/>
              <a:t> or </a:t>
            </a:r>
            <a:r>
              <a:rPr lang="en-US" dirty="0" err="1" smtClean="0"/>
              <a:t>Heapsort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Here we will see a problem that has a simple randomized algorithm faster than any known deterministic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8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Matrix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 noGrp="1" noResize="1"/>
              </p:cNvSpPr>
              <p:nvPr>
                <p:ph idx="4294967295"/>
              </p:nvPr>
            </p:nvSpPr>
            <p:spPr>
              <a:xfrm>
                <a:off x="1981200" y="2743200"/>
                <a:ext cx="4641925" cy="848142"/>
              </a:xfrm>
              <a:ln>
                <a:noFill/>
              </a:ln>
            </p:spPr>
            <p:txBody>
              <a:bodyPr vert="horz" wrap="none" lIns="81639" tIns="40820" rIns="81639" bIns="40820" anchorCtr="0" compatLnSpc="0"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𝑎𝑤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𝑏𝑦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𝑎𝑥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𝑏𝑧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𝑐𝑤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𝑑𝑦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𝑐𝑥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𝑑𝑧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981200" y="2743200"/>
                <a:ext cx="4641925" cy="848142"/>
              </a:xfrm>
              <a:blipFill rotWithShape="1">
                <a:blip r:embed="rId3"/>
                <a:stretch>
                  <a:fillRect r="-74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78484" y="1890277"/>
            <a:ext cx="7186475" cy="52230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algn="ctr" hangingPunct="0"/>
            <a:r>
              <a:rPr lang="en-US" sz="2800" dirty="0">
                <a:latin typeface="Liberation Sans" pitchFamily="18"/>
                <a:ea typeface="DejaVu Sans" pitchFamily="2"/>
                <a:cs typeface="Lohit Hindi" pitchFamily="2"/>
              </a:rPr>
              <a:t>Multiplying </a:t>
            </a:r>
            <a:r>
              <a:rPr lang="en-US" sz="2800" i="1" dirty="0" err="1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800" dirty="0" err="1">
                <a:latin typeface="Liberation Sans" pitchFamily="18"/>
                <a:ea typeface="DejaVu Sans" pitchFamily="2"/>
                <a:cs typeface="Lohit Hindi" pitchFamily="2"/>
                <a:sym typeface="Symbol"/>
              </a:rPr>
              <a:t></a:t>
            </a:r>
            <a:r>
              <a:rPr lang="en-US" sz="2800" i="1" dirty="0" err="1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800" dirty="0">
                <a:latin typeface="Liberation Sans" pitchFamily="18"/>
                <a:ea typeface="DejaVu Sans" pitchFamily="2"/>
                <a:cs typeface="Lohit Hindi" pitchFamily="2"/>
              </a:rPr>
              <a:t> matrices (</a:t>
            </a:r>
            <a:r>
              <a:rPr lang="en-US" sz="2800" i="1" dirty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800" dirty="0">
                <a:latin typeface="Liberation Sans" pitchFamily="18"/>
                <a:ea typeface="DejaVu Sans" pitchFamily="2"/>
                <a:cs typeface="Lohit Hindi" pitchFamily="2"/>
              </a:rPr>
              <a:t> = 2 in this example)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810000"/>
            <a:ext cx="8153400" cy="2029060"/>
          </a:xfrm>
          <a:prstGeom prst="rect">
            <a:avLst/>
          </a:prstGeom>
          <a:noFill/>
          <a:ln>
            <a:noFill/>
          </a:ln>
        </p:spPr>
        <p:txBody>
          <a:bodyPr vert="horz" wrap="square" lIns="81639" tIns="40820" rIns="81639" bIns="40820" anchorCtr="0" compatLnSpc="0">
            <a:spAutoFit/>
          </a:bodyPr>
          <a:lstStyle/>
          <a:p>
            <a:pPr algn="ctr" hangingPunct="0"/>
            <a:r>
              <a:rPr lang="en-US" sz="2000" b="1" dirty="0">
                <a:latin typeface="Liberation Sans" pitchFamily="18"/>
                <a:ea typeface="DejaVu Sans" pitchFamily="2"/>
                <a:cs typeface="Lohit Hindi" pitchFamily="2"/>
              </a:rPr>
              <a:t>Complexity of straightforward algorithm: </a:t>
            </a:r>
            <a:r>
              <a:rPr lang="el-GR" sz="2000" b="1" dirty="0" smtClean="0">
                <a:latin typeface="Liberation Sans" pitchFamily="18"/>
                <a:ea typeface="DejaVu Sans" pitchFamily="2"/>
                <a:cs typeface="Lohit Hindi" pitchFamily="2"/>
              </a:rPr>
              <a:t>Θ</a:t>
            </a:r>
            <a:r>
              <a:rPr lang="en-US" sz="2000" b="1" dirty="0" smtClean="0">
                <a:latin typeface="Liberation Sans" pitchFamily="18"/>
                <a:ea typeface="DejaVu Sans" pitchFamily="2"/>
                <a:cs typeface="Lohit Hindi" pitchFamily="2"/>
              </a:rPr>
              <a:t>(</a:t>
            </a:r>
            <a:r>
              <a:rPr lang="en-US" sz="2000" b="1" i="1" dirty="0" smtClean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000" b="1" baseline="33000" dirty="0" smtClean="0">
                <a:latin typeface="Liberation Sans" pitchFamily="18"/>
                <a:ea typeface="DejaVu Sans" pitchFamily="2"/>
                <a:cs typeface="Lohit Hindi" pitchFamily="2"/>
              </a:rPr>
              <a:t>3</a:t>
            </a:r>
            <a:r>
              <a:rPr lang="en-US" sz="2000" b="1" dirty="0">
                <a:latin typeface="Liberation Sans" pitchFamily="18"/>
                <a:ea typeface="DejaVu Sans" pitchFamily="2"/>
                <a:cs typeface="Lohit Hindi" pitchFamily="2"/>
              </a:rPr>
              <a:t>) time</a:t>
            </a:r>
          </a:p>
          <a:p>
            <a:pPr algn="ctr" hangingPunct="0"/>
            <a:endParaRPr lang="en-US" dirty="0">
              <a:latin typeface="Liberation Sans" pitchFamily="18"/>
              <a:ea typeface="DejaVu Sans" pitchFamily="2"/>
              <a:cs typeface="Lohit Hindi" pitchFamily="2"/>
            </a:endParaRPr>
          </a:p>
          <a:p>
            <a:pPr algn="ctr" hangingPunct="0"/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(There are 8 multiplications here; in general, </a:t>
            </a:r>
            <a:r>
              <a:rPr lang="en-US" i="1" dirty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 multiplications for each of </a:t>
            </a:r>
            <a:r>
              <a:rPr lang="en-US" i="1" dirty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baseline="33000" dirty="0">
                <a:latin typeface="Liberation Sans" pitchFamily="18"/>
                <a:ea typeface="DejaVu Sans" pitchFamily="2"/>
                <a:cs typeface="Lohit Hindi" pitchFamily="2"/>
              </a:rPr>
              <a:t>2 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entries)</a:t>
            </a:r>
          </a:p>
          <a:p>
            <a:pPr algn="ctr" hangingPunct="0"/>
            <a:endParaRPr lang="en-US" dirty="0">
              <a:latin typeface="Liberation Sans" pitchFamily="18"/>
              <a:ea typeface="DejaVu Sans" pitchFamily="2"/>
              <a:cs typeface="Lohit Hindi" pitchFamily="2"/>
            </a:endParaRPr>
          </a:p>
          <a:p>
            <a:pPr algn="ctr" hangingPunct="0"/>
            <a:r>
              <a:rPr lang="en-US" dirty="0" smtClean="0">
                <a:latin typeface="Liberation Sans" pitchFamily="18"/>
                <a:ea typeface="DejaVu Sans" pitchFamily="2"/>
                <a:cs typeface="Lohit Hindi" pitchFamily="2"/>
              </a:rPr>
              <a:t>Coppersmith &amp; </a:t>
            </a:r>
            <a:r>
              <a:rPr lang="en-US" dirty="0" err="1" smtClean="0">
                <a:latin typeface="Liberation Sans" pitchFamily="18"/>
                <a:ea typeface="DejaVu Sans" pitchFamily="2"/>
                <a:cs typeface="Lohit Hindi" pitchFamily="2"/>
              </a:rPr>
              <a:t>Winograd</a:t>
            </a:r>
            <a:r>
              <a:rPr lang="en-US" dirty="0" smtClean="0">
                <a:latin typeface="Liberation Sans" pitchFamily="18"/>
                <a:ea typeface="DejaVu Sans" pitchFamily="2"/>
                <a:cs typeface="Lohit Hindi" pitchFamily="2"/>
              </a:rPr>
              <a:t> showed 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how to do it in </a:t>
            </a:r>
            <a:r>
              <a:rPr lang="en-US" dirty="0" smtClean="0">
                <a:latin typeface="Liberation Sans" pitchFamily="18"/>
                <a:ea typeface="DejaVu Sans" pitchFamily="2"/>
                <a:cs typeface="Lohit Hindi" pitchFamily="2"/>
              </a:rPr>
              <a:t>time 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O(</a:t>
            </a:r>
            <a:r>
              <a:rPr lang="en-US" i="1" dirty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baseline="33000" dirty="0">
                <a:latin typeface="Liberation Sans" pitchFamily="18"/>
                <a:ea typeface="DejaVu Sans" pitchFamily="2"/>
                <a:cs typeface="Lohit Hindi" pitchFamily="2"/>
              </a:rPr>
              <a:t>2.376</a:t>
            </a:r>
            <a:r>
              <a:rPr lang="en-US" dirty="0" smtClean="0">
                <a:latin typeface="Liberation Sans" pitchFamily="18"/>
                <a:ea typeface="DejaVu Sans" pitchFamily="2"/>
                <a:cs typeface="Lohit Hindi" pitchFamily="2"/>
              </a:rPr>
              <a:t>) in 1989.</a:t>
            </a:r>
            <a:endParaRPr lang="en-US" dirty="0">
              <a:latin typeface="Liberation Sans" pitchFamily="18"/>
              <a:ea typeface="DejaVu Sans" pitchFamily="2"/>
              <a:cs typeface="Lohit Hindi" pitchFamily="2"/>
            </a:endParaRPr>
          </a:p>
          <a:p>
            <a:pPr algn="ctr" hangingPunct="0"/>
            <a:endParaRPr lang="en-US" dirty="0">
              <a:latin typeface="Liberation Sans" pitchFamily="18"/>
              <a:ea typeface="DejaVu Sans" pitchFamily="2"/>
              <a:cs typeface="Lohit Hindi" pitchFamily="2"/>
            </a:endParaRPr>
          </a:p>
          <a:p>
            <a:pPr algn="ctr" hangingPunct="0"/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Williams improved this </a:t>
            </a:r>
            <a:r>
              <a:rPr lang="en-US" sz="2000" dirty="0">
                <a:latin typeface="Liberation Sans" pitchFamily="18"/>
                <a:ea typeface="DejaVu Sans" pitchFamily="2"/>
                <a:cs typeface="Lohit Hindi" pitchFamily="2"/>
              </a:rPr>
              <a:t>to </a:t>
            </a:r>
            <a:r>
              <a:rPr lang="en-US" sz="2000" dirty="0" smtClean="0">
                <a:latin typeface="Liberation Sans" pitchFamily="18"/>
                <a:ea typeface="DejaVu Sans" pitchFamily="2"/>
                <a:cs typeface="Lohit Hindi" pitchFamily="2"/>
              </a:rPr>
              <a:t>O(</a:t>
            </a:r>
            <a:r>
              <a:rPr lang="en-US" sz="2000" i="1" dirty="0" smtClean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000" baseline="33000" dirty="0" smtClean="0">
                <a:latin typeface="Liberation Sans" pitchFamily="18"/>
                <a:ea typeface="DejaVu Sans" pitchFamily="2"/>
                <a:cs typeface="Lohit Hindi" pitchFamily="2"/>
              </a:rPr>
              <a:t>2.3729</a:t>
            </a:r>
            <a:r>
              <a:rPr lang="en-US" sz="2000" dirty="0" smtClean="0">
                <a:latin typeface="Liberation Sans" pitchFamily="18"/>
                <a:ea typeface="DejaVu Sans" pitchFamily="2"/>
                <a:cs typeface="Lohit Hindi" pitchFamily="2"/>
              </a:rPr>
              <a:t>) in 2011.  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Progress!</a:t>
            </a:r>
          </a:p>
        </p:txBody>
      </p:sp>
    </p:spTree>
    <p:extLst>
      <p:ext uri="{BB962C8B-B14F-4D97-AF65-F5344CB8AC3E}">
        <p14:creationId xmlns:p14="http://schemas.microsoft.com/office/powerpoint/2010/main" val="57757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Bound on matrix multiplication omega over tim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680" y="1355182"/>
            <a:ext cx="5391360" cy="50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60" y="273352"/>
            <a:ext cx="8570879" cy="11450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History of Matrix Multiplication </a:t>
            </a:r>
            <a:r>
              <a:rPr lang="en-US" sz="3600" dirty="0" smtClean="0"/>
              <a:t>Algorithms</a:t>
            </a:r>
            <a:br>
              <a:rPr lang="en-US" sz="3600" dirty="0" smtClean="0"/>
            </a:br>
            <a:r>
              <a:rPr lang="en-US" sz="3100" dirty="0" smtClean="0"/>
              <a:t>Running time: O(n</a:t>
            </a:r>
            <a:r>
              <a:rPr lang="el-GR" sz="3100" baseline="30000" dirty="0" smtClean="0"/>
              <a:t>ω</a:t>
            </a:r>
            <a:r>
              <a:rPr lang="en-US" sz="3100" dirty="0" smtClean="0"/>
              <a:t>)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50047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Freivalds</a:t>
            </a:r>
            <a:r>
              <a:rPr lang="en-US" dirty="0" smtClean="0"/>
              <a:t>’ Variant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171" y="1604840"/>
            <a:ext cx="8045895" cy="4520122"/>
          </a:xfrm>
        </p:spPr>
        <p:txBody>
          <a:bodyPr>
            <a:normAutofit fontScale="92500" lnSpcReduction="2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marL="457200" indent="-457200"/>
            <a:r>
              <a:rPr lang="en-US" dirty="0" smtClean="0"/>
              <a:t>Given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 matrices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i="1" dirty="0" smtClean="0"/>
              <a:t>C, </a:t>
            </a:r>
            <a:r>
              <a:rPr lang="en-US" dirty="0" smtClean="0"/>
              <a:t>determine whether </a:t>
            </a:r>
            <a:r>
              <a:rPr lang="en-US" i="1" dirty="0" smtClean="0"/>
              <a:t>AB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smtClean="0"/>
              <a:t>C</a:t>
            </a:r>
          </a:p>
          <a:p>
            <a:pPr marL="457200" indent="-457200"/>
            <a:r>
              <a:rPr lang="en-US" dirty="0" smtClean="0"/>
              <a:t>Applications</a:t>
            </a:r>
          </a:p>
          <a:p>
            <a:pPr marL="7749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iberation Sans"/>
              </a:rPr>
              <a:t>Determining if a </a:t>
            </a:r>
            <a:r>
              <a:rPr lang="en-US" dirty="0">
                <a:latin typeface="Liberation Sans"/>
              </a:rPr>
              <a:t>matrix is </a:t>
            </a:r>
            <a:r>
              <a:rPr lang="en-US" i="1" dirty="0">
                <a:latin typeface="Liberation Sans"/>
              </a:rPr>
              <a:t>idempotent</a:t>
            </a:r>
            <a:r>
              <a:rPr lang="en-US" dirty="0">
                <a:latin typeface="Liberation Sans"/>
              </a:rPr>
              <a:t>, i.e., </a:t>
            </a:r>
            <a:r>
              <a:rPr lang="en-US" i="1" dirty="0">
                <a:latin typeface="Liberation Sans"/>
              </a:rPr>
              <a:t>A</a:t>
            </a:r>
            <a:r>
              <a:rPr lang="en-US" baseline="30000" dirty="0">
                <a:latin typeface="Liberation Sans"/>
              </a:rPr>
              <a:t>2</a:t>
            </a:r>
            <a:r>
              <a:rPr lang="en-US" dirty="0">
                <a:latin typeface="Liberation Sans"/>
              </a:rPr>
              <a:t> = </a:t>
            </a:r>
            <a:r>
              <a:rPr lang="en-US" i="1" dirty="0">
                <a:latin typeface="Liberation Sans"/>
              </a:rPr>
              <a:t>A</a:t>
            </a:r>
            <a:r>
              <a:rPr lang="en-US" dirty="0">
                <a:latin typeface="Liberation Sans"/>
              </a:rPr>
              <a:t>. Idempotent matrices have nice </a:t>
            </a:r>
            <a:r>
              <a:rPr lang="en-US" dirty="0" smtClean="0">
                <a:latin typeface="Liberation Sans"/>
              </a:rPr>
              <a:t>properties: they only </a:t>
            </a:r>
            <a:r>
              <a:rPr lang="en-US" dirty="0">
                <a:latin typeface="Liberation Sans"/>
              </a:rPr>
              <a:t>having eigenvalues 0 and 1, </a:t>
            </a:r>
            <a:r>
              <a:rPr lang="en-US" dirty="0" smtClean="0">
                <a:latin typeface="Liberation Sans"/>
              </a:rPr>
              <a:t>they are diagonalizable</a:t>
            </a:r>
            <a:r>
              <a:rPr lang="en-US" dirty="0">
                <a:latin typeface="Liberation Sans"/>
              </a:rPr>
              <a:t>, and </a:t>
            </a:r>
            <a:r>
              <a:rPr lang="en-US" i="1" dirty="0" err="1">
                <a:latin typeface="Liberation Sans"/>
              </a:rPr>
              <a:t>A</a:t>
            </a:r>
            <a:r>
              <a:rPr lang="en-US" i="1" baseline="30000" dirty="0" err="1">
                <a:latin typeface="Liberation Sans"/>
              </a:rPr>
              <a:t>k</a:t>
            </a:r>
            <a:r>
              <a:rPr lang="en-US" dirty="0">
                <a:latin typeface="Liberation Sans"/>
              </a:rPr>
              <a:t> = </a:t>
            </a:r>
            <a:r>
              <a:rPr lang="en-US" i="1" dirty="0">
                <a:latin typeface="Liberation Sans"/>
              </a:rPr>
              <a:t>A</a:t>
            </a:r>
            <a:r>
              <a:rPr lang="en-US" dirty="0">
                <a:latin typeface="Liberation Sans"/>
              </a:rPr>
              <a:t> for any </a:t>
            </a:r>
            <a:r>
              <a:rPr lang="en-US" dirty="0" smtClean="0">
                <a:latin typeface="Liberation Sans"/>
              </a:rPr>
              <a:t>positive integer </a:t>
            </a:r>
            <a:r>
              <a:rPr lang="en-US" i="1" dirty="0">
                <a:latin typeface="Liberation Sans"/>
              </a:rPr>
              <a:t>k</a:t>
            </a:r>
            <a:r>
              <a:rPr lang="en-US" dirty="0">
                <a:latin typeface="Liberation Sans"/>
              </a:rPr>
              <a:t>.</a:t>
            </a:r>
          </a:p>
          <a:p>
            <a:pPr marL="7749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Liberation Sans"/>
              </a:rPr>
              <a:t>Determining if a </a:t>
            </a:r>
            <a:r>
              <a:rPr lang="en-US" dirty="0">
                <a:latin typeface="Liberation Sans"/>
              </a:rPr>
              <a:t>matrix is </a:t>
            </a:r>
            <a:r>
              <a:rPr lang="en-US" i="1" dirty="0">
                <a:latin typeface="Liberation Sans"/>
              </a:rPr>
              <a:t>orthogonal</a:t>
            </a:r>
            <a:r>
              <a:rPr lang="en-US" dirty="0">
                <a:latin typeface="Liberation Sans"/>
              </a:rPr>
              <a:t>, i.e., </a:t>
            </a:r>
            <a:r>
              <a:rPr lang="en-US" i="1" dirty="0">
                <a:latin typeface="Liberation Sans"/>
              </a:rPr>
              <a:t>A</a:t>
            </a:r>
            <a:r>
              <a:rPr lang="en-US" baseline="30000" dirty="0">
                <a:latin typeface="Liberation Sans"/>
              </a:rPr>
              <a:t>T</a:t>
            </a:r>
            <a:r>
              <a:rPr lang="en-US" i="1" dirty="0">
                <a:latin typeface="Liberation Sans"/>
              </a:rPr>
              <a:t>A</a:t>
            </a:r>
            <a:r>
              <a:rPr lang="en-US" dirty="0">
                <a:latin typeface="Liberation Sans"/>
              </a:rPr>
              <a:t> =  </a:t>
            </a:r>
            <a:r>
              <a:rPr lang="en-US" i="1" dirty="0">
                <a:latin typeface="Liberation Sans"/>
              </a:rPr>
              <a:t>I</a:t>
            </a:r>
            <a:r>
              <a:rPr lang="en-US" dirty="0">
                <a:latin typeface="Liberation Sans"/>
              </a:rPr>
              <a:t>. </a:t>
            </a:r>
            <a:r>
              <a:rPr lang="en-US" dirty="0" smtClean="0">
                <a:latin typeface="Liberation Sans"/>
              </a:rPr>
              <a:t>Orthogonal matrices have nice properties: the </a:t>
            </a:r>
            <a:r>
              <a:rPr lang="en-US" dirty="0">
                <a:latin typeface="Liberation Sans"/>
              </a:rPr>
              <a:t>rows </a:t>
            </a:r>
            <a:r>
              <a:rPr lang="en-US" dirty="0" smtClean="0">
                <a:latin typeface="Liberation Sans"/>
              </a:rPr>
              <a:t>form </a:t>
            </a:r>
            <a:r>
              <a:rPr lang="en-US" dirty="0">
                <a:latin typeface="Liberation Sans"/>
              </a:rPr>
              <a:t>an orthonormal </a:t>
            </a:r>
            <a:r>
              <a:rPr lang="en-US" dirty="0" smtClean="0">
                <a:latin typeface="Liberation Sans"/>
              </a:rPr>
              <a:t>basis, and the determinant is either 1 or -1.</a:t>
            </a:r>
            <a:endParaRPr lang="en-US" dirty="0">
              <a:latin typeface="Liberation Sans"/>
            </a:endParaRPr>
          </a:p>
          <a:p>
            <a:pPr marL="457200" indent="-457200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3884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mtClean="0"/>
              <a:t>Freivalds</a:t>
            </a:r>
            <a:r>
              <a:rPr lang="en-US" dirty="0" smtClean="0"/>
              <a:t>’ Algorithm </a:t>
            </a:r>
            <a:r>
              <a:rPr lang="en-US" sz="3600" dirty="0" smtClean="0"/>
              <a:t>(1977)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171" y="1604840"/>
            <a:ext cx="8045895" cy="4520122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marL="457200" indent="-457200"/>
            <a:r>
              <a:rPr lang="en-US" dirty="0" smtClean="0"/>
              <a:t>Given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matrices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and </a:t>
            </a:r>
            <a:r>
              <a:rPr lang="en-US" i="1" dirty="0"/>
              <a:t>C</a:t>
            </a:r>
            <a:r>
              <a:rPr lang="en-US" dirty="0"/>
              <a:t> </a:t>
            </a:r>
            <a:r>
              <a:rPr lang="en-US" dirty="0" smtClean="0"/>
              <a:t>determine whether </a:t>
            </a:r>
            <a:r>
              <a:rPr lang="en-US" i="1" dirty="0"/>
              <a:t>AB</a:t>
            </a:r>
            <a:r>
              <a:rPr lang="en-US" dirty="0"/>
              <a:t> = </a:t>
            </a:r>
            <a:r>
              <a:rPr lang="en-US" i="1" dirty="0"/>
              <a:t>C</a:t>
            </a:r>
          </a:p>
          <a:p>
            <a:pPr lvl="0"/>
            <a:r>
              <a:rPr lang="en-US" dirty="0" smtClean="0"/>
              <a:t>Method</a:t>
            </a:r>
            <a:r>
              <a:rPr lang="en-US" dirty="0"/>
              <a:t>:</a:t>
            </a:r>
          </a:p>
          <a:p>
            <a:pPr lvl="1" rtl="0" hangingPunct="0"/>
            <a:r>
              <a:rPr lang="en-US" dirty="0"/>
              <a:t>Choose </a:t>
            </a:r>
            <a:r>
              <a:rPr lang="en-US" sz="2900" i="1" dirty="0"/>
              <a:t>x</a:t>
            </a:r>
            <a:r>
              <a:rPr lang="en-US" dirty="0"/>
              <a:t> </a:t>
            </a:r>
            <a:r>
              <a:rPr lang="en-US" dirty="0" smtClean="0">
                <a:latin typeface="Liberation Sans" pitchFamily="32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/>
              <a:t>{0,1}</a:t>
            </a:r>
            <a:r>
              <a:rPr lang="en-US" i="1" baseline="33000" dirty="0"/>
              <a:t>n</a:t>
            </a:r>
            <a:r>
              <a:rPr lang="en-US" baseline="33000" dirty="0"/>
              <a:t>  </a:t>
            </a:r>
            <a:r>
              <a:rPr lang="en-US" dirty="0"/>
              <a:t>randomly </a:t>
            </a:r>
            <a:r>
              <a:rPr lang="en-US" dirty="0" smtClean="0"/>
              <a:t>and uniformly </a:t>
            </a:r>
            <a:r>
              <a:rPr lang="en-US" dirty="0" smtClean="0"/>
              <a:t>(bit vector </a:t>
            </a:r>
            <a:r>
              <a:rPr lang="en-US" dirty="0"/>
              <a:t>of length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1" rtl="0" hangingPunct="0"/>
            <a:r>
              <a:rPr lang="en-US" dirty="0"/>
              <a:t>If </a:t>
            </a:r>
            <a:r>
              <a:rPr lang="en-US" i="1" dirty="0" err="1"/>
              <a:t>ABx</a:t>
            </a:r>
            <a:r>
              <a:rPr lang="en-US" dirty="0"/>
              <a:t> </a:t>
            </a:r>
            <a:r>
              <a:rPr lang="en-US" dirty="0">
                <a:latin typeface="Liberation Sans" pitchFamily="32"/>
              </a:rPr>
              <a:t>≠</a:t>
            </a:r>
            <a:r>
              <a:rPr lang="en-US" dirty="0"/>
              <a:t> </a:t>
            </a:r>
            <a:r>
              <a:rPr lang="en-US" i="1" dirty="0" err="1" smtClean="0"/>
              <a:t>Cx</a:t>
            </a:r>
            <a:r>
              <a:rPr lang="en-US" dirty="0" smtClean="0"/>
              <a:t> </a:t>
            </a:r>
            <a:r>
              <a:rPr lang="en-US" dirty="0"/>
              <a:t>then </a:t>
            </a:r>
            <a:r>
              <a:rPr lang="en-US" dirty="0" smtClean="0"/>
              <a:t>report “</a:t>
            </a:r>
            <a:r>
              <a:rPr lang="en-US" i="1" dirty="0" smtClean="0"/>
              <a:t>AB</a:t>
            </a:r>
            <a:r>
              <a:rPr lang="en-US" dirty="0" smtClean="0"/>
              <a:t> </a:t>
            </a:r>
            <a:r>
              <a:rPr lang="en-US" dirty="0">
                <a:latin typeface="Liberation Sans" pitchFamily="32"/>
              </a:rPr>
              <a:t>≠ </a:t>
            </a:r>
            <a:r>
              <a:rPr lang="en-US" i="1" dirty="0" smtClean="0"/>
              <a:t>C”</a:t>
            </a:r>
            <a:endParaRPr lang="en-US" i="1" dirty="0"/>
          </a:p>
          <a:p>
            <a:pPr marL="540000" lvl="1" indent="0" rtl="0" hangingPunct="0">
              <a:buNone/>
            </a:pPr>
            <a:r>
              <a:rPr lang="en-US" dirty="0" smtClean="0">
                <a:latin typeface="Liberation Sans" pitchFamily="32"/>
              </a:rPr>
              <a:t>			else report “</a:t>
            </a:r>
            <a:r>
              <a:rPr lang="en-US" i="1" dirty="0" smtClean="0"/>
              <a:t>AB</a:t>
            </a:r>
            <a:r>
              <a:rPr lang="en-US" dirty="0" smtClean="0">
                <a:latin typeface="Liberation Sans" pitchFamily="32"/>
              </a:rPr>
              <a:t> </a:t>
            </a:r>
            <a:r>
              <a:rPr lang="en-US" dirty="0">
                <a:latin typeface="Liberation Sans" pitchFamily="32"/>
              </a:rPr>
              <a:t>= </a:t>
            </a:r>
            <a:r>
              <a:rPr lang="en-US" i="1" dirty="0"/>
              <a:t>C</a:t>
            </a:r>
            <a:r>
              <a:rPr lang="en-US" dirty="0">
                <a:latin typeface="Liberation Sans" pitchFamily="32"/>
              </a:rPr>
              <a:t> </a:t>
            </a:r>
            <a:r>
              <a:rPr lang="en-US" i="1" dirty="0" smtClean="0">
                <a:latin typeface="Liberation Sans" pitchFamily="32"/>
              </a:rPr>
              <a:t>probably”</a:t>
            </a:r>
            <a:endParaRPr lang="en-US" i="1" dirty="0">
              <a:latin typeface="Liberation Sans" pitchFamily="32"/>
            </a:endParaRPr>
          </a:p>
        </p:txBody>
      </p:sp>
    </p:spTree>
    <p:extLst>
      <p:ext uri="{BB962C8B-B14F-4D97-AF65-F5344CB8AC3E}">
        <p14:creationId xmlns:p14="http://schemas.microsoft.com/office/powerpoint/2010/main" val="336192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24799" y="1752600"/>
            <a:ext cx="8045895" cy="4925381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/>
            <a:r>
              <a:rPr lang="en-US" sz="2800" i="1" dirty="0" err="1" smtClean="0"/>
              <a:t>ABx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i="1" dirty="0"/>
              <a:t>A</a:t>
            </a:r>
            <a:r>
              <a:rPr lang="en-US" sz="2800" dirty="0"/>
              <a:t>(</a:t>
            </a:r>
            <a:r>
              <a:rPr lang="en-US" sz="2800" i="1" dirty="0" err="1"/>
              <a:t>Bx</a:t>
            </a:r>
            <a:r>
              <a:rPr lang="en-US" sz="2800" dirty="0"/>
              <a:t>), so </a:t>
            </a:r>
            <a:r>
              <a:rPr lang="en-US" sz="2800" dirty="0" smtClean="0"/>
              <a:t>to determine whether </a:t>
            </a:r>
            <a:r>
              <a:rPr lang="en-US" sz="2800" i="1" dirty="0" err="1"/>
              <a:t>ABx</a:t>
            </a:r>
            <a:r>
              <a:rPr lang="en-US" sz="2800" dirty="0"/>
              <a:t> </a:t>
            </a:r>
            <a:r>
              <a:rPr lang="en-US" sz="2800" dirty="0">
                <a:latin typeface="Liberation Sans" pitchFamily="32"/>
              </a:rPr>
              <a:t>≠</a:t>
            </a:r>
            <a:r>
              <a:rPr lang="en-US" sz="2800" dirty="0"/>
              <a:t> </a:t>
            </a:r>
            <a:r>
              <a:rPr lang="en-US" sz="2800" i="1" dirty="0" err="1"/>
              <a:t>Cx</a:t>
            </a:r>
            <a:r>
              <a:rPr lang="en-US" sz="2800" dirty="0"/>
              <a:t> we have 3 instances of </a:t>
            </a:r>
            <a:r>
              <a:rPr lang="en-US" sz="2800" i="1" dirty="0" smtClean="0"/>
              <a:t>n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</a:t>
            </a:r>
            <a:r>
              <a:rPr lang="en-US" sz="2800" dirty="0"/>
              <a:t> </a:t>
            </a:r>
            <a:r>
              <a:rPr lang="en-US" sz="2800" i="1" dirty="0"/>
              <a:t>n</a:t>
            </a:r>
            <a:r>
              <a:rPr lang="en-US" sz="2800" dirty="0"/>
              <a:t> matrix times </a:t>
            </a:r>
            <a:r>
              <a:rPr lang="en-US" sz="2800" i="1" dirty="0" smtClean="0"/>
              <a:t>n</a:t>
            </a:r>
            <a:r>
              <a:rPr lang="en-US" sz="2800" dirty="0" smtClean="0"/>
              <a:t>-vector</a:t>
            </a:r>
            <a:endParaRPr lang="en-US" sz="2800" dirty="0"/>
          </a:p>
          <a:p>
            <a:pPr hangingPunct="0"/>
            <a:r>
              <a:rPr lang="en-US" sz="2800" dirty="0" smtClean="0"/>
              <a:t>These </a:t>
            </a:r>
            <a:r>
              <a:rPr lang="en-US" sz="2800" dirty="0"/>
              <a:t>are O(</a:t>
            </a:r>
            <a:r>
              <a:rPr lang="en-US" sz="2800" i="1" dirty="0"/>
              <a:t>n</a:t>
            </a:r>
            <a:r>
              <a:rPr lang="en-US" sz="2800" baseline="33000" dirty="0"/>
              <a:t>2</a:t>
            </a:r>
            <a:r>
              <a:rPr lang="en-US" sz="2800" dirty="0"/>
              <a:t>) time operations if done </a:t>
            </a:r>
            <a:r>
              <a:rPr lang="en-US" sz="2800" dirty="0" smtClean="0"/>
              <a:t>straightforwardly</a:t>
            </a:r>
          </a:p>
          <a:p>
            <a:pPr hangingPunct="0"/>
            <a:r>
              <a:rPr lang="en-US" sz="2800" dirty="0" smtClean="0"/>
              <a:t>Total running time </a:t>
            </a:r>
            <a:r>
              <a:rPr lang="en-US" sz="2800" dirty="0"/>
              <a:t>O(</a:t>
            </a:r>
            <a:r>
              <a:rPr lang="en-US" sz="2800" i="1" dirty="0"/>
              <a:t>n</a:t>
            </a:r>
            <a:r>
              <a:rPr lang="en-US" sz="2800" baseline="33000" dirty="0"/>
              <a:t>2</a:t>
            </a:r>
            <a:r>
              <a:rPr lang="en-US" sz="2800" dirty="0" smtClean="0"/>
              <a:t>)</a:t>
            </a:r>
          </a:p>
          <a:p>
            <a:pPr hangingPunct="0"/>
            <a:r>
              <a:rPr lang="en-US" sz="2800" dirty="0" smtClean="0"/>
              <a:t>Fastest deterministic solution known: </a:t>
            </a:r>
            <a:r>
              <a:rPr lang="en-US" sz="2800" dirty="0"/>
              <a:t>O(</a:t>
            </a:r>
            <a:r>
              <a:rPr lang="en-US" sz="2800" i="1" dirty="0"/>
              <a:t>n</a:t>
            </a:r>
            <a:r>
              <a:rPr lang="en-US" sz="2800" baseline="33000" dirty="0"/>
              <a:t>2.3729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810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How Often Is It Wrong?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424799" y="1355182"/>
                <a:ext cx="8262001" cy="5322799"/>
              </a:xfrm>
            </p:spPr>
            <p:txBody>
              <a:bodyPr>
                <a:normAutofit/>
              </a:bodyPr>
              <a:lstStyle>
                <a:defPPr marL="432000" lvl="0" indent="-324000">
                  <a:spcBef>
                    <a:spcPts val="0"/>
                  </a:spcBef>
                  <a:spcAft>
                    <a:spcPts val="1417"/>
                  </a:spcAft>
                  <a:buSzPct val="45000"/>
                  <a:buFont typeface="StarSymbol"/>
                  <a:buNone/>
                  <a:defRPr lang="en-US" sz="32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defPPr>
                <a:lvl1pPr marL="432000" lvl="0" indent="-324000">
                  <a:spcBef>
                    <a:spcPts val="0"/>
                  </a:spcBef>
                  <a:spcAft>
                    <a:spcPts val="1417"/>
                  </a:spcAft>
                  <a:buSzPct val="45000"/>
                  <a:buFont typeface="StarSymbol"/>
                  <a:buChar char="●"/>
                  <a:defRPr lang="en-US" sz="32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1pPr>
                <a:lvl2pPr marL="864000" lvl="1" indent="-324000">
                  <a:spcBef>
                    <a:spcPts val="0"/>
                  </a:spcBef>
                  <a:spcAft>
                    <a:spcPts val="1134"/>
                  </a:spcAft>
                  <a:buSzPct val="75000"/>
                  <a:buFont typeface="StarSymbol"/>
                  <a:buChar char="–"/>
                  <a:defRPr lang="en-US" sz="2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2pPr>
                <a:lvl3pPr marL="1295999" lvl="2" indent="-288000">
                  <a:spcBef>
                    <a:spcPts val="0"/>
                  </a:spcBef>
                  <a:spcAft>
                    <a:spcPts val="850"/>
                  </a:spcAft>
                  <a:buSzPct val="45000"/>
                  <a:buFont typeface="StarSymbol"/>
                  <a:buChar char="●"/>
                  <a:defRPr lang="en-US" sz="24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3pPr>
                <a:lvl4pPr marL="1728000" lvl="3" indent="-216000">
                  <a:spcBef>
                    <a:spcPts val="0"/>
                  </a:spcBef>
                  <a:spcAft>
                    <a:spcPts val="567"/>
                  </a:spcAft>
                  <a:buSzPct val="75000"/>
                  <a:buFont typeface="StarSymbol"/>
                  <a:buChar char="–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4pPr>
                <a:lvl5pPr marL="2160000" lvl="4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5pPr>
                <a:lvl6pPr marL="2592000" lvl="5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6pPr>
                <a:lvl7pPr marL="3024000" lvl="6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7pPr>
                <a:lvl8pPr marL="3456000" lvl="7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8pPr>
                <a:lvl9pPr marL="3887999" lvl="8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9pPr>
              </a:lstStyle>
              <a:p>
                <a:pPr marL="97967" indent="0">
                  <a:buNone/>
                </a:pPr>
                <a:r>
                  <a:rPr lang="en-US" sz="2500" dirty="0" smtClean="0"/>
                  <a:t>Case 1: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>
                    <a:sym typeface="Symbol"/>
                  </a:rPr>
                  <a:t>=</a:t>
                </a:r>
                <a:r>
                  <a:rPr lang="en-US" sz="2500" dirty="0"/>
                  <a:t> </a:t>
                </a:r>
                <a:r>
                  <a:rPr lang="en-US" sz="2500" i="1" dirty="0" smtClean="0"/>
                  <a:t>C.  </a:t>
                </a:r>
                <a:r>
                  <a:rPr lang="en-US" sz="2500" dirty="0" smtClean="0"/>
                  <a:t>Then</a:t>
                </a:r>
                <a:r>
                  <a:rPr lang="en-US" sz="2500" i="1" dirty="0" smtClean="0"/>
                  <a:t> </a:t>
                </a:r>
                <a:r>
                  <a:rPr lang="en-US" sz="2500" dirty="0" smtClean="0"/>
                  <a:t>P(</a:t>
                </a:r>
                <a:r>
                  <a:rPr lang="en-US" sz="2500" i="1" dirty="0" err="1" smtClean="0"/>
                  <a:t>ABx</a:t>
                </a:r>
                <a:r>
                  <a:rPr lang="en-US" sz="2500" dirty="0" smtClean="0"/>
                  <a:t> </a:t>
                </a:r>
                <a:r>
                  <a:rPr lang="en-US" sz="2500" dirty="0"/>
                  <a:t>= </a:t>
                </a:r>
                <a:r>
                  <a:rPr lang="en-US" sz="2500" i="1" dirty="0" err="1" smtClean="0"/>
                  <a:t>Cx</a:t>
                </a:r>
                <a:r>
                  <a:rPr lang="en-US" sz="2500" dirty="0" smtClean="0"/>
                  <a:t>)</a:t>
                </a:r>
                <a:r>
                  <a:rPr lang="en-US" sz="2500" i="1" dirty="0" smtClean="0"/>
                  <a:t> </a:t>
                </a:r>
                <a:r>
                  <a:rPr lang="en-US" sz="2500" dirty="0" smtClean="0">
                    <a:latin typeface="Liberation Sans" pitchFamily="32"/>
                  </a:rPr>
                  <a:t>= 1.</a:t>
                </a:r>
                <a:endParaRPr lang="en-US" sz="2500" dirty="0" smtClean="0"/>
              </a:p>
              <a:p>
                <a:pPr marL="97967" indent="0">
                  <a:buNone/>
                </a:pPr>
                <a:r>
                  <a:rPr lang="en-US" sz="2500" dirty="0"/>
                  <a:t>Case </a:t>
                </a:r>
                <a:r>
                  <a:rPr lang="en-US" sz="2500" dirty="0" smtClean="0"/>
                  <a:t>2: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>
                    <a:sym typeface="Symbol"/>
                  </a:rPr>
                  <a:t></a:t>
                </a:r>
                <a:r>
                  <a:rPr lang="en-US" sz="2500" dirty="0"/>
                  <a:t> </a:t>
                </a:r>
                <a:r>
                  <a:rPr lang="en-US" sz="2500" i="1" dirty="0"/>
                  <a:t>C </a:t>
                </a:r>
                <a:r>
                  <a:rPr lang="en-US" sz="2500" i="1" dirty="0" smtClean="0"/>
                  <a:t>. </a:t>
                </a:r>
                <a:r>
                  <a:rPr lang="en-US" sz="2500" dirty="0"/>
                  <a:t>Then </a:t>
                </a:r>
                <a:r>
                  <a:rPr lang="en-US" sz="2500" dirty="0" smtClean="0"/>
                  <a:t>P(</a:t>
                </a:r>
                <a:r>
                  <a:rPr lang="en-US" sz="2500" i="1" dirty="0" err="1" smtClean="0"/>
                  <a:t>ABx</a:t>
                </a:r>
                <a:r>
                  <a:rPr lang="en-US" sz="2500" dirty="0" smtClean="0"/>
                  <a:t> </a:t>
                </a:r>
                <a:r>
                  <a:rPr lang="en-US" sz="2500" dirty="0"/>
                  <a:t>= </a:t>
                </a:r>
                <a:r>
                  <a:rPr lang="en-US" sz="2500" i="1" dirty="0" err="1" smtClean="0"/>
                  <a:t>Cx</a:t>
                </a:r>
                <a:r>
                  <a:rPr lang="en-US" sz="2500" dirty="0" smtClean="0"/>
                  <a:t>)</a:t>
                </a:r>
                <a:r>
                  <a:rPr lang="en-US" sz="2500" i="1" dirty="0" smtClean="0"/>
                  <a:t> </a:t>
                </a:r>
                <a:r>
                  <a:rPr lang="en-US" sz="2500" dirty="0">
                    <a:latin typeface="Liberation Sans" pitchFamily="32"/>
                  </a:rPr>
                  <a:t>≤</a:t>
                </a:r>
                <a:r>
                  <a:rPr lang="en-US" sz="2500" dirty="0"/>
                  <a:t> </a:t>
                </a:r>
                <a:r>
                  <a:rPr lang="en-US" sz="2500" dirty="0" smtClean="0"/>
                  <a:t>½, as follows:</a:t>
                </a:r>
              </a:p>
              <a:p>
                <a:pPr marL="440867" indent="-342900"/>
                <a:r>
                  <a:rPr lang="en-US" sz="2500" dirty="0" smtClean="0"/>
                  <a:t>Assume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>
                    <a:sym typeface="Symbol"/>
                  </a:rPr>
                  <a:t></a:t>
                </a:r>
                <a:r>
                  <a:rPr lang="en-US" sz="2500" dirty="0"/>
                  <a:t> </a:t>
                </a:r>
                <a:r>
                  <a:rPr lang="en-US" sz="2500" i="1" dirty="0" smtClean="0"/>
                  <a:t>C</a:t>
                </a:r>
              </a:p>
              <a:p>
                <a:pPr marL="440867" indent="-342900"/>
                <a:r>
                  <a:rPr lang="en-US" sz="2500" dirty="0" smtClean="0"/>
                  <a:t>Then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 smtClean="0"/>
                  <a:t>- </a:t>
                </a:r>
                <a:r>
                  <a:rPr lang="en-US" sz="2500" i="1" dirty="0"/>
                  <a:t>C </a:t>
                </a:r>
                <a:r>
                  <a:rPr lang="en-US" sz="2500" dirty="0" smtClean="0">
                    <a:sym typeface="Symbol"/>
                  </a:rPr>
                  <a:t> 0, so there exist </a:t>
                </a:r>
                <a:r>
                  <a:rPr lang="en-US" sz="2500" i="1" dirty="0" err="1" smtClean="0">
                    <a:sym typeface="Symbol"/>
                  </a:rPr>
                  <a:t>i</a:t>
                </a:r>
                <a:r>
                  <a:rPr lang="en-US" sz="2500" dirty="0" smtClean="0">
                    <a:sym typeface="Symbol"/>
                  </a:rPr>
                  <a:t>, </a:t>
                </a:r>
                <a:r>
                  <a:rPr lang="en-US" sz="2500" i="1" dirty="0" smtClean="0">
                    <a:sym typeface="Symbol"/>
                  </a:rPr>
                  <a:t>j</a:t>
                </a:r>
                <a:r>
                  <a:rPr lang="en-US" sz="2500" dirty="0" smtClean="0">
                    <a:sym typeface="Symbol"/>
                  </a:rPr>
                  <a:t> with (</a:t>
                </a:r>
                <a:r>
                  <a:rPr lang="en-US" sz="2500" i="1" dirty="0" smtClean="0"/>
                  <a:t>AB</a:t>
                </a:r>
                <a:r>
                  <a:rPr lang="en-US" sz="2500" dirty="0" smtClean="0"/>
                  <a:t> </a:t>
                </a:r>
                <a:r>
                  <a:rPr lang="en-US" sz="2500" dirty="0"/>
                  <a:t>- </a:t>
                </a:r>
                <a:r>
                  <a:rPr lang="en-US" sz="2500" i="1" dirty="0" smtClean="0"/>
                  <a:t>C)</a:t>
                </a:r>
                <a:r>
                  <a:rPr lang="en-US" sz="2500" i="1" baseline="-25000" dirty="0" err="1" smtClean="0"/>
                  <a:t>ij</a:t>
                </a:r>
                <a:r>
                  <a:rPr lang="en-US" sz="2500" i="1" dirty="0" smtClean="0"/>
                  <a:t> </a:t>
                </a:r>
                <a:r>
                  <a:rPr lang="en-US" sz="2500" dirty="0">
                    <a:sym typeface="Symbol"/>
                  </a:rPr>
                  <a:t> </a:t>
                </a:r>
                <a:r>
                  <a:rPr lang="en-US" sz="2500" dirty="0" smtClean="0">
                    <a:sym typeface="Symbol"/>
                  </a:rPr>
                  <a:t>0 </a:t>
                </a:r>
              </a:p>
              <a:p>
                <a:pPr marL="440867" indent="-342900"/>
                <a:r>
                  <a:rPr lang="en-US" sz="2500" dirty="0" smtClean="0">
                    <a:sym typeface="Symbol"/>
                  </a:rPr>
                  <a:t>Let (</a:t>
                </a:r>
                <a:r>
                  <a:rPr lang="en-US" sz="2500" i="1" dirty="0" smtClean="0">
                    <a:sym typeface="Symbol"/>
                  </a:rPr>
                  <a:t>d</a:t>
                </a:r>
                <a:r>
                  <a:rPr lang="en-US" sz="2500" baseline="-25000" dirty="0" smtClean="0">
                    <a:sym typeface="Symbol"/>
                  </a:rPr>
                  <a:t>1</a:t>
                </a:r>
                <a:r>
                  <a:rPr lang="en-US" sz="2500" dirty="0" smtClean="0">
                    <a:sym typeface="Symbol"/>
                  </a:rPr>
                  <a:t>, </a:t>
                </a:r>
                <a:r>
                  <a:rPr lang="en-US" sz="2500" i="1" dirty="0" smtClean="0">
                    <a:sym typeface="Symbol"/>
                  </a:rPr>
                  <a:t>d</a:t>
                </a:r>
                <a:r>
                  <a:rPr lang="en-US" sz="2500" baseline="-25000" dirty="0" smtClean="0">
                    <a:sym typeface="Symbol"/>
                  </a:rPr>
                  <a:t>2</a:t>
                </a:r>
                <a:r>
                  <a:rPr lang="en-US" sz="2500" dirty="0" smtClean="0">
                    <a:sym typeface="Symbol"/>
                  </a:rPr>
                  <a:t>, …,</a:t>
                </a:r>
                <a:r>
                  <a:rPr lang="en-US" sz="2500" baseline="-25000" dirty="0" smtClean="0">
                    <a:sym typeface="Symbol"/>
                  </a:rPr>
                  <a:t> </a:t>
                </a:r>
                <a:r>
                  <a:rPr lang="en-US" sz="2500" i="1" dirty="0" err="1" smtClean="0">
                    <a:sym typeface="Symbol"/>
                  </a:rPr>
                  <a:t>d</a:t>
                </a:r>
                <a:r>
                  <a:rPr lang="en-US" sz="2500" i="1" baseline="-25000" dirty="0" err="1" smtClean="0">
                    <a:sym typeface="Symbol"/>
                  </a:rPr>
                  <a:t>n</a:t>
                </a:r>
                <a:r>
                  <a:rPr lang="en-US" sz="2500" dirty="0" smtClean="0">
                    <a:sym typeface="Symbol"/>
                  </a:rPr>
                  <a:t>) be </a:t>
                </a:r>
                <a:r>
                  <a:rPr lang="en-US" sz="2500" i="1" dirty="0" err="1" smtClean="0">
                    <a:sym typeface="Symbol"/>
                  </a:rPr>
                  <a:t>i-</a:t>
                </a:r>
                <a:r>
                  <a:rPr lang="en-US" sz="2500" dirty="0" err="1" smtClean="0">
                    <a:sym typeface="Symbol"/>
                  </a:rPr>
                  <a:t>th</a:t>
                </a:r>
                <a:r>
                  <a:rPr lang="en-US" sz="2500" dirty="0" smtClean="0">
                    <a:sym typeface="Symbol"/>
                  </a:rPr>
                  <a:t> row of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- </a:t>
                </a:r>
                <a:r>
                  <a:rPr lang="en-US" sz="2500" i="1" dirty="0" smtClean="0"/>
                  <a:t>C</a:t>
                </a:r>
                <a:r>
                  <a:rPr lang="en-US" sz="2500" dirty="0" smtClean="0"/>
                  <a:t>;  </a:t>
                </a:r>
                <a:r>
                  <a:rPr lang="en-US" sz="2500" i="1" dirty="0" err="1" smtClean="0">
                    <a:sym typeface="Symbol"/>
                  </a:rPr>
                  <a:t>d</a:t>
                </a:r>
                <a:r>
                  <a:rPr lang="en-US" sz="2500" i="1" baseline="-25000" dirty="0" err="1" smtClean="0">
                    <a:sym typeface="Symbol"/>
                  </a:rPr>
                  <a:t>j</a:t>
                </a:r>
                <a:r>
                  <a:rPr lang="en-US" sz="2500" i="1" baseline="-25000" dirty="0" smtClean="0">
                    <a:sym typeface="Symbol"/>
                  </a:rPr>
                  <a:t>  </a:t>
                </a:r>
                <a:r>
                  <a:rPr lang="en-US" sz="2500" dirty="0" smtClean="0">
                    <a:sym typeface="Symbol"/>
                  </a:rPr>
                  <a:t> </a:t>
                </a:r>
                <a:r>
                  <a:rPr lang="en-US" sz="2500" dirty="0">
                    <a:sym typeface="Symbol"/>
                  </a:rPr>
                  <a:t>0</a:t>
                </a:r>
                <a:endParaRPr lang="en-US" sz="2500" dirty="0" smtClean="0"/>
              </a:p>
              <a:p>
                <a:pPr marL="440867" indent="-342900"/>
                <a:r>
                  <a:rPr lang="en-US" sz="2500" dirty="0" smtClean="0"/>
                  <a:t>P((</a:t>
                </a:r>
                <a:r>
                  <a:rPr lang="en-US" sz="2500" i="1" dirty="0"/>
                  <a:t>AB</a:t>
                </a:r>
                <a:r>
                  <a:rPr lang="en-US" sz="2500" dirty="0"/>
                  <a:t> - </a:t>
                </a:r>
                <a:r>
                  <a:rPr lang="en-US" sz="2500" i="1" dirty="0" smtClean="0"/>
                  <a:t>C</a:t>
                </a:r>
                <a:r>
                  <a:rPr lang="en-US" sz="2500" dirty="0" smtClean="0"/>
                  <a:t>)</a:t>
                </a:r>
                <a:r>
                  <a:rPr lang="en-US" sz="2500" i="1" dirty="0"/>
                  <a:t> </a:t>
                </a:r>
                <a:r>
                  <a:rPr lang="en-US" sz="2500" i="1" dirty="0" smtClean="0"/>
                  <a:t>x </a:t>
                </a:r>
                <a:r>
                  <a:rPr lang="en-US" sz="2500" dirty="0" smtClean="0"/>
                  <a:t>= 0)</a:t>
                </a:r>
                <a:r>
                  <a:rPr lang="en-US" sz="2500" i="1" dirty="0" smtClean="0"/>
                  <a:t> </a:t>
                </a:r>
              </a:p>
              <a:p>
                <a:pPr marL="97967" indent="0">
                  <a:buNone/>
                </a:pPr>
                <a:r>
                  <a:rPr lang="en-US" sz="2500" i="1" dirty="0">
                    <a:latin typeface="Liberation Sans" pitchFamily="32"/>
                  </a:rPr>
                  <a:t>	</a:t>
                </a:r>
                <a:r>
                  <a:rPr lang="en-US" sz="2500" dirty="0" smtClean="0">
                    <a:latin typeface="Liberation Sans" pitchFamily="32"/>
                  </a:rPr>
                  <a:t>≤</a:t>
                </a:r>
                <a:r>
                  <a:rPr lang="en-US" sz="2500" dirty="0" smtClean="0"/>
                  <a:t> P(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l-GR" sz="2500" i="1" dirty="0" smtClean="0">
                            <a:latin typeface="Cambria Math"/>
                            <a:sym typeface="Symbol"/>
                          </a:rPr>
                        </m:ctrlPr>
                      </m:naryPr>
                      <m:sub>
                        <m:r>
                          <a:rPr lang="en-US" sz="2500" b="0" i="1" dirty="0" smtClean="0">
                            <a:latin typeface="Cambria Math" panose="02040503050406030204" pitchFamily="18" charset="0"/>
                            <a:sym typeface="Symbol"/>
                          </a:rPr>
                          <m:t>𝑘</m:t>
                        </m:r>
                        <m:r>
                          <a:rPr lang="en-US" sz="2500" b="0" i="1" dirty="0" smtClean="0">
                            <a:latin typeface="Cambria Math"/>
                            <a:sym typeface="Symbol"/>
                          </a:rPr>
                          <m:t>=1</m:t>
                        </m:r>
                      </m:sub>
                      <m:sup>
                        <m:r>
                          <a:rPr lang="en-US" sz="2500" b="0" i="1" dirty="0" smtClean="0">
                            <a:latin typeface="Cambria Math"/>
                            <a:sym typeface="Symbol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500" b="0" i="1" baseline="-25000" dirty="0" smtClean="0">
                            <a:sym typeface="Symbol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500" b="0" i="1" baseline="-25000" dirty="0" smtClean="0"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x</m:t>
                        </m:r>
                        <m:r>
                          <a:rPr lang="en-US" sz="2500" b="0" i="1" baseline="-25000" dirty="0" smtClean="0">
                            <a:latin typeface="Cambria Math" panose="02040503050406030204" pitchFamily="18" charset="0"/>
                            <a:sym typeface="Symbol"/>
                          </a:rPr>
                          <m:t>𝑘</m:t>
                        </m:r>
                      </m:e>
                    </m:nary>
                  </m:oMath>
                </a14:m>
                <a:r>
                  <a:rPr lang="en-US" sz="2500" i="1" dirty="0" smtClean="0">
                    <a:sym typeface="Symbol"/>
                  </a:rPr>
                  <a:t> </a:t>
                </a:r>
                <a:r>
                  <a:rPr lang="en-US" sz="2500" dirty="0" smtClean="0">
                    <a:sym typeface="Symbol"/>
                  </a:rPr>
                  <a:t>= 0)</a:t>
                </a:r>
              </a:p>
              <a:p>
                <a:pPr marL="97967" indent="0">
                  <a:buNone/>
                </a:pPr>
                <a:r>
                  <a:rPr lang="en-US" sz="2500" dirty="0" smtClean="0">
                    <a:sym typeface="Symbol"/>
                  </a:rPr>
                  <a:t>	= P(</a:t>
                </a:r>
                <a:r>
                  <a:rPr lang="en-US" sz="2500" i="1" dirty="0" err="1" smtClean="0"/>
                  <a:t>x</a:t>
                </a:r>
                <a:r>
                  <a:rPr lang="en-US" sz="2500" i="1" baseline="-25000" dirty="0" err="1" smtClean="0"/>
                  <a:t>j</a:t>
                </a:r>
                <a:r>
                  <a:rPr lang="en-US" sz="2500" i="1" baseline="-25000" dirty="0" smtClean="0"/>
                  <a:t> </a:t>
                </a:r>
                <a:r>
                  <a:rPr lang="en-US" sz="2500" i="1" dirty="0" smtClean="0"/>
                  <a:t>= 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5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500" b="0" i="1" baseline="-25000" dirty="0" smtClean="0">
                            <a:sym typeface="Symbol"/>
                          </a:rPr>
                          <m:t>j</m:t>
                        </m:r>
                      </m:den>
                    </m:f>
                  </m:oMath>
                </a14:m>
                <a:r>
                  <a:rPr lang="el-GR" sz="2500" dirty="0">
                    <a:sym typeface="Symbol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l-GR" sz="2500" i="1" dirty="0">
                            <a:latin typeface="Cambria Math"/>
                            <a:sym typeface="Symbol"/>
                          </a:rPr>
                        </m:ctrlPr>
                      </m:naryPr>
                      <m:sub>
                        <m:r>
                          <a:rPr lang="en-US" sz="2500" b="0" i="1" dirty="0" smtClean="0">
                            <a:latin typeface="Cambria Math" panose="02040503050406030204" pitchFamily="18" charset="0"/>
                            <a:sym typeface="Symbol"/>
                          </a:rPr>
                          <m:t>𝑘</m:t>
                        </m:r>
                        <m:r>
                          <a:rPr lang="en-US" sz="2500" i="1" dirty="0" smtClean="0">
                            <a:latin typeface="Cambria Math"/>
                            <a:sym typeface="Symbol"/>
                          </a:rPr>
                          <m:t>≠</m:t>
                        </m:r>
                        <m:r>
                          <a:rPr lang="en-US" sz="2500" b="0" i="1" dirty="0" smtClean="0">
                            <a:latin typeface="Cambria Math"/>
                            <a:sym typeface="Symbol"/>
                          </a:rPr>
                          <m:t>𝑗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500" i="1" baseline="-25000" dirty="0">
                            <a:sym typeface="Symbol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500" i="1" baseline="-25000" dirty="0"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x</m:t>
                        </m:r>
                        <m:r>
                          <a:rPr lang="en-US" sz="2500" i="1" baseline="-25000" dirty="0">
                            <a:latin typeface="Cambria Math" panose="02040503050406030204" pitchFamily="18" charset="0"/>
                            <a:sym typeface="Symbol"/>
                          </a:rPr>
                          <m:t>𝑘</m:t>
                        </m:r>
                      </m:e>
                    </m:nary>
                  </m:oMath>
                </a14:m>
                <a:r>
                  <a:rPr lang="en-US" sz="2500" dirty="0" smtClean="0"/>
                  <a:t>)</a:t>
                </a:r>
                <a:r>
                  <a:rPr lang="en-US" sz="2500" i="1" dirty="0" smtClean="0"/>
                  <a:t> </a:t>
                </a:r>
              </a:p>
              <a:p>
                <a:pPr marL="97967" indent="0">
                  <a:buNone/>
                </a:pPr>
                <a:r>
                  <a:rPr lang="en-US" sz="2500" i="1" dirty="0">
                    <a:latin typeface="Liberation Sans" pitchFamily="32"/>
                  </a:rPr>
                  <a:t>	</a:t>
                </a:r>
                <a:r>
                  <a:rPr lang="en-US" sz="2500" dirty="0" smtClean="0">
                    <a:latin typeface="Liberation Sans" pitchFamily="32"/>
                  </a:rPr>
                  <a:t>≤</a:t>
                </a:r>
                <a:r>
                  <a:rPr lang="en-US" sz="2500" dirty="0" smtClean="0"/>
                  <a:t> </a:t>
                </a:r>
                <a:r>
                  <a:rPr lang="en-US" sz="2500" dirty="0"/>
                  <a:t>½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424799" y="1355182"/>
                <a:ext cx="8262001" cy="5322799"/>
              </a:xfrm>
              <a:blipFill>
                <a:blip r:embed="rId3"/>
                <a:stretch>
                  <a:fillRect l="-74" t="-9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75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Decreasing the Probability of Error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24799" y="1981200"/>
            <a:ext cx="8045895" cy="4696781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/>
            <a:r>
              <a:rPr lang="en-US" sz="2500" dirty="0" smtClean="0"/>
              <a:t>By </a:t>
            </a:r>
            <a:r>
              <a:rPr lang="en-US" sz="2500" dirty="0"/>
              <a:t>iterating </a:t>
            </a:r>
            <a:r>
              <a:rPr lang="en-US" sz="2500" dirty="0" smtClean="0"/>
              <a:t>with </a:t>
            </a:r>
            <a:r>
              <a:rPr lang="en-US" sz="2500" i="1" dirty="0" smtClean="0"/>
              <a:t>k</a:t>
            </a:r>
            <a:r>
              <a:rPr lang="en-US" sz="2500" dirty="0" smtClean="0"/>
              <a:t> random, independent </a:t>
            </a:r>
            <a:r>
              <a:rPr lang="en-US" sz="2500" dirty="0"/>
              <a:t>choices of </a:t>
            </a:r>
            <a:r>
              <a:rPr lang="en-US" sz="2500" i="1" dirty="0"/>
              <a:t>x</a:t>
            </a:r>
            <a:r>
              <a:rPr lang="en-US" sz="2500" dirty="0"/>
              <a:t>, </a:t>
            </a:r>
            <a:r>
              <a:rPr lang="en-US" sz="2500" dirty="0" smtClean="0"/>
              <a:t>we can </a:t>
            </a:r>
            <a:r>
              <a:rPr lang="en-US" sz="2500" dirty="0"/>
              <a:t>decrease probability of error to </a:t>
            </a:r>
            <a:r>
              <a:rPr lang="en-US" sz="2500" dirty="0" smtClean="0"/>
              <a:t>1/2</a:t>
            </a:r>
            <a:r>
              <a:rPr lang="en-US" sz="2500" i="1" baseline="30000" dirty="0" smtClean="0"/>
              <a:t>k</a:t>
            </a:r>
            <a:r>
              <a:rPr lang="en-US" sz="2500" dirty="0" smtClean="0"/>
              <a:t>, using time O(</a:t>
            </a:r>
            <a:r>
              <a:rPr lang="en-US" sz="2400" i="1" dirty="0" smtClean="0"/>
              <a:t>kn</a:t>
            </a:r>
            <a:r>
              <a:rPr lang="en-US" sz="2400" baseline="33000" dirty="0" smtClean="0"/>
              <a:t>2</a:t>
            </a:r>
            <a:r>
              <a:rPr lang="en-US" sz="2500" dirty="0" smtClean="0"/>
              <a:t>).</a:t>
            </a:r>
            <a:endParaRPr lang="en-US" sz="2500" dirty="0"/>
          </a:p>
          <a:p>
            <a:pPr lvl="0"/>
            <a:r>
              <a:rPr lang="en-US" sz="2500" dirty="0"/>
              <a:t>Interesting comparison</a:t>
            </a:r>
          </a:p>
          <a:p>
            <a:pPr lvl="1" rtl="0" hangingPunct="0"/>
            <a:r>
              <a:rPr lang="en-US" sz="2200" dirty="0"/>
              <a:t>Quicksort is always correct, </a:t>
            </a:r>
            <a:r>
              <a:rPr lang="en-US" sz="2200" dirty="0" smtClean="0"/>
              <a:t>and runs </a:t>
            </a:r>
            <a:r>
              <a:rPr lang="en-US" sz="2200" dirty="0"/>
              <a:t>slowly with small </a:t>
            </a:r>
            <a:r>
              <a:rPr lang="en-US" sz="2200" dirty="0" smtClean="0"/>
              <a:t>probability.</a:t>
            </a:r>
            <a:endParaRPr lang="en-US" sz="2200" dirty="0"/>
          </a:p>
          <a:p>
            <a:pPr lvl="1" rtl="0" hangingPunct="0"/>
            <a:r>
              <a:rPr lang="en-US" sz="2200" dirty="0" err="1"/>
              <a:t>Frievalds</a:t>
            </a:r>
            <a:r>
              <a:rPr lang="en-US" sz="2200" dirty="0"/>
              <a:t>’ </a:t>
            </a:r>
            <a:r>
              <a:rPr lang="en-US" sz="2200" dirty="0" smtClean="0"/>
              <a:t>algorithm </a:t>
            </a:r>
            <a:r>
              <a:rPr lang="en-US" sz="2200" dirty="0"/>
              <a:t>is always fast, </a:t>
            </a:r>
            <a:r>
              <a:rPr lang="en-US" sz="2200" dirty="0" smtClean="0"/>
              <a:t>and incorrect </a:t>
            </a:r>
            <a:r>
              <a:rPr lang="en-US" sz="2200" dirty="0"/>
              <a:t>with small </a:t>
            </a:r>
            <a:r>
              <a:rPr lang="en-US" sz="2200" dirty="0" smtClean="0"/>
              <a:t>probability.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375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2265</TotalTime>
  <Words>423</Words>
  <Application>Microsoft Office PowerPoint</Application>
  <PresentationFormat>On-screen Show (4:3)</PresentationFormat>
  <Paragraphs>49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Another Randomized Algorithm</vt:lpstr>
      <vt:lpstr>Randomized Algorithms</vt:lpstr>
      <vt:lpstr>Matrix Multiplication</vt:lpstr>
      <vt:lpstr>History of Matrix Multiplication Algorithms Running time: O(nω)</vt:lpstr>
      <vt:lpstr>Freivalds’ Variant</vt:lpstr>
      <vt:lpstr>Freivalds’ Algorithm (1977)</vt:lpstr>
      <vt:lpstr>Running Time</vt:lpstr>
      <vt:lpstr>How Often Is It Wrong?</vt:lpstr>
      <vt:lpstr>Decreasing the Probability of Error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Randomized Algorithm</dc:title>
  <dc:creator>Martin</dc:creator>
  <cp:lastModifiedBy>Martin</cp:lastModifiedBy>
  <cp:revision>34</cp:revision>
  <dcterms:created xsi:type="dcterms:W3CDTF">2014-03-11T00:48:06Z</dcterms:created>
  <dcterms:modified xsi:type="dcterms:W3CDTF">2020-03-10T23:39:42Z</dcterms:modified>
</cp:coreProperties>
</file>