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79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-45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2" d="100"/>
          <a:sy n="62" d="100"/>
        </p:scale>
        <p:origin x="-2448" y="-96"/>
      </p:cViewPr>
      <p:guideLst>
        <p:guide orient="horz" pos="2880"/>
        <p:guide pos="2160"/>
      </p:guideLst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89F530-10A2-4F57-8D45-30759E58D4EB}" type="datetimeFigureOut">
              <a:rPr lang="en-US" smtClean="0"/>
              <a:t>4/5/2013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8A4D3A-2370-4CF3-82B6-F729203C5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634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Title: How to Win at </a:t>
            </a:r>
            <a:r>
              <a:rPr lang="en-US" i="1" dirty="0" err="1" smtClean="0"/>
              <a:t>Femkort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Speaker: Martin </a:t>
            </a:r>
            <a:r>
              <a:rPr lang="en-US" dirty="0" err="1" smtClean="0"/>
              <a:t>Tompa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Abstract: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We will discuss some two-person, perfect-information, trick-taking card games, generalized to decks of cards containing any number of suits and any number of cards in each suit.  The particular focus is on a Swedish card game called </a:t>
            </a:r>
            <a:r>
              <a:rPr lang="en-US" i="1" dirty="0" err="1" smtClean="0"/>
              <a:t>Femkort</a:t>
            </a:r>
            <a:r>
              <a:rPr lang="en-US" dirty="0" smtClean="0"/>
              <a:t>, in which the goal is simply to take the final trick.  I will explain a simple winning strategy for </a:t>
            </a:r>
            <a:r>
              <a:rPr lang="en-US" i="1" dirty="0" err="1" smtClean="0"/>
              <a:t>Femkort</a:t>
            </a:r>
            <a:r>
              <a:rPr lang="en-US" dirty="0" smtClean="0"/>
              <a:t> devised by the Swedish mathematician Johan </a:t>
            </a:r>
            <a:r>
              <a:rPr lang="en-US" dirty="0" err="1" smtClean="0"/>
              <a:t>W</a:t>
            </a:r>
            <a:r>
              <a:rPr lang="en-US" dirty="0" err="1"/>
              <a:t>ä</a:t>
            </a:r>
            <a:r>
              <a:rPr lang="en-US" dirty="0" err="1" smtClean="0"/>
              <a:t>stlund</a:t>
            </a:r>
            <a:r>
              <a:rPr lang="en-US" dirty="0" smtClean="0"/>
              <a:t>.  We will then go on to consider the version in which there is a trump suit, because that version is an important aspect of the endgame in the more complex Austrian card game </a:t>
            </a:r>
            <a:r>
              <a:rPr lang="en-US" i="1" dirty="0" err="1" smtClean="0"/>
              <a:t>Schnapsen</a:t>
            </a:r>
            <a:r>
              <a:rPr lang="en-US" dirty="0" smtClean="0"/>
              <a:t>.  I will describe my progress in devising a winning strategy for </a:t>
            </a:r>
            <a:r>
              <a:rPr lang="en-US" i="1" dirty="0" err="1" smtClean="0"/>
              <a:t>Femkort</a:t>
            </a:r>
            <a:r>
              <a:rPr lang="en-US" dirty="0" smtClean="0"/>
              <a:t> with trumps, and explain where I am stuck. 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If you don't know anything about trick-taking card games, I will explain everything you need to know.  If you enjoy games, this talk will be fun. 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8A4D3A-2370-4CF3-82B6-F729203C5E9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260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7C648-7020-4E5B-B68F-E8E7B0D1F517}" type="datetimeFigureOut">
              <a:rPr lang="en-US" smtClean="0"/>
              <a:t>4/5/2013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0E835-6967-49A3-9D39-FF5956F28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059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7C648-7020-4E5B-B68F-E8E7B0D1F517}" type="datetimeFigureOut">
              <a:rPr lang="en-US" smtClean="0"/>
              <a:t>4/5/2013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0E835-6967-49A3-9D39-FF5956F28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406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7C648-7020-4E5B-B68F-E8E7B0D1F517}" type="datetimeFigureOut">
              <a:rPr lang="en-US" smtClean="0"/>
              <a:t>4/5/2013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0E835-6967-49A3-9D39-FF5956F28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887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7C648-7020-4E5B-B68F-E8E7B0D1F517}" type="datetimeFigureOut">
              <a:rPr lang="en-US" smtClean="0"/>
              <a:t>4/5/2013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0E835-6967-49A3-9D39-FF5956F28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092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7C648-7020-4E5B-B68F-E8E7B0D1F517}" type="datetimeFigureOut">
              <a:rPr lang="en-US" smtClean="0"/>
              <a:t>4/5/2013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0E835-6967-49A3-9D39-FF5956F28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029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7C648-7020-4E5B-B68F-E8E7B0D1F517}" type="datetimeFigureOut">
              <a:rPr lang="en-US" smtClean="0"/>
              <a:t>4/5/2013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0E835-6967-49A3-9D39-FF5956F28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022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7C648-7020-4E5B-B68F-E8E7B0D1F517}" type="datetimeFigureOut">
              <a:rPr lang="en-US" smtClean="0"/>
              <a:t>4/5/2013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0E835-6967-49A3-9D39-FF5956F28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020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7C648-7020-4E5B-B68F-E8E7B0D1F517}" type="datetimeFigureOut">
              <a:rPr lang="en-US" smtClean="0"/>
              <a:t>4/5/2013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0E835-6967-49A3-9D39-FF5956F28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481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7C648-7020-4E5B-B68F-E8E7B0D1F517}" type="datetimeFigureOut">
              <a:rPr lang="en-US" smtClean="0"/>
              <a:t>4/5/2013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0E835-6967-49A3-9D39-FF5956F28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323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7C648-7020-4E5B-B68F-E8E7B0D1F517}" type="datetimeFigureOut">
              <a:rPr lang="en-US" smtClean="0"/>
              <a:t>4/5/2013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0E835-6967-49A3-9D39-FF5956F28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182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7C648-7020-4E5B-B68F-E8E7B0D1F517}" type="datetimeFigureOut">
              <a:rPr lang="en-US" smtClean="0"/>
              <a:t>4/5/2013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0E835-6967-49A3-9D39-FF5956F28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369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C7C648-7020-4E5B-B68F-E8E7B0D1F517}" type="datetimeFigureOut">
              <a:rPr lang="en-US" smtClean="0"/>
              <a:t>4/5/2013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0E835-6967-49A3-9D39-FF5956F28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499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jp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1087" y="1450803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Trick Mechanics</a:t>
            </a:r>
            <a:endParaRPr lang="en-US" i="1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0832" y="3886200"/>
            <a:ext cx="7475838" cy="17526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Illustrating </a:t>
            </a:r>
            <a:r>
              <a:rPr lang="en-US" dirty="0" err="1" smtClean="0">
                <a:solidFill>
                  <a:schemeClr val="tx1"/>
                </a:solidFill>
              </a:rPr>
              <a:t>Schnapsen</a:t>
            </a:r>
            <a:r>
              <a:rPr lang="en-US" dirty="0" smtClean="0">
                <a:solidFill>
                  <a:schemeClr val="tx1"/>
                </a:solidFill>
              </a:rPr>
              <a:t> in the second phase,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when the stock is no longer open.</a:t>
            </a:r>
            <a:endParaRPr 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3611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ym typeface="Symbol"/>
              </a:rPr>
              <a:t> </a:t>
            </a:r>
            <a:r>
              <a:rPr lang="en-US" dirty="0">
                <a:solidFill>
                  <a:srgbClr val="0070C0"/>
                </a:solidFill>
                <a:sym typeface="Symbol"/>
              </a:rPr>
              <a:t>is the </a:t>
            </a:r>
            <a:r>
              <a:rPr lang="en-US" dirty="0">
                <a:solidFill>
                  <a:srgbClr val="0070C0"/>
                </a:solidFill>
              </a:rPr>
              <a:t>Trump </a:t>
            </a:r>
            <a:r>
              <a:rPr lang="en-US" dirty="0" smtClean="0">
                <a:solidFill>
                  <a:srgbClr val="0070C0"/>
                </a:solidFill>
              </a:rPr>
              <a:t>Suit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0154" y="3643201"/>
            <a:ext cx="685800" cy="9144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5004" y="3643201"/>
            <a:ext cx="685800" cy="9144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077" y="3643201"/>
            <a:ext cx="685800" cy="9144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077" y="2623070"/>
            <a:ext cx="685800" cy="9144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2293" y="2623070"/>
            <a:ext cx="685800" cy="9144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3600" y="2623070"/>
            <a:ext cx="685800" cy="9144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2293" y="1580644"/>
            <a:ext cx="685800" cy="9144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" y="1580644"/>
            <a:ext cx="685800" cy="914400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1283563" y="1137523"/>
            <a:ext cx="7158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West</a:t>
            </a:r>
            <a:endParaRPr lang="en-US" i="1" dirty="0"/>
          </a:p>
        </p:txBody>
      </p:sp>
      <p:sp>
        <p:nvSpPr>
          <p:cNvPr id="25" name="TextBox 24"/>
          <p:cNvSpPr txBox="1"/>
          <p:nvPr/>
        </p:nvSpPr>
        <p:spPr>
          <a:xfrm>
            <a:off x="7427128" y="1179414"/>
            <a:ext cx="6195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East</a:t>
            </a:r>
            <a:endParaRPr lang="en-US" i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3821" y="3643201"/>
            <a:ext cx="685800" cy="9144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077" y="4678751"/>
            <a:ext cx="685800" cy="914400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0444" y="5821909"/>
            <a:ext cx="329119" cy="445006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051986" flipH="1">
            <a:off x="3117617" y="4804867"/>
            <a:ext cx="396322" cy="774067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625411">
            <a:off x="5385051" y="4801627"/>
            <a:ext cx="396322" cy="774067"/>
          </a:xfrm>
          <a:prstGeom prst="rect">
            <a:avLst/>
          </a:prstGeom>
        </p:spPr>
      </p:pic>
      <p:pic>
        <p:nvPicPr>
          <p:cNvPr id="36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3799" y="2435336"/>
            <a:ext cx="685800" cy="914400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1398" y="2420937"/>
            <a:ext cx="685800" cy="914400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3799" y="2623070"/>
            <a:ext cx="685800" cy="914400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1398" y="2623070"/>
            <a:ext cx="685800" cy="914400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077" y="5790916"/>
            <a:ext cx="329119" cy="445006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1398" y="2878137"/>
            <a:ext cx="685800" cy="914400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3799" y="2892536"/>
            <a:ext cx="685800" cy="914400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2844" y="5974309"/>
            <a:ext cx="329119" cy="445006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1398" y="3121833"/>
            <a:ext cx="685800" cy="914400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1398" y="3349736"/>
            <a:ext cx="685800" cy="914400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1477" y="5943316"/>
            <a:ext cx="329119" cy="445006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3799" y="3141066"/>
            <a:ext cx="685800" cy="914400"/>
          </a:xfrm>
          <a:prstGeom prst="rect">
            <a:avLst/>
          </a:prstGeom>
        </p:spPr>
      </p:pic>
      <p:pic>
        <p:nvPicPr>
          <p:cNvPr id="48" name="Picture 47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3799" y="3349736"/>
            <a:ext cx="685800" cy="914400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877" y="6095716"/>
            <a:ext cx="329119" cy="445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7855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500"/>
                            </p:stCondLst>
                            <p:childTnLst>
                              <p:par>
                                <p:cTn id="1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500"/>
                            </p:stCondLst>
                            <p:childTnLst>
                              <p:par>
                                <p:cTn id="1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1553</TotalTime>
  <Words>32</Words>
  <Application>Microsoft Office PowerPoint</Application>
  <PresentationFormat>On-screen Show (4:3)</PresentationFormat>
  <Paragraphs>8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Trick Mechanics</vt:lpstr>
      <vt:lpstr> is the Trump Suit</vt:lpstr>
    </vt:vector>
  </TitlesOfParts>
  <Company>Windows User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Win at Femkort</dc:title>
  <dc:creator>Martin</dc:creator>
  <cp:lastModifiedBy>Martin</cp:lastModifiedBy>
  <cp:revision>157</cp:revision>
  <dcterms:created xsi:type="dcterms:W3CDTF">2012-11-10T18:02:34Z</dcterms:created>
  <dcterms:modified xsi:type="dcterms:W3CDTF">2013-04-05T14:18:13Z</dcterms:modified>
</cp:coreProperties>
</file>