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8871-0C25-41D4-B756-83642D114CA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F5C2F-D99C-4654-A60E-DD89E43AD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3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7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57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5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E968-8346-4C6B-9701-420165B4A47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Another Randomized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Freivalds</a:t>
            </a:r>
            <a:r>
              <a:rPr lang="en-US" dirty="0" smtClean="0"/>
              <a:t>’ Algorithm </a:t>
            </a:r>
          </a:p>
          <a:p>
            <a:r>
              <a:rPr lang="en-US" dirty="0" smtClean="0"/>
              <a:t>for </a:t>
            </a:r>
          </a:p>
          <a:p>
            <a:r>
              <a:rPr lang="en-US" dirty="0" smtClean="0"/>
              <a:t>Matrix Multiplication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5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Quicksort makes effective use of random numbers, but is no faster than </a:t>
            </a:r>
            <a:r>
              <a:rPr lang="en-US" dirty="0" err="1" smtClean="0"/>
              <a:t>Mergesort</a:t>
            </a:r>
            <a:r>
              <a:rPr lang="en-US" dirty="0" smtClean="0"/>
              <a:t> or </a:t>
            </a:r>
            <a:r>
              <a:rPr lang="en-US" dirty="0" err="1" smtClean="0"/>
              <a:t>Heapsort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we will see a problem that has a simple randomized algorithm faster than any known deterministic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 noResize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ln>
                <a:noFill/>
              </a:ln>
            </p:spPr>
            <p:txBody>
              <a:bodyPr vert="horz" wrap="none" lIns="81639" tIns="40820" rIns="81639" bIns="40820" anchorCtr="0" compatLnSpc="0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blipFill rotWithShape="1">
                <a:blip r:embed="rId3"/>
                <a:stretch>
                  <a:fillRect r="-74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78484" y="1890277"/>
            <a:ext cx="7186475" cy="52230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Multiplying 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 err="1">
                <a:latin typeface="Liberation Sans" pitchFamily="18"/>
                <a:ea typeface="DejaVu Sans" pitchFamily="2"/>
                <a:cs typeface="Lohit Hindi" pitchFamily="2"/>
                <a:sym typeface="Symbol"/>
              </a:rPr>
              <a:t>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matrices (</a:t>
            </a:r>
            <a:r>
              <a:rPr lang="en-US" sz="2800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= 2 in this example)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8153400" cy="2029060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Complexity of straightforward algorithm: </a:t>
            </a:r>
            <a:r>
              <a:rPr lang="el-GR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Θ</a:t>
            </a:r>
            <a:r>
              <a:rPr lang="en-US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(</a:t>
            </a:r>
            <a:r>
              <a:rPr lang="en-US" sz="2000" b="1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="1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3</a:t>
            </a:r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) time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(There are 8 multiplications here; in general,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 multiplications for each of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entries)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Coppersmith &amp; </a:t>
            </a:r>
            <a:r>
              <a:rPr lang="en-US" dirty="0" err="1" smtClean="0">
                <a:latin typeface="Liberation Sans" pitchFamily="18"/>
                <a:ea typeface="DejaVu Sans" pitchFamily="2"/>
                <a:cs typeface="Lohit Hindi" pitchFamily="2"/>
              </a:rPr>
              <a:t>Winograd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 showed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how to do it in 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time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2.376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) in 1989.</a:t>
            </a:r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Williams improved this </a:t>
            </a:r>
            <a:r>
              <a:rPr lang="en-US" sz="2000" dirty="0">
                <a:latin typeface="Liberation Sans" pitchFamily="18"/>
                <a:ea typeface="DejaVu Sans" pitchFamily="2"/>
                <a:cs typeface="Lohit Hindi" pitchFamily="2"/>
              </a:rPr>
              <a:t>to 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sz="2000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2.3729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) in 2011. 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Progress!</a:t>
            </a:r>
          </a:p>
        </p:txBody>
      </p:sp>
    </p:spTree>
    <p:extLst>
      <p:ext uri="{BB962C8B-B14F-4D97-AF65-F5344CB8AC3E}">
        <p14:creationId xmlns:p14="http://schemas.microsoft.com/office/powerpoint/2010/main" val="57757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Bound on matrix multiplication omega over tim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80" y="1355182"/>
            <a:ext cx="5391360" cy="50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0" y="273352"/>
            <a:ext cx="8570879" cy="11450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History of Matrix Multiplication </a:t>
            </a:r>
            <a:r>
              <a:rPr lang="en-US" sz="3600" dirty="0" smtClean="0"/>
              <a:t>Algorithms</a:t>
            </a:r>
            <a:br>
              <a:rPr lang="en-US" sz="3600" dirty="0" smtClean="0"/>
            </a:br>
            <a:r>
              <a:rPr lang="en-US" sz="3100" dirty="0" smtClean="0"/>
              <a:t>Running time: O(n</a:t>
            </a:r>
            <a:r>
              <a:rPr lang="el-GR" sz="3100" baseline="30000" dirty="0" smtClean="0"/>
              <a:t>ω</a:t>
            </a:r>
            <a:r>
              <a:rPr lang="en-US" sz="3100" dirty="0" smtClean="0"/>
              <a:t>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004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mtClean="0"/>
              <a:t>Freivalds</a:t>
            </a:r>
            <a:r>
              <a:rPr lang="en-US" dirty="0" smtClean="0"/>
              <a:t>’ Algorithm </a:t>
            </a:r>
            <a:r>
              <a:rPr lang="en-US" sz="3600" dirty="0" smtClean="0"/>
              <a:t>(1977)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171" y="1604840"/>
            <a:ext cx="8045895" cy="4520122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dirty="0" err="1" smtClean="0"/>
              <a:t>Freivalds</a:t>
            </a:r>
            <a:r>
              <a:rPr lang="en-US" dirty="0" smtClean="0"/>
              <a:t>’ variant of problem: </a:t>
            </a:r>
          </a:p>
          <a:p>
            <a:pPr marL="627849" indent="0">
              <a:buNone/>
            </a:pPr>
            <a:r>
              <a:rPr lang="en-US" dirty="0" smtClean="0"/>
              <a:t>Determine </a:t>
            </a:r>
            <a:r>
              <a:rPr lang="en-US" dirty="0"/>
              <a:t>whether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 matrices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i="1" dirty="0"/>
              <a:t>C</a:t>
            </a:r>
            <a:r>
              <a:rPr lang="en-US" dirty="0"/>
              <a:t> satisfy the condition </a:t>
            </a:r>
            <a:r>
              <a:rPr lang="en-US" i="1" dirty="0"/>
              <a:t>AB</a:t>
            </a:r>
            <a:r>
              <a:rPr lang="en-US" dirty="0"/>
              <a:t> = </a:t>
            </a:r>
            <a:r>
              <a:rPr lang="en-US" i="1" dirty="0"/>
              <a:t>C</a:t>
            </a:r>
          </a:p>
          <a:p>
            <a:pPr lvl="0"/>
            <a:r>
              <a:rPr lang="en-US" dirty="0"/>
              <a:t>Method:</a:t>
            </a:r>
          </a:p>
          <a:p>
            <a:pPr lvl="1" rtl="0" hangingPunct="0"/>
            <a:r>
              <a:rPr lang="en-US" dirty="0"/>
              <a:t>Choose </a:t>
            </a:r>
            <a:r>
              <a:rPr lang="en-US" sz="2900" i="1" dirty="0"/>
              <a:t>x</a:t>
            </a:r>
            <a:r>
              <a:rPr lang="en-US" dirty="0"/>
              <a:t> </a:t>
            </a:r>
            <a:r>
              <a:rPr lang="en-US" dirty="0" smtClean="0">
                <a:latin typeface="Liberation Sans" pitchFamily="3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{0,1}</a:t>
            </a:r>
            <a:r>
              <a:rPr lang="en-US" i="1" baseline="33000" dirty="0"/>
              <a:t>n</a:t>
            </a:r>
            <a:r>
              <a:rPr lang="en-US" baseline="33000" dirty="0"/>
              <a:t>  </a:t>
            </a:r>
            <a:r>
              <a:rPr lang="en-US" dirty="0"/>
              <a:t>randomly </a:t>
            </a:r>
            <a:r>
              <a:rPr lang="en-US" dirty="0" smtClean="0"/>
              <a:t>and uniformly (vector </a:t>
            </a:r>
            <a:r>
              <a:rPr lang="en-US" dirty="0"/>
              <a:t>of length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 rtl="0" hangingPunct="0"/>
            <a:r>
              <a:rPr lang="en-US" dirty="0"/>
              <a:t>If </a:t>
            </a:r>
            <a:r>
              <a:rPr lang="en-US" i="1" dirty="0" err="1"/>
              <a:t>ABx</a:t>
            </a:r>
            <a:r>
              <a:rPr lang="en-US" dirty="0"/>
              <a:t> </a:t>
            </a:r>
            <a:r>
              <a:rPr lang="en-US" dirty="0">
                <a:latin typeface="Liberation Sans" pitchFamily="32"/>
              </a:rPr>
              <a:t>≠</a:t>
            </a:r>
            <a:r>
              <a:rPr lang="en-US" dirty="0"/>
              <a:t> </a:t>
            </a:r>
            <a:r>
              <a:rPr lang="en-US" i="1" dirty="0" err="1" smtClean="0"/>
              <a:t>Cx</a:t>
            </a:r>
            <a:r>
              <a:rPr lang="en-US" dirty="0" smtClean="0"/>
              <a:t> </a:t>
            </a:r>
            <a:r>
              <a:rPr lang="en-US" dirty="0"/>
              <a:t>then </a:t>
            </a:r>
            <a:r>
              <a:rPr lang="en-US" dirty="0" smtClean="0"/>
              <a:t>report “</a:t>
            </a:r>
            <a:r>
              <a:rPr lang="en-US" i="1" dirty="0" smtClean="0"/>
              <a:t>AB</a:t>
            </a:r>
            <a:r>
              <a:rPr lang="en-US" dirty="0" smtClean="0"/>
              <a:t> </a:t>
            </a:r>
            <a:r>
              <a:rPr lang="en-US" dirty="0">
                <a:latin typeface="Liberation Sans" pitchFamily="32"/>
              </a:rPr>
              <a:t>≠ </a:t>
            </a:r>
            <a:r>
              <a:rPr lang="en-US" i="1" dirty="0" smtClean="0"/>
              <a:t>C”</a:t>
            </a:r>
            <a:endParaRPr lang="en-US" i="1" dirty="0"/>
          </a:p>
          <a:p>
            <a:pPr marL="540000" lvl="1" indent="0" rtl="0" hangingPunct="0">
              <a:buNone/>
            </a:pPr>
            <a:r>
              <a:rPr lang="en-US" smtClean="0">
                <a:latin typeface="Liberation Sans" pitchFamily="32"/>
              </a:rPr>
              <a:t>			else </a:t>
            </a:r>
            <a:r>
              <a:rPr lang="en-US" dirty="0" smtClean="0">
                <a:latin typeface="Liberation Sans" pitchFamily="32"/>
              </a:rPr>
              <a:t>report “</a:t>
            </a:r>
            <a:r>
              <a:rPr lang="en-US" i="1" dirty="0" smtClean="0"/>
              <a:t>AB</a:t>
            </a:r>
            <a:r>
              <a:rPr lang="en-US" dirty="0" smtClean="0">
                <a:latin typeface="Liberation Sans" pitchFamily="32"/>
              </a:rPr>
              <a:t> </a:t>
            </a:r>
            <a:r>
              <a:rPr lang="en-US" dirty="0">
                <a:latin typeface="Liberation Sans" pitchFamily="32"/>
              </a:rPr>
              <a:t>= </a:t>
            </a:r>
            <a:r>
              <a:rPr lang="en-US" i="1" dirty="0"/>
              <a:t>C</a:t>
            </a:r>
            <a:r>
              <a:rPr lang="en-US" dirty="0">
                <a:latin typeface="Liberation Sans" pitchFamily="32"/>
              </a:rPr>
              <a:t> </a:t>
            </a:r>
            <a:r>
              <a:rPr lang="en-US" i="1" dirty="0" smtClean="0">
                <a:latin typeface="Liberation Sans" pitchFamily="32"/>
              </a:rPr>
              <a:t>probably”</a:t>
            </a:r>
            <a:endParaRPr lang="en-US" i="1" dirty="0">
              <a:latin typeface="Liberation Sans" pitchFamily="32"/>
            </a:endParaRPr>
          </a:p>
        </p:txBody>
      </p:sp>
    </p:spTree>
    <p:extLst>
      <p:ext uri="{BB962C8B-B14F-4D97-AF65-F5344CB8AC3E}">
        <p14:creationId xmlns:p14="http://schemas.microsoft.com/office/powerpoint/2010/main" val="1438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752600"/>
            <a:ext cx="8045895" cy="49253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800" i="1" dirty="0" err="1" smtClean="0"/>
              <a:t>ABx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A</a:t>
            </a:r>
            <a:r>
              <a:rPr lang="en-US" sz="2800" dirty="0"/>
              <a:t>(</a:t>
            </a:r>
            <a:r>
              <a:rPr lang="en-US" sz="2800" i="1" dirty="0" err="1"/>
              <a:t>Bx</a:t>
            </a:r>
            <a:r>
              <a:rPr lang="en-US" sz="2800" dirty="0"/>
              <a:t>), so we have 3 instances of  an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 matrix times an </a:t>
            </a:r>
            <a:r>
              <a:rPr lang="en-US" sz="2800" i="1" dirty="0"/>
              <a:t>n</a:t>
            </a:r>
            <a:r>
              <a:rPr lang="en-US" sz="2800" dirty="0"/>
              <a:t>-vector</a:t>
            </a:r>
          </a:p>
          <a:p>
            <a:pPr hangingPunct="0"/>
            <a:r>
              <a:rPr lang="en-US" sz="2800" dirty="0" smtClean="0"/>
              <a:t>These </a:t>
            </a:r>
            <a:r>
              <a:rPr lang="en-US" sz="2800" dirty="0"/>
              <a:t>are 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/>
              <a:t>) time operations if done </a:t>
            </a:r>
            <a:r>
              <a:rPr lang="en-US" sz="2800" dirty="0" smtClean="0"/>
              <a:t>straightforwardly</a:t>
            </a:r>
          </a:p>
          <a:p>
            <a:pPr hangingPunct="0"/>
            <a:r>
              <a:rPr lang="en-US" sz="2800" dirty="0" smtClean="0"/>
              <a:t>Total running time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 smtClean="0"/>
              <a:t>)</a:t>
            </a:r>
          </a:p>
          <a:p>
            <a:pPr hangingPunct="0"/>
            <a:r>
              <a:rPr lang="en-US" sz="2800" dirty="0" smtClean="0"/>
              <a:t>Fastest deterministic solution known: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2.3729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810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How Often Is It Wrong?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</p:spPr>
            <p:txBody>
              <a:bodyPr>
                <a:normAutofit/>
              </a:bodyPr>
              <a:lstStyle>
                <a:def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None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defPPr>
                <a:lvl1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Char char="●"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1pPr>
                <a:lvl2pPr marL="864000" lvl="1" indent="-324000">
                  <a:spcBef>
                    <a:spcPts val="0"/>
                  </a:spcBef>
                  <a:spcAft>
                    <a:spcPts val="1134"/>
                  </a:spcAft>
                  <a:buSzPct val="75000"/>
                  <a:buFont typeface="StarSymbol"/>
                  <a:buChar char="–"/>
                  <a:defRPr lang="en-US" sz="2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2pPr>
                <a:lvl3pPr marL="1295999" lvl="2" indent="-288000">
                  <a:spcBef>
                    <a:spcPts val="0"/>
                  </a:spcBef>
                  <a:spcAft>
                    <a:spcPts val="850"/>
                  </a:spcAft>
                  <a:buSzPct val="45000"/>
                  <a:buFont typeface="StarSymbol"/>
                  <a:buChar char="●"/>
                  <a:defRPr lang="en-US" sz="24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3pPr>
                <a:lvl4pPr marL="1728000" lvl="3" indent="-216000">
                  <a:spcBef>
                    <a:spcPts val="0"/>
                  </a:spcBef>
                  <a:spcAft>
                    <a:spcPts val="567"/>
                  </a:spcAft>
                  <a:buSzPct val="75000"/>
                  <a:buFont typeface="StarSymbol"/>
                  <a:buChar char="–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4pPr>
                <a:lvl5pPr marL="2160000" lvl="4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5pPr>
                <a:lvl6pPr marL="2592000" lvl="5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6pPr>
                <a:lvl7pPr marL="3024000" lvl="6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7pPr>
                <a:lvl8pPr marL="3456000" lvl="7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8pPr>
                <a:lvl9pPr marL="3887999" lvl="8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9pPr>
              </a:lstStyle>
              <a:p>
                <a:pPr marL="97967" indent="0">
                  <a:buNone/>
                </a:pPr>
                <a:r>
                  <a:rPr lang="en-US" sz="2500" dirty="0" smtClean="0"/>
                  <a:t>P(</a:t>
                </a:r>
                <a:r>
                  <a:rPr lang="en-US" sz="2500" i="1" dirty="0" err="1" smtClean="0"/>
                  <a:t>ABx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= </a:t>
                </a:r>
                <a:r>
                  <a:rPr lang="en-US" sz="2500" i="1" dirty="0" err="1" smtClean="0"/>
                  <a:t>Cx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 smtClean="0">
                    <a:sym typeface="Symbol"/>
                  </a:rPr>
                  <a:t>=</a:t>
                </a:r>
                <a:r>
                  <a:rPr lang="en-US" sz="2500" dirty="0" smtClean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/>
                  <a:t>)</a:t>
                </a:r>
                <a:r>
                  <a:rPr lang="en-US" sz="2500" i="1" dirty="0"/>
                  <a:t> </a:t>
                </a:r>
                <a:r>
                  <a:rPr lang="en-US" sz="2500" dirty="0" smtClean="0">
                    <a:latin typeface="Liberation Sans" pitchFamily="32"/>
                  </a:rPr>
                  <a:t>= 1</a:t>
                </a:r>
                <a:endParaRPr lang="en-US" sz="2500" dirty="0" smtClean="0"/>
              </a:p>
              <a:p>
                <a:pPr marL="97967" indent="0">
                  <a:buNone/>
                </a:pPr>
                <a:r>
                  <a:rPr lang="en-US" sz="2500" dirty="0"/>
                  <a:t>P(</a:t>
                </a:r>
                <a:r>
                  <a:rPr lang="en-US" sz="2500" i="1" dirty="0" err="1"/>
                  <a:t>ABx</a:t>
                </a:r>
                <a:r>
                  <a:rPr lang="en-US" sz="2500" dirty="0"/>
                  <a:t> = </a:t>
                </a:r>
                <a:r>
                  <a:rPr lang="en-US" sz="2500" i="1" dirty="0" err="1"/>
                  <a:t>Cx</a:t>
                </a:r>
                <a:r>
                  <a:rPr lang="en-US" sz="2500" dirty="0"/>
                  <a:t> 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/>
                  <a:t>)</a:t>
                </a:r>
                <a:r>
                  <a:rPr lang="en-US" sz="2500" i="1" dirty="0"/>
                  <a:t> </a:t>
                </a:r>
                <a:r>
                  <a:rPr lang="en-US" sz="2500" dirty="0">
                    <a:latin typeface="Liberation Sans" pitchFamily="32"/>
                  </a:rPr>
                  <a:t>≤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½ :</a:t>
                </a:r>
              </a:p>
              <a:p>
                <a:pPr marL="440867" indent="-342900"/>
                <a:r>
                  <a:rPr lang="en-US" sz="2500" dirty="0" smtClean="0"/>
                  <a:t>Assume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</a:t>
                </a:r>
              </a:p>
              <a:p>
                <a:pPr marL="440867" indent="-342900"/>
                <a:r>
                  <a:rPr lang="en-US" sz="2500" dirty="0" smtClean="0"/>
                  <a:t>Then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- </a:t>
                </a:r>
                <a:r>
                  <a:rPr lang="en-US" sz="2500" i="1" dirty="0"/>
                  <a:t>C </a:t>
                </a:r>
                <a:r>
                  <a:rPr lang="en-US" sz="2500" dirty="0" smtClean="0">
                    <a:sym typeface="Symbol"/>
                  </a:rPr>
                  <a:t> 0, so there exist </a:t>
                </a:r>
                <a:r>
                  <a:rPr lang="en-US" sz="2500" i="1" dirty="0" err="1" smtClean="0">
                    <a:sym typeface="Symbol"/>
                  </a:rPr>
                  <a:t>i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j</a:t>
                </a:r>
                <a:r>
                  <a:rPr lang="en-US" sz="2500" dirty="0" smtClean="0">
                    <a:sym typeface="Symbol"/>
                  </a:rPr>
                  <a:t> with (</a:t>
                </a:r>
                <a:r>
                  <a:rPr lang="en-US" sz="2500" i="1" dirty="0" smtClean="0"/>
                  <a:t>AB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- </a:t>
                </a:r>
                <a:r>
                  <a:rPr lang="en-US" sz="2500" i="1" dirty="0" smtClean="0"/>
                  <a:t>C)</a:t>
                </a:r>
                <a:r>
                  <a:rPr lang="en-US" sz="2500" i="1" baseline="-25000" dirty="0" err="1" smtClean="0"/>
                  <a:t>ij</a:t>
                </a:r>
                <a:r>
                  <a:rPr lang="en-US" sz="2500" i="1" dirty="0" smtClean="0"/>
                  <a:t> </a:t>
                </a:r>
                <a:r>
                  <a:rPr lang="en-US" sz="2500" dirty="0">
                    <a:sym typeface="Symbol"/>
                  </a:rPr>
                  <a:t> </a:t>
                </a:r>
                <a:r>
                  <a:rPr lang="en-US" sz="2500" dirty="0" smtClean="0">
                    <a:sym typeface="Symbol"/>
                  </a:rPr>
                  <a:t>0 </a:t>
                </a:r>
              </a:p>
              <a:p>
                <a:pPr marL="440867" indent="-342900"/>
                <a:r>
                  <a:rPr lang="en-US" sz="2500" dirty="0" smtClean="0">
                    <a:sym typeface="Symbol"/>
                  </a:rPr>
                  <a:t>Let (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1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2</a:t>
                </a:r>
                <a:r>
                  <a:rPr lang="en-US" sz="2500" dirty="0" smtClean="0">
                    <a:sym typeface="Symbol"/>
                  </a:rPr>
                  <a:t>, …,</a:t>
                </a:r>
                <a:r>
                  <a:rPr lang="en-US" sz="2500" baseline="-25000" dirty="0" smtClean="0">
                    <a:sym typeface="Symbol"/>
                  </a:rPr>
                  <a:t>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n</a:t>
                </a:r>
                <a:r>
                  <a:rPr lang="en-US" sz="2500" dirty="0" smtClean="0">
                    <a:sym typeface="Symbol"/>
                  </a:rPr>
                  <a:t>) be </a:t>
                </a:r>
                <a:r>
                  <a:rPr lang="en-US" sz="2500" i="1" dirty="0" err="1" smtClean="0">
                    <a:sym typeface="Symbol"/>
                  </a:rPr>
                  <a:t>i-</a:t>
                </a:r>
                <a:r>
                  <a:rPr lang="en-US" sz="2500" dirty="0" err="1" smtClean="0">
                    <a:sym typeface="Symbol"/>
                  </a:rPr>
                  <a:t>th</a:t>
                </a:r>
                <a:r>
                  <a:rPr lang="en-US" sz="2500" dirty="0" smtClean="0">
                    <a:sym typeface="Symbol"/>
                  </a:rPr>
                  <a:t> row of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; 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j</a:t>
                </a:r>
                <a:r>
                  <a:rPr lang="en-US" sz="2500" i="1" baseline="-25000" dirty="0" smtClean="0">
                    <a:sym typeface="Symbol"/>
                  </a:rPr>
                  <a:t>  </a:t>
                </a:r>
                <a:r>
                  <a:rPr lang="en-US" sz="2500" dirty="0" smtClean="0">
                    <a:sym typeface="Symbol"/>
                  </a:rPr>
                  <a:t> </a:t>
                </a:r>
                <a:r>
                  <a:rPr lang="en-US" sz="2500" dirty="0">
                    <a:sym typeface="Symbol"/>
                  </a:rPr>
                  <a:t>0</a:t>
                </a:r>
                <a:endParaRPr lang="en-US" sz="2500" dirty="0" smtClean="0"/>
              </a:p>
              <a:p>
                <a:pPr marL="440867" indent="-342900"/>
                <a:r>
                  <a:rPr lang="en-US" sz="2500" dirty="0" smtClean="0"/>
                  <a:t>P((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/>
                  <a:t> </a:t>
                </a:r>
                <a:r>
                  <a:rPr lang="en-US" sz="2500" i="1" dirty="0" smtClean="0"/>
                  <a:t>x </a:t>
                </a:r>
                <a:r>
                  <a:rPr lang="en-US" sz="2500" dirty="0" smtClean="0"/>
                  <a:t>= 0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P(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l-GR" sz="250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a:rPr lang="en-US" sz="2500" b="0" i="1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=1</m:t>
                        </m:r>
                      </m:sub>
                      <m:sup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a:rPr lang="en-US" sz="2500" b="0" i="1" baseline="-25000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500" i="1" dirty="0" smtClean="0">
                    <a:sym typeface="Symbol"/>
                  </a:rPr>
                  <a:t> </a:t>
                </a:r>
                <a:r>
                  <a:rPr lang="en-US" sz="2500" dirty="0" smtClean="0">
                    <a:sym typeface="Symbol"/>
                  </a:rPr>
                  <a:t>= 0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 smtClean="0">
                    <a:sym typeface="Symbol"/>
                  </a:rPr>
                  <a:t>)</a:t>
                </a:r>
              </a:p>
              <a:p>
                <a:pPr marL="97967" indent="0">
                  <a:buNone/>
                </a:pPr>
                <a:r>
                  <a:rPr lang="en-US" sz="2500" dirty="0" smtClean="0">
                    <a:sym typeface="Symbol"/>
                  </a:rPr>
                  <a:t>	= P(</a:t>
                </a:r>
                <a:r>
                  <a:rPr lang="en-US" sz="2500" i="1" dirty="0" err="1" smtClean="0"/>
                  <a:t>x</a:t>
                </a:r>
                <a:r>
                  <a:rPr lang="en-US" sz="2500" i="1" baseline="-25000" dirty="0" err="1" smtClean="0"/>
                  <a:t>j</a:t>
                </a:r>
                <a:r>
                  <a:rPr lang="en-US" sz="2500" i="1" baseline="-25000" dirty="0" smtClean="0"/>
                  <a:t> </a:t>
                </a:r>
                <a:r>
                  <a:rPr lang="en-US" sz="2500" i="1" dirty="0" smtClean="0"/>
                  <a:t>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j</m:t>
                        </m:r>
                      </m:den>
                    </m:f>
                  </m:oMath>
                </a14:m>
                <a:r>
                  <a:rPr lang="el-GR" sz="25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l-GR" sz="2500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a:rPr lang="en-US" sz="2500" b="0" i="1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  <m:r>
                          <a:rPr lang="en-US" sz="2500" i="1" dirty="0" smtClean="0">
                            <a:latin typeface="Cambria Math"/>
                            <a:sym typeface="Symbol"/>
                          </a:rPr>
                          <m:t>≠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a:rPr lang="en-US" sz="2500" i="1" baseline="-25000" dirty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500" dirty="0" smtClean="0"/>
                  <a:t>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½</a:t>
                </a: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  <a:blipFill rotWithShape="0">
                <a:blip r:embed="rId3"/>
                <a:stretch>
                  <a:fillRect l="-74" t="-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Decreasing the Probability of Error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981200"/>
            <a:ext cx="8045895" cy="46967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500" dirty="0" smtClean="0"/>
              <a:t>By </a:t>
            </a:r>
            <a:r>
              <a:rPr lang="en-US" sz="2500" dirty="0"/>
              <a:t>iterating </a:t>
            </a:r>
            <a:r>
              <a:rPr lang="en-US" sz="2500" dirty="0" smtClean="0"/>
              <a:t>with </a:t>
            </a:r>
            <a:r>
              <a:rPr lang="en-US" sz="2500" i="1" dirty="0" smtClean="0"/>
              <a:t>k</a:t>
            </a:r>
            <a:r>
              <a:rPr lang="en-US" sz="2500" dirty="0" smtClean="0"/>
              <a:t> random, independent </a:t>
            </a:r>
            <a:r>
              <a:rPr lang="en-US" sz="2500" dirty="0"/>
              <a:t>choices of </a:t>
            </a:r>
            <a:r>
              <a:rPr lang="en-US" sz="2500" i="1" dirty="0"/>
              <a:t>x</a:t>
            </a:r>
            <a:r>
              <a:rPr lang="en-US" sz="2500" dirty="0"/>
              <a:t>, </a:t>
            </a:r>
            <a:r>
              <a:rPr lang="en-US" sz="2500" dirty="0" smtClean="0"/>
              <a:t>we can </a:t>
            </a:r>
            <a:r>
              <a:rPr lang="en-US" sz="2500" dirty="0"/>
              <a:t>decrease probability of error to </a:t>
            </a:r>
            <a:r>
              <a:rPr lang="en-US" sz="2500" dirty="0" smtClean="0"/>
              <a:t>1/2</a:t>
            </a:r>
            <a:r>
              <a:rPr lang="en-US" sz="2500" i="1" baseline="30000" dirty="0" smtClean="0"/>
              <a:t>k</a:t>
            </a:r>
            <a:r>
              <a:rPr lang="en-US" sz="2500" dirty="0" smtClean="0"/>
              <a:t>, using time O(</a:t>
            </a:r>
            <a:r>
              <a:rPr lang="en-US" sz="2400" i="1" dirty="0" smtClean="0"/>
              <a:t>kn</a:t>
            </a:r>
            <a:r>
              <a:rPr lang="en-US" sz="2400" baseline="33000" dirty="0" smtClean="0"/>
              <a:t>2</a:t>
            </a:r>
            <a:r>
              <a:rPr lang="en-US" sz="2500" dirty="0" smtClean="0"/>
              <a:t>).</a:t>
            </a:r>
            <a:endParaRPr lang="en-US" sz="2500" dirty="0"/>
          </a:p>
          <a:p>
            <a:pPr lvl="0"/>
            <a:r>
              <a:rPr lang="en-US" sz="2500" dirty="0"/>
              <a:t>Interesting comparison</a:t>
            </a:r>
          </a:p>
          <a:p>
            <a:pPr lvl="1" rtl="0" hangingPunct="0"/>
            <a:r>
              <a:rPr lang="en-US" sz="2200" dirty="0"/>
              <a:t>Quicksort is always correct, </a:t>
            </a:r>
            <a:r>
              <a:rPr lang="en-US" sz="2200" dirty="0" smtClean="0"/>
              <a:t>and runs </a:t>
            </a:r>
            <a:r>
              <a:rPr lang="en-US" sz="2200" dirty="0"/>
              <a:t>slowly with small </a:t>
            </a:r>
            <a:r>
              <a:rPr lang="en-US" sz="2200" dirty="0" smtClean="0"/>
              <a:t>probability.</a:t>
            </a:r>
            <a:endParaRPr lang="en-US" sz="2200" dirty="0"/>
          </a:p>
          <a:p>
            <a:pPr lvl="1" rtl="0" hangingPunct="0"/>
            <a:r>
              <a:rPr lang="en-US" sz="2200" dirty="0" err="1"/>
              <a:t>Frievalds</a:t>
            </a:r>
            <a:r>
              <a:rPr lang="en-US" sz="2200" dirty="0"/>
              <a:t>’ </a:t>
            </a:r>
            <a:r>
              <a:rPr lang="en-US" sz="2200" dirty="0" smtClean="0"/>
              <a:t>algorithm </a:t>
            </a:r>
            <a:r>
              <a:rPr lang="en-US" sz="2200" dirty="0"/>
              <a:t>is always fast, </a:t>
            </a:r>
            <a:r>
              <a:rPr lang="en-US" sz="2200" dirty="0" smtClean="0"/>
              <a:t>and incorrect </a:t>
            </a:r>
            <a:r>
              <a:rPr lang="en-US" sz="2200" dirty="0"/>
              <a:t>with small </a:t>
            </a:r>
            <a:r>
              <a:rPr lang="en-US" sz="2200" dirty="0" smtClean="0"/>
              <a:t>probability.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359</Words>
  <Application>Microsoft Office PowerPoint</Application>
  <PresentationFormat>On-screen Show (4:3)</PresentationFormat>
  <Paragraphs>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DejaVu Sans</vt:lpstr>
      <vt:lpstr>Liberation Sans</vt:lpstr>
      <vt:lpstr>Lohit Hindi</vt:lpstr>
      <vt:lpstr>StarSymbol</vt:lpstr>
      <vt:lpstr>Symbol</vt:lpstr>
      <vt:lpstr>Office Theme</vt:lpstr>
      <vt:lpstr>Another Randomized Algorithm</vt:lpstr>
      <vt:lpstr>Randomized Algorithms</vt:lpstr>
      <vt:lpstr>Matrix Multiplication</vt:lpstr>
      <vt:lpstr>History of Matrix Multiplication Algorithms Running time: O(nω)</vt:lpstr>
      <vt:lpstr>Freivalds’ Algorithm (1977)</vt:lpstr>
      <vt:lpstr>Running Time</vt:lpstr>
      <vt:lpstr>How Often Is It Wrong?</vt:lpstr>
      <vt:lpstr>Decreasing the Probability of Error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Randomized Algorithm</dc:title>
  <dc:creator>Martin</dc:creator>
  <cp:lastModifiedBy>Martin Tompa</cp:lastModifiedBy>
  <cp:revision>15</cp:revision>
  <dcterms:created xsi:type="dcterms:W3CDTF">2014-03-11T00:48:06Z</dcterms:created>
  <dcterms:modified xsi:type="dcterms:W3CDTF">2016-03-09T22:56:31Z</dcterms:modified>
</cp:coreProperties>
</file>