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0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B6EB99A-90F2-42D2-9AB5-67BB2C084A5D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4806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B5811BE-7128-49DD-93BD-BE719E5327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D5401F-05E8-41AB-9357-F49BE307C8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826707-C6B2-499D-A40D-5CC870C46A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38D81B-6D46-4B2F-8EDC-5A320C90E7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3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DDF276-6F14-4302-89A5-747E6EBEEE4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9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28835F-B49F-4BBC-AA14-238B2E3128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9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721681-9DAB-4435-BE9A-3A11169BE7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4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4BC3AD-5493-4BF0-B66F-87D0D358A3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450A1-5CE1-4E2F-AA84-8B01CE4D8E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6F757F-2039-47D2-8C14-0931E0C0D9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0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866441-8869-4F13-9E2A-67F3807A15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9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2A4B84-4731-4ACF-9E65-6E543C8407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6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472A23D-CDD5-4627-ADED-F60E17AD573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Section 5-23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2069874"/>
            <a:ext cx="8870040" cy="263149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/>
            <a:r>
              <a:rPr lang="en-US" dirty="0" smtClean="0"/>
              <a:t> </a:t>
            </a:r>
            <a:r>
              <a:rPr lang="en-US" sz="3600" dirty="0" smtClean="0"/>
              <a:t>Review of important distributions                           </a:t>
            </a:r>
            <a:endParaRPr lang="en-US" sz="3600" dirty="0"/>
          </a:p>
          <a:p>
            <a:pPr marL="0" lvl="0" indent="0" algn="l"/>
            <a:r>
              <a:rPr lang="en-US" sz="3600" dirty="0"/>
              <a:t> Another randomized algorithm</a:t>
            </a:r>
          </a:p>
          <a:p>
            <a:pPr marL="0" lvl="0" indent="0" algn="l"/>
            <a:endParaRPr lang="en-US" dirty="0"/>
          </a:p>
          <a:p>
            <a:pPr marL="0" lvl="0" indent="0"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Exponential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9060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US" sz="2600" b="1" dirty="0"/>
              <a:t>Definition: </a:t>
            </a:r>
            <a:r>
              <a:rPr lang="en-US" sz="2600" dirty="0"/>
              <a:t>Time </a:t>
            </a:r>
            <a:r>
              <a:rPr lang="en-US" sz="2600" dirty="0" smtClean="0"/>
              <a:t>until next events </a:t>
            </a:r>
            <a:r>
              <a:rPr lang="en-US" sz="2600" dirty="0"/>
              <a:t>in Poisson process</a:t>
            </a:r>
          </a:p>
          <a:p>
            <a:pPr lvl="0">
              <a:buNone/>
            </a:pPr>
            <a:r>
              <a:rPr lang="en-US" sz="2600" b="1" dirty="0"/>
              <a:t>Example: </a:t>
            </a:r>
            <a:r>
              <a:rPr lang="en-US" sz="2600" dirty="0" smtClean="0"/>
              <a:t>How long until the </a:t>
            </a:r>
            <a:r>
              <a:rPr lang="en-US" sz="2600" dirty="0"/>
              <a:t>next soldier </a:t>
            </a:r>
            <a:r>
              <a:rPr lang="en-US" sz="2600" dirty="0" smtClean="0"/>
              <a:t>is </a:t>
            </a:r>
            <a:r>
              <a:rPr lang="en-US" sz="2600" dirty="0"/>
              <a:t>killed by horse kick?</a:t>
            </a:r>
          </a:p>
          <a:p>
            <a:pPr lvl="0">
              <a:buNone/>
            </a:pPr>
            <a:r>
              <a:rPr lang="en-US" sz="2600" b="1" dirty="0" smtClean="0"/>
              <a:t>Parameters: </a:t>
            </a:r>
            <a:r>
              <a:rPr lang="en-US" sz="2600" dirty="0">
                <a:latin typeface="Liberation Sans" pitchFamily="32"/>
              </a:rPr>
              <a:t>λ, the rate at which </a:t>
            </a:r>
            <a:r>
              <a:rPr lang="en-US" sz="2600" dirty="0" smtClean="0">
                <a:latin typeface="Liberation Sans" pitchFamily="32"/>
              </a:rPr>
              <a:t>Poisson </a:t>
            </a:r>
            <a:r>
              <a:rPr lang="en-US" sz="2600" smtClean="0">
                <a:latin typeface="Liberation Sans" pitchFamily="32"/>
              </a:rPr>
              <a:t>events </a:t>
            </a:r>
            <a:r>
              <a:rPr lang="en-US" sz="2600" smtClean="0">
                <a:latin typeface="Liberation Sans" pitchFamily="32"/>
              </a:rPr>
              <a:t>occur</a:t>
            </a:r>
            <a:endParaRPr lang="en-US" sz="2600" dirty="0" smtClean="0">
              <a:latin typeface="Liberation Sans" pitchFamily="32"/>
            </a:endParaRPr>
          </a:p>
          <a:p>
            <a:pPr lvl="0">
              <a:buNone/>
            </a:pPr>
            <a:r>
              <a:rPr lang="en-US" sz="2600" b="1" dirty="0" smtClean="0"/>
              <a:t>Properties:</a:t>
            </a:r>
            <a:endParaRPr lang="en-US" sz="2600" dirty="0">
              <a:latin typeface="Liberation Sans" pitchFamily="32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sz="2600" dirty="0"/>
              <a:t>E[X] </a:t>
            </a:r>
            <a:r>
              <a:rPr lang="en-US" sz="2600" dirty="0" smtClean="0"/>
              <a:t>=</a:t>
            </a:r>
            <a:endParaRPr lang="en-US" sz="2600" dirty="0"/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pdf</a:t>
            </a:r>
            <a:r>
              <a:rPr lang="en-US" sz="2600" dirty="0"/>
              <a:t>:  </a:t>
            </a:r>
          </a:p>
          <a:p>
            <a:pPr lvl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642032" y="4100580"/>
                <a:ext cx="342000" cy="6757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032" y="4100580"/>
                <a:ext cx="342000" cy="6757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813032" y="4866703"/>
                <a:ext cx="444960" cy="772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λ</m:t>
                              </m:r>
                            </m:e>
                            <m:sup>
                              <m:r>
                                <a:rPr lang="en-US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032" y="4866703"/>
                <a:ext cx="444960" cy="7725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696912" y="5761037"/>
                <a:ext cx="5331600" cy="4323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1" dirty="0" smtClean="0"/>
                        <m:t>f</m:t>
                      </m:r>
                      <m:r>
                        <m:rPr>
                          <m:nor/>
                        </m:rPr>
                        <a:rPr lang="en-US" sz="2000" dirty="0" smtClean="0"/>
                        <m:t>(</m:t>
                      </m:r>
                      <m:r>
                        <m:rPr>
                          <m:nor/>
                        </m:rPr>
                        <a:rPr lang="en-US" sz="2000" i="1" dirty="0" smtClean="0"/>
                        <m:t>x</m:t>
                      </m:r>
                      <m:r>
                        <m:rPr>
                          <m:nor/>
                        </m:rPr>
                        <a:rPr lang="en-US" sz="2000" dirty="0" smtClean="0"/>
                        <m:t>)</m:t>
                      </m:r>
                      <m:r>
                        <a:rPr lang="en-US" sz="2000" i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/>
                            </a:rPr>
                            <m:t>λ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0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000" i="0">
                          <a:latin typeface="Cambria Math"/>
                        </a:rPr>
                        <m:t>for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0">
                          <a:latin typeface="Cambria Math"/>
                        </a:rPr>
                        <m:t>≥0,</m:t>
                      </m:r>
                      <m:r>
                        <a:rPr lang="en-US" sz="2000" b="0" i="0" smtClean="0">
                          <a:latin typeface="Cambria Math"/>
                        </a:rPr>
                        <m:t>  </m:t>
                      </m:r>
                      <m:r>
                        <a:rPr lang="en-US" sz="2000" i="0">
                          <a:latin typeface="Cambria Math"/>
                        </a:rPr>
                        <m:t>0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i="0" smtClean="0">
                          <a:latin typeface="Cambria Math"/>
                        </a:rPr>
                        <m:t>for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b="0" i="0" smtClean="0">
                          <a:latin typeface="Cambria Math"/>
                        </a:rPr>
                        <m:t>&lt;</m:t>
                      </m:r>
                      <m:r>
                        <a:rPr lang="en-US" sz="2000" i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00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" y="5761037"/>
                <a:ext cx="5331600" cy="432359"/>
              </a:xfrm>
              <a:prstGeom prst="rect">
                <a:avLst/>
              </a:prstGeom>
              <a:blipFill rotWithShape="1">
                <a:blip r:embed="rId5"/>
                <a:stretch>
                  <a:fillRect b="-84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73712" y="3771491"/>
            <a:ext cx="3461039" cy="2476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Normal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9060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US" sz="2600" b="1" dirty="0"/>
              <a:t>Definition: </a:t>
            </a:r>
            <a:r>
              <a:rPr lang="en-US" sz="2600" dirty="0"/>
              <a:t>Your classic bell curve</a:t>
            </a:r>
          </a:p>
          <a:p>
            <a:pPr lvl="0">
              <a:buNone/>
            </a:pPr>
            <a:r>
              <a:rPr lang="en-US" sz="2600" b="1" dirty="0"/>
              <a:t>Example: </a:t>
            </a:r>
            <a:r>
              <a:rPr lang="en-US" sz="2600" dirty="0"/>
              <a:t>Quantum harmonic oscillator ground state (exact)                  Human heights, binomial </a:t>
            </a:r>
            <a:r>
              <a:rPr lang="en-US" sz="2600" dirty="0" smtClean="0"/>
              <a:t>random variables </a:t>
            </a:r>
            <a:r>
              <a:rPr lang="en-US" sz="2600" dirty="0"/>
              <a:t>(</a:t>
            </a:r>
            <a:r>
              <a:rPr lang="en-US" sz="2600" dirty="0" err="1"/>
              <a:t>approx</a:t>
            </a:r>
            <a:r>
              <a:rPr lang="en-US" sz="2600" dirty="0"/>
              <a:t>)</a:t>
            </a:r>
          </a:p>
          <a:p>
            <a:pPr lvl="0">
              <a:buNone/>
            </a:pPr>
            <a:r>
              <a:rPr lang="en-US" sz="2600" b="1" dirty="0"/>
              <a:t>Properties: </a:t>
            </a:r>
            <a:r>
              <a:rPr lang="en-US" sz="2600" dirty="0">
                <a:latin typeface="Liberation Sans" pitchFamily="32"/>
              </a:rPr>
              <a:t>μ, σ</a:t>
            </a:r>
            <a:r>
              <a:rPr lang="en-US" sz="2600" baseline="33000" dirty="0"/>
              <a:t>2 </a:t>
            </a:r>
            <a:r>
              <a:rPr lang="en-US" sz="2600" dirty="0"/>
              <a:t> (yes, mean and variance are given) </a:t>
            </a:r>
            <a:r>
              <a:rPr lang="en-US" sz="2600" dirty="0">
                <a:latin typeface="Liberation Sans" pitchFamily="32"/>
              </a:rPr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/>
              <a:t>E[X] = </a:t>
            </a:r>
            <a:r>
              <a:rPr lang="en-US" sz="2600" dirty="0">
                <a:latin typeface="Liberation Sans" pitchFamily="32"/>
              </a:rPr>
              <a:t>μ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 </a:t>
            </a:r>
            <a:r>
              <a:rPr lang="en-US" sz="2600" dirty="0">
                <a:latin typeface="Liberation Sans" pitchFamily="32"/>
              </a:rPr>
              <a:t>σ</a:t>
            </a:r>
            <a:r>
              <a:rPr lang="en-US" sz="2600" baseline="33000" dirty="0"/>
              <a:t>2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pdf</a:t>
            </a:r>
            <a:r>
              <a:rPr lang="en-US" sz="2600" dirty="0"/>
              <a:t>:  </a:t>
            </a:r>
          </a:p>
          <a:p>
            <a:pPr lvl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001712" y="5300652"/>
                <a:ext cx="3910680" cy="102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i="1" dirty="0" smtClean="0"/>
                        <m:t>f</m:t>
                      </m:r>
                      <m:r>
                        <m:rPr>
                          <m:nor/>
                        </m:rPr>
                        <a:rPr lang="en-US" sz="2400" dirty="0" smtClean="0"/>
                        <m:t>(</m:t>
                      </m:r>
                      <m:r>
                        <m:rPr>
                          <m:nor/>
                        </m:rPr>
                        <a:rPr lang="en-US" sz="2400" i="1" dirty="0" smtClean="0"/>
                        <m:t>x</m:t>
                      </m:r>
                      <m:r>
                        <m:rPr>
                          <m:nor/>
                        </m:rPr>
                        <a:rPr lang="en-US" sz="2400" dirty="0" smtClean="0"/>
                        <m:t>)</m:t>
                      </m:r>
                      <m:r>
                        <a:rPr lang="en-US" sz="2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π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smtClean="0">
                                          <a:latin typeface="Cambria Math"/>
                                        </a:rPr>
                                        <m:t>σ</m:t>
                                      </m:r>
                                    </m:e>
                                    <m:sup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2400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12" y="5300652"/>
                <a:ext cx="3910680" cy="102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53560" y="4023360"/>
            <a:ext cx="4020479" cy="2560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14891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Another Randomized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7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1839912" y="3017520"/>
                <a:ext cx="5117400" cy="934920"/>
              </a:xfrm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lvl="0" indent="0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𝑎𝑤</m:t>
                                </m:r>
                                <m:r>
                                  <a:rPr lang="en-US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𝑏𝑦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𝑏𝑧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𝑐𝑤</m:t>
                                </m:r>
                                <m:r>
                                  <a:rPr lang="en-US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𝑑𝑦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𝑐𝑥</m:t>
                                </m:r>
                                <m:r>
                                  <a:rPr lang="en-US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𝑑𝑧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839912" y="3017520"/>
                <a:ext cx="5117400" cy="934920"/>
              </a:xfrm>
              <a:blipFill rotWithShape="1">
                <a:blip r:embed="rId3"/>
                <a:stretch>
                  <a:fillRect r="-35638" b="-45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92289" y="2083680"/>
            <a:ext cx="4695429" cy="37364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Multiplying </a:t>
            </a:r>
            <a:r>
              <a:rPr lang="en-US" sz="1800" b="0" i="1" u="none" strike="noStrike" kern="1200" dirty="0" err="1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1800" b="0" i="0" u="none" strike="noStrike" kern="1200" dirty="0" err="1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  <a:sym typeface="Symbol"/>
              </a:rPr>
              <a:t></a:t>
            </a:r>
            <a:r>
              <a:rPr lang="en-US" sz="1800" b="0" i="1" u="none" strike="noStrike" kern="1200" dirty="0" err="1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matrices (</a:t>
            </a:r>
            <a:r>
              <a:rPr lang="en-US" sz="1800" b="0" i="1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 =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2 in this example)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505" y="4937760"/>
            <a:ext cx="9371709" cy="1949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Complexity of straightforward algorithm: </a:t>
            </a:r>
            <a:r>
              <a:rPr lang="en-US" sz="1800" b="1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sz="1800" b="1" i="1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1800" b="1" i="0" u="none" strike="noStrike" kern="1200" baseline="330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3</a:t>
            </a:r>
            <a:r>
              <a:rPr lang="en-US" sz="1800" b="1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) time</a:t>
            </a:r>
            <a:endParaRPr lang="en-US" sz="1800" b="1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(There </a:t>
            </a: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are 8 multiplications 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here; </a:t>
            </a: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in general, n multiplications 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for each of n</a:t>
            </a:r>
            <a:r>
              <a:rPr lang="en-US" sz="1800" b="0" i="0" u="none" strike="noStrike" kern="1200" baseline="330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2 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entries)</a:t>
            </a:r>
            <a:endParaRPr lang="en-US" sz="1800" b="0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Coppersmith–</a:t>
            </a:r>
            <a:r>
              <a:rPr lang="en-US" sz="1800" b="0" i="0" u="none" strike="noStrike" kern="1200" baseline="0" dirty="0" err="1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Winograd</a:t>
            </a: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 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 algorithm </a:t>
            </a: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(with help by others) can perform this operation in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 time 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O(n</a:t>
            </a:r>
            <a:r>
              <a:rPr lang="en-US" sz="1800" b="0" i="0" u="none" strike="noStrike" kern="1200" baseline="330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2.38</a:t>
            </a:r>
            <a:r>
              <a:rPr lang="en-US" sz="1800" b="0" i="0" u="none" strike="noStrike" kern="1200" baseline="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)</a:t>
            </a:r>
            <a:endParaRPr lang="en-US" sz="1800" b="0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baseline="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baseline="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(2.3755 in 1990, 2.3727 by 2011. Progress!)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Frievalds</a:t>
            </a:r>
            <a:r>
              <a:rPr lang="en-US" dirty="0" smtClean="0"/>
              <a:t>’ </a:t>
            </a:r>
            <a:r>
              <a:rPr lang="en-US" dirty="0"/>
              <a:t>Algorithm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dirty="0"/>
              <a:t>Determine whether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 and </a:t>
            </a:r>
            <a:r>
              <a:rPr lang="en-US" i="1" dirty="0"/>
              <a:t>C</a:t>
            </a:r>
            <a:r>
              <a:rPr lang="en-US" dirty="0"/>
              <a:t> satisfy the condition 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</a:p>
          <a:p>
            <a:pPr lvl="0"/>
            <a:r>
              <a:rPr lang="en-US" dirty="0"/>
              <a:t>Method:</a:t>
            </a:r>
          </a:p>
          <a:p>
            <a:pPr lvl="1" rtl="0" hangingPunct="0"/>
            <a:r>
              <a:rPr lang="en-US" dirty="0"/>
              <a:t>Choose </a:t>
            </a:r>
            <a:r>
              <a:rPr lang="en-US" sz="3200" i="1" dirty="0"/>
              <a:t>x</a:t>
            </a:r>
            <a:r>
              <a:rPr lang="en-US" dirty="0"/>
              <a:t> </a:t>
            </a:r>
            <a:r>
              <a:rPr lang="en-US" dirty="0" smtClean="0">
                <a:latin typeface="Liberation Sans" pitchFamily="3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i="1" baseline="33000" dirty="0"/>
              <a:t>n</a:t>
            </a:r>
            <a:r>
              <a:rPr lang="en-US" baseline="33000" dirty="0"/>
              <a:t>  </a:t>
            </a:r>
            <a:r>
              <a:rPr lang="en-US" dirty="0"/>
              <a:t>randomly </a:t>
            </a:r>
            <a:r>
              <a:rPr lang="en-US" dirty="0" smtClean="0"/>
              <a:t>and uniformly (vector </a:t>
            </a:r>
            <a:r>
              <a:rPr lang="en-US" dirty="0"/>
              <a:t>of length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 rtl="0" hangingPunct="0"/>
            <a:r>
              <a:rPr lang="en-US" dirty="0"/>
              <a:t>If </a:t>
            </a:r>
            <a:r>
              <a:rPr lang="en-US" i="1" dirty="0" err="1"/>
              <a:t>ABx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</a:t>
            </a:r>
            <a:r>
              <a:rPr lang="en-US" dirty="0"/>
              <a:t> </a:t>
            </a:r>
            <a:r>
              <a:rPr lang="en-US" i="1" dirty="0" err="1"/>
              <a:t>Cx</a:t>
            </a:r>
            <a:r>
              <a:rPr lang="en-US" dirty="0"/>
              <a:t>, then </a:t>
            </a:r>
            <a:r>
              <a:rPr lang="en-US" i="1" dirty="0"/>
              <a:t>AB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 </a:t>
            </a:r>
            <a:r>
              <a:rPr lang="en-US" i="1" dirty="0"/>
              <a:t>C</a:t>
            </a:r>
          </a:p>
          <a:p>
            <a:pPr lvl="1" rtl="0" hangingPunct="0"/>
            <a:r>
              <a:rPr lang="en-US" dirty="0">
                <a:latin typeface="Liberation Sans" pitchFamily="32"/>
              </a:rPr>
              <a:t>Else, </a:t>
            </a:r>
            <a:r>
              <a:rPr lang="en-US" i="1" dirty="0"/>
              <a:t>AB</a:t>
            </a:r>
            <a:r>
              <a:rPr lang="en-US" dirty="0">
                <a:latin typeface="Liberation Sans" pitchFamily="32"/>
              </a:rPr>
              <a:t> = </a:t>
            </a:r>
            <a:r>
              <a:rPr lang="en-US" i="1" dirty="0"/>
              <a:t>C</a:t>
            </a:r>
            <a:r>
              <a:rPr lang="en-US" dirty="0">
                <a:latin typeface="Liberation Sans" pitchFamily="32"/>
              </a:rPr>
              <a:t> </a:t>
            </a:r>
            <a:r>
              <a:rPr lang="en-US" i="1" dirty="0">
                <a:latin typeface="Liberation Sans" pitchFamily="32"/>
              </a:rPr>
              <a:t>probably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Results of </a:t>
            </a:r>
            <a:r>
              <a:rPr lang="en-US" dirty="0" err="1" smtClean="0"/>
              <a:t>Frievalds</a:t>
            </a:r>
            <a:r>
              <a:rPr lang="en-US" dirty="0" smtClean="0"/>
              <a:t>’ </a:t>
            </a:r>
            <a:r>
              <a:rPr lang="en-US" dirty="0"/>
              <a:t>Algorithm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8870040" cy="551599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800" dirty="0"/>
              <a:t>Runs in </a:t>
            </a:r>
            <a:r>
              <a:rPr lang="en-US" sz="2800" dirty="0" smtClean="0"/>
              <a:t>time O(</a:t>
            </a:r>
            <a:r>
              <a:rPr lang="en-US" sz="2800" i="1" dirty="0" smtClean="0"/>
              <a:t>n</a:t>
            </a:r>
            <a:r>
              <a:rPr lang="en-US" sz="2800" baseline="33000" dirty="0" smtClean="0"/>
              <a:t>2</a:t>
            </a:r>
            <a:r>
              <a:rPr lang="en-US" sz="2800" dirty="0"/>
              <a:t>)</a:t>
            </a:r>
          </a:p>
          <a:p>
            <a:pPr lvl="1" rtl="0" hangingPunct="0"/>
            <a:r>
              <a:rPr lang="en-US" sz="2400" dirty="0"/>
              <a:t> </a:t>
            </a:r>
            <a:r>
              <a:rPr lang="en-US" sz="2400" i="1" dirty="0" err="1"/>
              <a:t>ABx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err="1" smtClean="0"/>
              <a:t>Bx</a:t>
            </a:r>
            <a:r>
              <a:rPr lang="en-US" sz="2400" dirty="0"/>
              <a:t>), so we have </a:t>
            </a:r>
            <a:r>
              <a:rPr lang="en-US" sz="2400" dirty="0" smtClean="0"/>
              <a:t>3 instances of  </a:t>
            </a:r>
            <a:r>
              <a:rPr lang="en-US" sz="2400" dirty="0"/>
              <a:t>an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i="1" dirty="0"/>
              <a:t>n</a:t>
            </a:r>
            <a:r>
              <a:rPr lang="en-US" sz="2400" dirty="0"/>
              <a:t> matrix times an </a:t>
            </a:r>
            <a:r>
              <a:rPr lang="en-US" sz="2400" i="1" dirty="0"/>
              <a:t>n</a:t>
            </a:r>
            <a:r>
              <a:rPr lang="en-US" sz="2400" dirty="0"/>
              <a:t>-vector</a:t>
            </a:r>
          </a:p>
          <a:p>
            <a:pPr lvl="1" rtl="0" hangingPunct="0"/>
            <a:r>
              <a:rPr lang="en-US" sz="2400" dirty="0"/>
              <a:t>these are O(</a:t>
            </a:r>
            <a:r>
              <a:rPr lang="en-US" sz="2400" i="1" dirty="0"/>
              <a:t>n</a:t>
            </a:r>
            <a:r>
              <a:rPr lang="en-US" sz="2400" baseline="33000" dirty="0"/>
              <a:t>2</a:t>
            </a:r>
            <a:r>
              <a:rPr lang="en-US" sz="2400" dirty="0"/>
              <a:t>) </a:t>
            </a:r>
            <a:r>
              <a:rPr lang="en-US" sz="2400" dirty="0" smtClean="0"/>
              <a:t>time operations</a:t>
            </a:r>
            <a:endParaRPr lang="en-US" sz="2400" dirty="0"/>
          </a:p>
          <a:p>
            <a:pPr lvl="0"/>
            <a:r>
              <a:rPr lang="en-US" sz="2800" dirty="0"/>
              <a:t>Via some math magic, </a:t>
            </a:r>
            <a:endParaRPr lang="en-US" sz="2800" dirty="0" smtClean="0"/>
          </a:p>
          <a:p>
            <a:pPr marL="108000" lvl="0" indent="0" algn="ctr">
              <a:buNone/>
            </a:pPr>
            <a:r>
              <a:rPr lang="en-US" sz="2800" dirty="0" smtClean="0"/>
              <a:t>P(the </a:t>
            </a:r>
            <a:r>
              <a:rPr lang="en-US" sz="2800" dirty="0"/>
              <a:t>algorithm </a:t>
            </a:r>
            <a:r>
              <a:rPr lang="en-US" sz="2800" dirty="0" smtClean="0"/>
              <a:t>reports </a:t>
            </a:r>
            <a:r>
              <a:rPr lang="en-US" sz="2800" i="1" dirty="0"/>
              <a:t>AB</a:t>
            </a:r>
            <a:r>
              <a:rPr lang="en-US" sz="2800" dirty="0"/>
              <a:t> = </a:t>
            </a:r>
            <a:r>
              <a:rPr lang="en-US" sz="2800" i="1" dirty="0"/>
              <a:t>C</a:t>
            </a:r>
            <a:r>
              <a:rPr lang="en-US" sz="2800" dirty="0"/>
              <a:t> </a:t>
            </a:r>
            <a:r>
              <a:rPr lang="en-US" sz="2800" dirty="0" smtClean="0"/>
              <a:t>| </a:t>
            </a:r>
            <a:r>
              <a:rPr lang="en-US" sz="2800" i="1" dirty="0" smtClean="0"/>
              <a:t>AB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</a:t>
            </a:r>
            <a:r>
              <a:rPr lang="en-US" sz="2800" dirty="0" smtClean="0"/>
              <a:t> </a:t>
            </a:r>
            <a:r>
              <a:rPr lang="en-US" sz="2800" i="1" dirty="0" smtClean="0"/>
              <a:t>C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>
                <a:latin typeface="Liberation Sans" pitchFamily="32"/>
              </a:rPr>
              <a:t>≤</a:t>
            </a:r>
            <a:r>
              <a:rPr lang="en-US" sz="2800" dirty="0" smtClean="0"/>
              <a:t> ½</a:t>
            </a:r>
            <a:endParaRPr lang="en-US" sz="2800" dirty="0"/>
          </a:p>
          <a:p>
            <a:pPr lvl="0"/>
            <a:r>
              <a:rPr lang="en-US" sz="2800" dirty="0" smtClean="0"/>
              <a:t>By iterating </a:t>
            </a:r>
            <a:r>
              <a:rPr lang="en-US" sz="2800" i="1" dirty="0" smtClean="0"/>
              <a:t>k</a:t>
            </a:r>
            <a:r>
              <a:rPr lang="en-US" sz="2800" dirty="0" smtClean="0"/>
              <a:t> random choices of </a:t>
            </a:r>
            <a:r>
              <a:rPr lang="en-US" sz="2800" i="1" dirty="0" smtClean="0"/>
              <a:t>x</a:t>
            </a:r>
            <a:r>
              <a:rPr lang="en-US" sz="2800" dirty="0" smtClean="0"/>
              <a:t>, can decrease probability of error to 1/2</a:t>
            </a:r>
            <a:r>
              <a:rPr lang="en-US" sz="2800" i="1" baseline="30000" dirty="0" smtClean="0"/>
              <a:t>k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Interesting </a:t>
            </a:r>
            <a:r>
              <a:rPr lang="en-US" sz="2800" dirty="0"/>
              <a:t>comparison</a:t>
            </a:r>
          </a:p>
          <a:p>
            <a:pPr lvl="1" rtl="0" hangingPunct="0"/>
            <a:r>
              <a:rPr lang="en-US" sz="2400" dirty="0"/>
              <a:t>Quicksort is always correct, </a:t>
            </a:r>
            <a:r>
              <a:rPr lang="en-US" sz="2400" dirty="0" smtClean="0"/>
              <a:t>runs slowly with small probability</a:t>
            </a:r>
            <a:endParaRPr lang="en-US" sz="2400" dirty="0"/>
          </a:p>
          <a:p>
            <a:pPr lvl="1" rtl="0" hangingPunct="0"/>
            <a:r>
              <a:rPr lang="en-US" sz="2400" dirty="0" err="1" smtClean="0"/>
              <a:t>Frievalds</a:t>
            </a:r>
            <a:r>
              <a:rPr lang="en-US" sz="2400" dirty="0" smtClean="0"/>
              <a:t>’ </a:t>
            </a:r>
            <a:r>
              <a:rPr lang="en-US" sz="2400" dirty="0"/>
              <a:t>alg. is always fast, </a:t>
            </a:r>
            <a:r>
              <a:rPr lang="en-US" sz="2400" dirty="0" smtClean="0"/>
              <a:t>incorrect with small probability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14891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Discrete Random Variables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Bernoulli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en-US" sz="2600" b="1" dirty="0"/>
              <a:t>Definition: </a:t>
            </a:r>
            <a:r>
              <a:rPr lang="en-US" sz="2600" dirty="0" smtClean="0"/>
              <a:t>value 1 with </a:t>
            </a:r>
            <a:r>
              <a:rPr lang="en-US" sz="2600" dirty="0"/>
              <a:t>probability </a:t>
            </a:r>
            <a:r>
              <a:rPr lang="en-US" sz="2600" i="1" dirty="0"/>
              <a:t>p</a:t>
            </a:r>
            <a:r>
              <a:rPr lang="en-US" sz="2600" dirty="0"/>
              <a:t>, 0 otherwise (prob. </a:t>
            </a:r>
            <a:r>
              <a:rPr lang="en-US" sz="2600" i="1" dirty="0" smtClean="0"/>
              <a:t>q </a:t>
            </a:r>
            <a:r>
              <a:rPr lang="en-US" sz="2600" dirty="0" smtClean="0"/>
              <a:t>= 1-</a:t>
            </a:r>
            <a:r>
              <a:rPr lang="en-US" sz="2600" i="1" dirty="0" smtClean="0"/>
              <a:t>p</a:t>
            </a:r>
            <a:r>
              <a:rPr lang="en-US" sz="2600" dirty="0" smtClean="0"/>
              <a:t>)</a:t>
            </a:r>
            <a:endParaRPr lang="en-US" sz="2600" dirty="0"/>
          </a:p>
          <a:p>
            <a:pPr lvl="0" algn="l">
              <a:buNone/>
            </a:pPr>
            <a:r>
              <a:rPr lang="en-US" sz="2600" b="1" dirty="0"/>
              <a:t>Example: </a:t>
            </a:r>
            <a:r>
              <a:rPr lang="en-US" sz="2600" dirty="0"/>
              <a:t>coin toss (</a:t>
            </a:r>
            <a:r>
              <a:rPr lang="en-US" sz="2600" i="1" dirty="0" smtClean="0"/>
              <a:t>p = </a:t>
            </a:r>
            <a:r>
              <a:rPr lang="en-US" sz="2600" i="1" dirty="0"/>
              <a:t>½</a:t>
            </a:r>
            <a:r>
              <a:rPr lang="en-US" sz="2600" dirty="0"/>
              <a:t> for fair coin)</a:t>
            </a:r>
          </a:p>
          <a:p>
            <a:pPr lvl="0" algn="l">
              <a:buNone/>
            </a:pPr>
            <a:r>
              <a:rPr lang="en-US" sz="2600" b="1" dirty="0"/>
              <a:t>Parameters: </a:t>
            </a:r>
            <a:r>
              <a:rPr lang="en-US" sz="2600" i="1" dirty="0"/>
              <a:t>p </a:t>
            </a:r>
            <a:endParaRPr lang="en-US" sz="2600" i="1" dirty="0" smtClean="0"/>
          </a:p>
          <a:p>
            <a:pPr lvl="0" algn="l">
              <a:buNone/>
            </a:pPr>
            <a:r>
              <a:rPr lang="en-US" sz="2600" b="1" dirty="0" smtClean="0"/>
              <a:t>Properties</a:t>
            </a:r>
            <a:r>
              <a:rPr lang="en-US" sz="2600" b="1" dirty="0"/>
              <a:t>:</a:t>
            </a:r>
          </a:p>
          <a:p>
            <a:pPr lvl="0" algn="l">
              <a:buNone/>
            </a:pPr>
            <a:r>
              <a:rPr lang="en-US" sz="2600" dirty="0"/>
              <a:t>E[X] = </a:t>
            </a:r>
            <a:r>
              <a:rPr lang="en-US" sz="2600" i="1" dirty="0"/>
              <a:t>p</a:t>
            </a:r>
          </a:p>
          <a:p>
            <a:pPr lvl="0" algn="l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 </a:t>
            </a:r>
            <a:r>
              <a:rPr lang="en-US" sz="2600" i="1" dirty="0"/>
              <a:t>p</a:t>
            </a:r>
            <a:r>
              <a:rPr lang="en-US" sz="2600" dirty="0"/>
              <a:t>(1</a:t>
            </a:r>
            <a:r>
              <a:rPr lang="en-US" sz="2600" i="1" dirty="0"/>
              <a:t>-p)</a:t>
            </a:r>
            <a:r>
              <a:rPr lang="en-US" sz="2600" dirty="0"/>
              <a:t> = </a:t>
            </a:r>
            <a:r>
              <a:rPr lang="en-US" sz="2600" i="1" dirty="0" err="1"/>
              <a:t>pq</a:t>
            </a:r>
            <a:endParaRPr lang="en-US" sz="2600" i="1" dirty="0"/>
          </a:p>
          <a:p>
            <a:pPr lvl="0" algn="l">
              <a:buNone/>
            </a:pP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Binomial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1804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en-US" sz="2600" b="1" dirty="0"/>
              <a:t>Definition: </a:t>
            </a:r>
            <a:r>
              <a:rPr lang="en-US" sz="2600" dirty="0" smtClean="0"/>
              <a:t>sum of </a:t>
            </a:r>
            <a:r>
              <a:rPr lang="en-US" sz="2600" i="1" dirty="0" smtClean="0"/>
              <a:t>n </a:t>
            </a:r>
            <a:r>
              <a:rPr lang="en-US" sz="2600" dirty="0" smtClean="0"/>
              <a:t>independent Bernoulli trials, each with parameter </a:t>
            </a:r>
            <a:r>
              <a:rPr lang="en-US" sz="2600" i="1" dirty="0" smtClean="0"/>
              <a:t>p</a:t>
            </a:r>
            <a:endParaRPr lang="en-US" sz="2600" i="1" dirty="0"/>
          </a:p>
          <a:p>
            <a:pPr lvl="0" algn="l">
              <a:buNone/>
            </a:pPr>
            <a:r>
              <a:rPr lang="en-US" sz="2600" b="1" dirty="0"/>
              <a:t>Example: </a:t>
            </a:r>
            <a:r>
              <a:rPr lang="en-US" sz="2600" dirty="0" smtClean="0"/>
              <a:t>number of heads in 10 independent coin </a:t>
            </a:r>
            <a:r>
              <a:rPr lang="en-US" sz="2600" dirty="0"/>
              <a:t>tosses</a:t>
            </a:r>
          </a:p>
          <a:p>
            <a:pPr lvl="0" algn="l">
              <a:buNone/>
            </a:pPr>
            <a:r>
              <a:rPr lang="en-US" sz="2600" b="1" dirty="0"/>
              <a:t>Parameters: </a:t>
            </a:r>
            <a:r>
              <a:rPr lang="en-US" sz="2600" i="1" dirty="0"/>
              <a:t>n</a:t>
            </a:r>
            <a:r>
              <a:rPr lang="en-US" sz="2600" dirty="0"/>
              <a:t>, </a:t>
            </a:r>
            <a:r>
              <a:rPr lang="en-US" sz="2600" i="1" dirty="0"/>
              <a:t>p</a:t>
            </a:r>
          </a:p>
          <a:p>
            <a:pPr lvl="0" algn="l">
              <a:buNone/>
            </a:pPr>
            <a:r>
              <a:rPr lang="en-US" sz="2600" b="1" dirty="0"/>
              <a:t>Properties:</a:t>
            </a:r>
          </a:p>
          <a:p>
            <a:pPr lvl="0" algn="l">
              <a:buNone/>
            </a:pPr>
            <a:r>
              <a:rPr lang="en-US" sz="2600" dirty="0"/>
              <a:t>E[X] = </a:t>
            </a:r>
            <a:r>
              <a:rPr lang="en-US" sz="2600" i="1" dirty="0" err="1"/>
              <a:t>np</a:t>
            </a:r>
            <a:endParaRPr lang="en-US" sz="2600" i="1" dirty="0"/>
          </a:p>
          <a:p>
            <a:pPr lvl="0" algn="l">
              <a:buNone/>
            </a:pPr>
            <a:r>
              <a:rPr lang="en-US" sz="2600" dirty="0" err="1"/>
              <a:t>Var</a:t>
            </a:r>
            <a:r>
              <a:rPr lang="en-US" sz="2600" dirty="0"/>
              <a:t>(X) = </a:t>
            </a:r>
            <a:r>
              <a:rPr lang="en-US" sz="2600" i="1" dirty="0" err="1" smtClean="0"/>
              <a:t>np</a:t>
            </a:r>
            <a:r>
              <a:rPr lang="en-US" sz="2600" dirty="0" smtClean="0"/>
              <a:t>(1</a:t>
            </a:r>
            <a:r>
              <a:rPr lang="en-US" sz="2600" i="1" dirty="0" smtClean="0"/>
              <a:t>-p</a:t>
            </a:r>
            <a:r>
              <a:rPr lang="en-US" sz="2600" dirty="0" smtClean="0"/>
              <a:t>)</a:t>
            </a:r>
            <a:endParaRPr lang="en-US" sz="2600" dirty="0"/>
          </a:p>
          <a:p>
            <a:pPr lvl="0" algn="l">
              <a:buNone/>
            </a:pPr>
            <a:r>
              <a:rPr lang="en-US" sz="2600" dirty="0" err="1" smtClean="0"/>
              <a:t>pmf</a:t>
            </a:r>
            <a:r>
              <a:rPr lang="en-US" sz="2600" dirty="0"/>
              <a:t>:   </a:t>
            </a:r>
          </a:p>
        </p:txBody>
      </p:sp>
      <p:sp>
        <p:nvSpPr>
          <p:cNvPr id="4" name="TextBox 3"/>
          <p:cNvSpPr txBox="1">
            <a:spLocks noResize="1"/>
          </p:cNvSpPr>
          <p:nvPr/>
        </p:nvSpPr>
        <p:spPr>
          <a:xfrm>
            <a:off x="4699440" y="3848759"/>
            <a:ext cx="72000" cy="169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271519" y="5532437"/>
                <a:ext cx="3714120" cy="10738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latin typeface="Cambria Math"/>
                        </a:rPr>
                        <m:t>Pr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0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400" i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400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519" y="5532437"/>
                <a:ext cx="3714120" cy="1073880"/>
              </a:xfrm>
              <a:prstGeom prst="rect">
                <a:avLst/>
              </a:prstGeom>
              <a:blipFill rotWithShape="1">
                <a:blip r:embed="rId3"/>
                <a:stretch>
                  <a:fillRect r="-98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94960" y="3657600"/>
            <a:ext cx="4133520" cy="275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Poisson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1804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en-US" sz="2600" b="1" dirty="0"/>
              <a:t>Definition: </a:t>
            </a:r>
            <a:r>
              <a:rPr lang="en-US" sz="2600" dirty="0" smtClean="0"/>
              <a:t>number </a:t>
            </a:r>
            <a:r>
              <a:rPr lang="en-US" sz="2600" dirty="0"/>
              <a:t>of events </a:t>
            </a:r>
            <a:r>
              <a:rPr lang="en-US" sz="2600" dirty="0" smtClean="0"/>
              <a:t>that occur </a:t>
            </a:r>
            <a:r>
              <a:rPr lang="en-US" sz="2600" dirty="0"/>
              <a:t>in </a:t>
            </a:r>
            <a:r>
              <a:rPr lang="en-US" sz="2600" dirty="0" smtClean="0"/>
              <a:t>a unit of time, </a:t>
            </a:r>
            <a:r>
              <a:rPr lang="en-US" sz="2600" dirty="0"/>
              <a:t>if those events occur </a:t>
            </a:r>
            <a:r>
              <a:rPr lang="en-US" sz="2600" dirty="0" smtClean="0"/>
              <a:t>independently at an average rate </a:t>
            </a:r>
            <a:r>
              <a:rPr lang="en-US" sz="2600" dirty="0" smtClean="0">
                <a:sym typeface="Symbol"/>
              </a:rPr>
              <a:t></a:t>
            </a:r>
            <a:r>
              <a:rPr lang="en-US" sz="2600" dirty="0" smtClean="0"/>
              <a:t> per unit time</a:t>
            </a:r>
            <a:endParaRPr lang="en-US" sz="2600" dirty="0"/>
          </a:p>
          <a:p>
            <a:pPr lvl="0" algn="l">
              <a:buNone/>
            </a:pPr>
            <a:r>
              <a:rPr lang="en-US" sz="2600" b="1" dirty="0"/>
              <a:t>Example: </a:t>
            </a:r>
            <a:r>
              <a:rPr lang="en-US" sz="2600" dirty="0"/>
              <a:t># of cars at traffic </a:t>
            </a:r>
            <a:r>
              <a:rPr lang="en-US" sz="2600" dirty="0" smtClean="0"/>
              <a:t>light in 1 minute, </a:t>
            </a:r>
            <a:r>
              <a:rPr lang="en-US" sz="2600" dirty="0"/>
              <a:t># of deaths </a:t>
            </a:r>
            <a:r>
              <a:rPr lang="en-US" sz="2600" dirty="0" smtClean="0"/>
              <a:t>in 1 year by </a:t>
            </a:r>
            <a:r>
              <a:rPr lang="en-US" sz="2600" dirty="0"/>
              <a:t>horse kick in </a:t>
            </a:r>
            <a:r>
              <a:rPr lang="en-US" sz="2600" dirty="0" smtClean="0"/>
              <a:t>Prussian </a:t>
            </a:r>
            <a:r>
              <a:rPr lang="en-US" sz="2600" dirty="0"/>
              <a:t>cavalry</a:t>
            </a:r>
          </a:p>
          <a:p>
            <a:pPr lvl="0" algn="l">
              <a:buNone/>
            </a:pPr>
            <a:r>
              <a:rPr lang="en-US" sz="2600" b="1" dirty="0"/>
              <a:t>Parameters</a:t>
            </a:r>
            <a:r>
              <a:rPr lang="en-US" sz="2600" b="1" dirty="0" smtClean="0"/>
              <a:t>: </a:t>
            </a:r>
            <a:r>
              <a:rPr lang="en-US" sz="2600" dirty="0" smtClean="0">
                <a:sym typeface="Symbol"/>
              </a:rPr>
              <a:t></a:t>
            </a:r>
            <a:endParaRPr lang="en-US" sz="2600" b="1" dirty="0"/>
          </a:p>
          <a:p>
            <a:pPr lvl="0" algn="l">
              <a:buNone/>
            </a:pPr>
            <a:r>
              <a:rPr lang="en-US" sz="2600" b="1" dirty="0"/>
              <a:t>Properties:</a:t>
            </a:r>
          </a:p>
          <a:p>
            <a:pPr lvl="0" algn="l">
              <a:buNone/>
            </a:pPr>
            <a:r>
              <a:rPr lang="en-US" sz="2600" dirty="0"/>
              <a:t>E[X] </a:t>
            </a:r>
            <a:r>
              <a:rPr lang="en-US" sz="2600" dirty="0" smtClean="0"/>
              <a:t>= </a:t>
            </a:r>
            <a:r>
              <a:rPr lang="en-US" sz="2600" dirty="0" smtClean="0">
                <a:sym typeface="Symbol"/>
              </a:rPr>
              <a:t></a:t>
            </a:r>
            <a:endParaRPr lang="en-US" sz="2600" dirty="0"/>
          </a:p>
          <a:p>
            <a:pPr lvl="0" algn="l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= </a:t>
            </a:r>
            <a:r>
              <a:rPr lang="en-US" sz="2600" dirty="0" smtClean="0">
                <a:sym typeface="Symbol"/>
              </a:rPr>
              <a:t></a:t>
            </a:r>
            <a:endParaRPr lang="en-US" sz="2600" dirty="0"/>
          </a:p>
          <a:p>
            <a:pPr lvl="0" algn="l">
              <a:buNone/>
            </a:pPr>
            <a:r>
              <a:rPr lang="en-US" sz="2600" dirty="0" err="1" smtClean="0"/>
              <a:t>pmf</a:t>
            </a:r>
            <a:r>
              <a:rPr lang="en-US" sz="2600" dirty="0"/>
              <a:t>:   </a:t>
            </a:r>
          </a:p>
        </p:txBody>
      </p:sp>
      <p:sp>
        <p:nvSpPr>
          <p:cNvPr id="4" name="TextBox 3"/>
          <p:cNvSpPr txBox="1">
            <a:spLocks noResize="1"/>
          </p:cNvSpPr>
          <p:nvPr/>
        </p:nvSpPr>
        <p:spPr>
          <a:xfrm>
            <a:off x="4699440" y="3848759"/>
            <a:ext cx="72000" cy="169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293285" y="5761037"/>
                <a:ext cx="3114360" cy="952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0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λ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  <m:r>
                            <a:rPr lang="en-US" sz="2400" i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λ</m:t>
                          </m:r>
                        </m:sup>
                      </m:sSup>
                    </m:oMath>
                  </m:oMathPara>
                </a14:m>
                <a:endParaRPr lang="en-US" sz="2400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285" y="5761037"/>
                <a:ext cx="3114360" cy="9529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86399" y="4114800"/>
            <a:ext cx="3428639" cy="274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Geometric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27183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en-US" sz="2600" b="1" dirty="0"/>
              <a:t>Definition: </a:t>
            </a:r>
            <a:r>
              <a:rPr lang="en-US" sz="2600" dirty="0"/>
              <a:t>number of </a:t>
            </a:r>
            <a:r>
              <a:rPr lang="en-US" sz="2600" dirty="0" smtClean="0"/>
              <a:t>independent Bernoulli </a:t>
            </a:r>
            <a:r>
              <a:rPr lang="en-US" sz="2600" dirty="0"/>
              <a:t>trials </a:t>
            </a:r>
            <a:r>
              <a:rPr lang="en-US" sz="2600" dirty="0" smtClean="0"/>
              <a:t>with parameter </a:t>
            </a:r>
            <a:r>
              <a:rPr lang="en-US" sz="2600" i="1" dirty="0" smtClean="0"/>
              <a:t>p</a:t>
            </a:r>
            <a:r>
              <a:rPr lang="en-US" sz="2600" dirty="0" smtClean="0"/>
              <a:t> until and including first success</a:t>
            </a:r>
            <a:r>
              <a:rPr lang="en-US" sz="2600" b="1" dirty="0" smtClean="0"/>
              <a:t> </a:t>
            </a:r>
            <a:r>
              <a:rPr lang="en-US" sz="2600" dirty="0" smtClean="0"/>
              <a:t>(so </a:t>
            </a:r>
            <a:r>
              <a:rPr lang="en-US" sz="2600" i="1" dirty="0"/>
              <a:t>X</a:t>
            </a:r>
            <a:r>
              <a:rPr lang="en-US" sz="2600" dirty="0"/>
              <a:t> can take values </a:t>
            </a:r>
            <a:r>
              <a:rPr lang="en-US" sz="2600" dirty="0" smtClean="0"/>
              <a:t>1</a:t>
            </a:r>
            <a:r>
              <a:rPr lang="en-US" sz="2600" dirty="0"/>
              <a:t>, 2, 3, </a:t>
            </a:r>
            <a:r>
              <a:rPr lang="en-US" sz="2600" dirty="0" smtClean="0"/>
              <a:t>...)</a:t>
            </a:r>
            <a:endParaRPr lang="en-US" sz="2600" dirty="0"/>
          </a:p>
          <a:p>
            <a:pPr lvl="0" algn="l">
              <a:buNone/>
            </a:pPr>
            <a:r>
              <a:rPr lang="en-US" sz="2600" b="1" dirty="0"/>
              <a:t>Example: </a:t>
            </a:r>
            <a:r>
              <a:rPr lang="en-US" sz="2600" dirty="0"/>
              <a:t># of coins flipped </a:t>
            </a:r>
            <a:r>
              <a:rPr lang="en-US" sz="2600" dirty="0" smtClean="0"/>
              <a:t>until first head</a:t>
            </a:r>
            <a:endParaRPr lang="en-US" sz="2600" dirty="0"/>
          </a:p>
          <a:p>
            <a:pPr lvl="0" algn="l">
              <a:buNone/>
            </a:pPr>
            <a:r>
              <a:rPr lang="en-US" sz="2600" b="1" dirty="0"/>
              <a:t>Parameters: </a:t>
            </a:r>
            <a:r>
              <a:rPr lang="en-US" sz="2600" i="1" dirty="0"/>
              <a:t>p</a:t>
            </a:r>
          </a:p>
          <a:p>
            <a:pPr lvl="0" algn="l">
              <a:buNone/>
            </a:pPr>
            <a:r>
              <a:rPr lang="en-US" sz="2600" b="1" dirty="0"/>
              <a:t>Properties:</a:t>
            </a:r>
          </a:p>
          <a:p>
            <a:pPr lvl="0" algn="l">
              <a:buNone/>
            </a:pPr>
            <a:r>
              <a:rPr lang="en-US" sz="2600" dirty="0"/>
              <a:t>E[X] =</a:t>
            </a:r>
          </a:p>
          <a:p>
            <a:pPr lvl="0" algn="l"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  </a:t>
            </a:r>
          </a:p>
          <a:p>
            <a:pPr lvl="0" algn="l">
              <a:buNone/>
            </a:pPr>
            <a:r>
              <a:rPr lang="en-US" sz="2600" dirty="0" err="1" smtClean="0"/>
              <a:t>pmf</a:t>
            </a:r>
            <a:r>
              <a:rPr lang="en-US" sz="26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677598" y="4770437"/>
                <a:ext cx="345240" cy="7772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598" y="4770437"/>
                <a:ext cx="345240" cy="7772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939467" y="5277600"/>
                <a:ext cx="786600" cy="824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1</m:t>
                          </m:r>
                          <m:r>
                            <a:rPr lang="en-US" i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467" y="5277600"/>
                <a:ext cx="786600" cy="8240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280159" y="5989637"/>
                <a:ext cx="3650399" cy="499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>
                          <a:latin typeface="Cambria Math"/>
                        </a:rPr>
                        <m:t>Pr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0">
                              <a:latin typeface="Cambria Math"/>
                            </a:rPr>
                            <m:t>=</m:t>
                          </m:r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i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  <m:r>
                            <a:rPr lang="en-US" sz="2000" i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000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5989637"/>
                <a:ext cx="3650399" cy="499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r="49778"/>
          <a:stretch>
            <a:fillRect/>
          </a:stretch>
        </p:blipFill>
        <p:spPr>
          <a:xfrm>
            <a:off x="5192712" y="3768840"/>
            <a:ext cx="3840479" cy="301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Hypergeometric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8870040" cy="559219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en-US" sz="2600" b="1" dirty="0"/>
              <a:t>Definition: </a:t>
            </a:r>
            <a:r>
              <a:rPr lang="en-US" sz="2600" dirty="0" smtClean="0"/>
              <a:t>number </a:t>
            </a:r>
            <a:r>
              <a:rPr lang="en-US" sz="2600" dirty="0"/>
              <a:t>of </a:t>
            </a:r>
            <a:r>
              <a:rPr lang="en-US" sz="2600" dirty="0" smtClean="0"/>
              <a:t>successes </a:t>
            </a:r>
            <a:r>
              <a:rPr lang="en-US" sz="2600" dirty="0"/>
              <a:t>in </a:t>
            </a:r>
            <a:r>
              <a:rPr lang="en-US" sz="2600" i="1" dirty="0"/>
              <a:t>n</a:t>
            </a:r>
            <a:r>
              <a:rPr lang="en-US" sz="2600" dirty="0"/>
              <a:t> draws (</a:t>
            </a:r>
            <a:r>
              <a:rPr lang="en-US" sz="2600" dirty="0" smtClean="0"/>
              <a:t>without                                                               </a:t>
            </a:r>
            <a:r>
              <a:rPr lang="en-US" sz="2600" dirty="0"/>
              <a:t>replacement) from </a:t>
            </a:r>
            <a:r>
              <a:rPr lang="en-US" sz="2600" i="1" dirty="0"/>
              <a:t>N</a:t>
            </a:r>
            <a:r>
              <a:rPr lang="en-US" sz="2600" dirty="0"/>
              <a:t> items that contain </a:t>
            </a:r>
            <a:r>
              <a:rPr lang="en-US" sz="2600" i="1" dirty="0"/>
              <a:t>K</a:t>
            </a:r>
            <a:r>
              <a:rPr lang="en-US" sz="2600" dirty="0"/>
              <a:t> </a:t>
            </a:r>
            <a:r>
              <a:rPr lang="en-US" sz="2600" dirty="0" smtClean="0"/>
              <a:t>successes in total</a:t>
            </a:r>
            <a:endParaRPr lang="en-US" sz="2600" dirty="0"/>
          </a:p>
          <a:p>
            <a:pPr lvl="0" algn="l">
              <a:buNone/>
            </a:pPr>
            <a:r>
              <a:rPr lang="en-US" sz="2600" b="1" dirty="0"/>
              <a:t>Example: </a:t>
            </a:r>
            <a:r>
              <a:rPr lang="en-US" sz="2600" dirty="0"/>
              <a:t>An urn has 10 red balls and 10 blue </a:t>
            </a:r>
            <a:r>
              <a:rPr lang="en-US" sz="2600" dirty="0" smtClean="0"/>
              <a:t>balls.  What </a:t>
            </a:r>
            <a:r>
              <a:rPr lang="en-US" sz="2600" dirty="0"/>
              <a:t>is the                                            probability of drawing 2 red balls in 4 draws?</a:t>
            </a:r>
          </a:p>
          <a:p>
            <a:pPr lvl="0" algn="l">
              <a:buNone/>
            </a:pPr>
            <a:r>
              <a:rPr lang="en-US" sz="2600" b="1" dirty="0"/>
              <a:t>Parameters: </a:t>
            </a:r>
            <a:r>
              <a:rPr lang="en-US" sz="2600" i="1" dirty="0"/>
              <a:t>n, </a:t>
            </a:r>
            <a:r>
              <a:rPr lang="en-US" sz="2600" i="1" dirty="0" smtClean="0"/>
              <a:t>N</a:t>
            </a:r>
            <a:r>
              <a:rPr lang="en-US" sz="2600" i="1" dirty="0"/>
              <a:t>, K</a:t>
            </a:r>
          </a:p>
          <a:p>
            <a:pPr lvl="0" algn="l">
              <a:buNone/>
            </a:pPr>
            <a:r>
              <a:rPr lang="en-US" sz="2600" b="1" dirty="0"/>
              <a:t>Properties:</a:t>
            </a:r>
          </a:p>
          <a:p>
            <a:pPr lvl="0" algn="l">
              <a:lnSpc>
                <a:spcPct val="150000"/>
              </a:lnSpc>
              <a:buNone/>
            </a:pPr>
            <a:r>
              <a:rPr lang="en-US" sz="2600" dirty="0"/>
              <a:t>E[X] =</a:t>
            </a:r>
          </a:p>
          <a:p>
            <a:pPr lvl="0" algn="l">
              <a:lnSpc>
                <a:spcPct val="150000"/>
              </a:lnSpc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</a:t>
            </a:r>
          </a:p>
          <a:p>
            <a:pPr lvl="0" algn="l">
              <a:lnSpc>
                <a:spcPct val="150000"/>
              </a:lnSpc>
              <a:buNone/>
            </a:pPr>
            <a:r>
              <a:rPr lang="en-US" sz="2600" dirty="0" err="1" smtClean="0"/>
              <a:t>pmf</a:t>
            </a:r>
            <a:r>
              <a:rPr lang="en-US" sz="2600" dirty="0"/>
              <a:t>:</a:t>
            </a:r>
          </a:p>
          <a:p>
            <a:pPr lvl="0" algn="l">
              <a:buNone/>
            </a:pP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718663" y="4829717"/>
                <a:ext cx="616320" cy="7772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63" y="4829717"/>
                <a:ext cx="616320" cy="7772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801867" y="5532437"/>
                <a:ext cx="2356560" cy="7772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𝑛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i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  <m:r>
                            <a:rPr lang="en-US" i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  <m:r>
                            <a:rPr lang="en-US" i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867" y="5532437"/>
                <a:ext cx="2356560" cy="7772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304887" y="6136200"/>
                <a:ext cx="3350520" cy="1784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0">
                              <a:latin typeface="Cambria Math"/>
                            </a:rPr>
                            <m:t>=</m:t>
                          </m:r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𝑁</m:t>
                                    </m:r>
                                    <m:r>
                                      <a:rPr lang="en-US" sz="2000" i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𝐾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000" i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en-US" sz="2000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887" y="6136200"/>
                <a:ext cx="3350520" cy="17845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37760" y="5195160"/>
            <a:ext cx="5142865" cy="168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Think about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the </a:t>
            </a:r>
            <a:r>
              <a:rPr lang="en-US" sz="1800" b="0" i="0" u="none" strike="noStrike" kern="1200" dirty="0" err="1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pmf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;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we've been doing it for weeks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now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:  w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ays-to-choose-successes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times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ways-to-choose-failures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over ways-to-choose-n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Also, consider that the binomial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dist. is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the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with-replacement </a:t>
            </a:r>
            <a:r>
              <a:rPr lang="en-US" sz="18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analog 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rPr>
              <a:t>of this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14891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Continuous Random Variables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Uniform Distribution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47139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US" sz="2600" b="1" dirty="0"/>
              <a:t>Definition: </a:t>
            </a:r>
            <a:r>
              <a:rPr lang="en-US" sz="2600" dirty="0"/>
              <a:t>A random variable that takes any </a:t>
            </a:r>
            <a:r>
              <a:rPr lang="en-US" sz="2600" dirty="0" smtClean="0"/>
              <a:t>real value </a:t>
            </a:r>
            <a:r>
              <a:rPr lang="en-US" sz="2600" dirty="0"/>
              <a:t>in an                                        interval with equal likelihood</a:t>
            </a:r>
          </a:p>
          <a:p>
            <a:pPr lvl="0">
              <a:buNone/>
            </a:pPr>
            <a:r>
              <a:rPr lang="en-US" sz="2600" b="1" dirty="0"/>
              <a:t>Example: </a:t>
            </a:r>
            <a:r>
              <a:rPr lang="en-US" sz="2600" dirty="0"/>
              <a:t>Choose a </a:t>
            </a:r>
            <a:r>
              <a:rPr lang="en-US" sz="2600" dirty="0" smtClean="0"/>
              <a:t>real number </a:t>
            </a:r>
            <a:r>
              <a:rPr lang="en-US" sz="2600" dirty="0"/>
              <a:t>(</a:t>
            </a:r>
            <a:r>
              <a:rPr lang="en-US" sz="2600" dirty="0" smtClean="0"/>
              <a:t>with </a:t>
            </a:r>
            <a:r>
              <a:rPr lang="en-US" sz="2600" dirty="0"/>
              <a:t>infinite precision) between 0 and 10</a:t>
            </a:r>
          </a:p>
          <a:p>
            <a:pPr lvl="0">
              <a:buNone/>
            </a:pPr>
            <a:r>
              <a:rPr lang="en-US" sz="2600" b="1" dirty="0"/>
              <a:t>Parameters: </a:t>
            </a:r>
            <a:r>
              <a:rPr lang="en-US" sz="2600" i="1" dirty="0"/>
              <a:t>a, b </a:t>
            </a:r>
            <a:r>
              <a:rPr lang="en-US" sz="2600" dirty="0"/>
              <a:t>(lower and upper bound of interval)</a:t>
            </a:r>
          </a:p>
          <a:p>
            <a:pPr lvl="0">
              <a:buNone/>
            </a:pPr>
            <a:r>
              <a:rPr lang="en-US" sz="2600" b="1" dirty="0"/>
              <a:t>Properties: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/>
              <a:t>E[X] =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[X] </a:t>
            </a:r>
            <a:r>
              <a:rPr lang="en-US" sz="2600" dirty="0"/>
              <a:t>=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600" dirty="0" err="1" smtClean="0"/>
              <a:t>pdf</a:t>
            </a:r>
            <a:r>
              <a:rPr lang="en-US" sz="2600" dirty="0"/>
              <a:t>:  </a:t>
            </a:r>
          </a:p>
          <a:p>
            <a:pPr lvl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758707" y="4837799"/>
                <a:ext cx="717120" cy="7772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0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i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707" y="4837799"/>
                <a:ext cx="717120" cy="7772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927007" y="5615038"/>
                <a:ext cx="1097640" cy="845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i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i="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007" y="5615038"/>
                <a:ext cx="1097640" cy="8452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1216530" y="6460318"/>
                <a:ext cx="6098760" cy="780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2000" i="1" dirty="0" smtClean="0"/>
                  <a:t>f</a:t>
                </a:r>
                <a:r>
                  <a:rPr lang="en-US" sz="2000" dirty="0" smtClean="0"/>
                  <a:t>(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r>
                      <a:rPr lang="en-US" sz="20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0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if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i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0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0">
                        <a:latin typeface="Cambria Math"/>
                      </a:rPr>
                      <m:t>,0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latin typeface="Cambria Math"/>
                      </a:rPr>
                      <m:t>otherwise</m:t>
                    </m:r>
                  </m:oMath>
                </a14:m>
                <a:endParaRPr lang="en-US" sz="2000" dirty="0">
                  <a:latin typeface="Liberation Sans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530" y="6460318"/>
                <a:ext cx="6098760" cy="780120"/>
              </a:xfrm>
              <a:prstGeom prst="rect">
                <a:avLst/>
              </a:prstGeom>
              <a:blipFill rotWithShape="1">
                <a:blip r:embed="rId5"/>
                <a:stretch>
                  <a:fillRect l="-11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648670" y="4419237"/>
            <a:ext cx="3333240" cy="25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936</Words>
  <Application>Microsoft Office PowerPoint</Application>
  <PresentationFormat>Custom</PresentationFormat>
  <Paragraphs>112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</vt:lpstr>
      <vt:lpstr>Section 5-23</vt:lpstr>
      <vt:lpstr>Discrete Random Variables</vt:lpstr>
      <vt:lpstr>Bernoulli Distribution</vt:lpstr>
      <vt:lpstr>Binomial Distribution</vt:lpstr>
      <vt:lpstr>Poisson Distribution</vt:lpstr>
      <vt:lpstr>Geometric Distribution</vt:lpstr>
      <vt:lpstr>Hypergeometric Distribution</vt:lpstr>
      <vt:lpstr>Continuous Random Variables</vt:lpstr>
      <vt:lpstr>Uniform Distribution</vt:lpstr>
      <vt:lpstr>Exponential Distribution</vt:lpstr>
      <vt:lpstr>Normal Distribution</vt:lpstr>
      <vt:lpstr>Another Randomized Algorithm</vt:lpstr>
      <vt:lpstr>Matrix Multiplication</vt:lpstr>
      <vt:lpstr>Frievalds’ Algorithm</vt:lpstr>
      <vt:lpstr>Results of Frievalds’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5-23</dc:title>
  <dc:creator>Kane Swanson</dc:creator>
  <cp:lastModifiedBy>Martin</cp:lastModifiedBy>
  <cp:revision>21</cp:revision>
  <dcterms:created xsi:type="dcterms:W3CDTF">2013-05-22T14:46:25Z</dcterms:created>
  <dcterms:modified xsi:type="dcterms:W3CDTF">2013-05-24T05:13:33Z</dcterms:modified>
</cp:coreProperties>
</file>