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56" r:id="rId2"/>
    <p:sldId id="485" r:id="rId3"/>
    <p:sldId id="257" r:id="rId4"/>
    <p:sldId id="258" r:id="rId5"/>
    <p:sldId id="259" r:id="rId6"/>
    <p:sldId id="437" r:id="rId7"/>
    <p:sldId id="438" r:id="rId8"/>
    <p:sldId id="439" r:id="rId9"/>
    <p:sldId id="440" r:id="rId10"/>
    <p:sldId id="441" r:id="rId11"/>
    <p:sldId id="442" r:id="rId12"/>
    <p:sldId id="443" r:id="rId13"/>
    <p:sldId id="444" r:id="rId14"/>
    <p:sldId id="445" r:id="rId15"/>
    <p:sldId id="451" r:id="rId16"/>
    <p:sldId id="446" r:id="rId17"/>
    <p:sldId id="447" r:id="rId18"/>
    <p:sldId id="448" r:id="rId19"/>
    <p:sldId id="449" r:id="rId20"/>
    <p:sldId id="452" r:id="rId21"/>
    <p:sldId id="453" r:id="rId22"/>
    <p:sldId id="457" r:id="rId23"/>
    <p:sldId id="454" r:id="rId24"/>
    <p:sldId id="456" r:id="rId25"/>
    <p:sldId id="458" r:id="rId26"/>
    <p:sldId id="459" r:id="rId27"/>
    <p:sldId id="460" r:id="rId28"/>
    <p:sldId id="461" r:id="rId29"/>
    <p:sldId id="462" r:id="rId30"/>
    <p:sldId id="463" r:id="rId31"/>
    <p:sldId id="455" r:id="rId32"/>
    <p:sldId id="464" r:id="rId33"/>
    <p:sldId id="465" r:id="rId34"/>
    <p:sldId id="466" r:id="rId35"/>
    <p:sldId id="471" r:id="rId36"/>
    <p:sldId id="472" r:id="rId37"/>
    <p:sldId id="478" r:id="rId38"/>
    <p:sldId id="480" r:id="rId39"/>
    <p:sldId id="481" r:id="rId40"/>
    <p:sldId id="482" r:id="rId41"/>
    <p:sldId id="483" r:id="rId42"/>
    <p:sldId id="468" r:id="rId43"/>
    <p:sldId id="469" r:id="rId44"/>
    <p:sldId id="470" r:id="rId45"/>
    <p:sldId id="4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64" d="100"/>
          <a:sy n="164" d="100"/>
        </p:scale>
        <p:origin x="1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A32E8E-D1EE-4079-A957-40E033DD8527}" type="datetimeFigureOut">
              <a:rPr lang="en-US" smtClean="0"/>
              <a:t>5/26/2022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817A0E-E12C-4C01-97EB-D1B156521C2A}" type="slidenum">
              <a:rPr lang="en-US" smtClean="0"/>
              <a:t>‹#›</a:t>
            </a:fld>
            <a:endParaRPr lang="en-US"/>
          </a:p>
        </p:txBody>
      </p:sp>
    </p:spTree>
    <p:extLst>
      <p:ext uri="{BB962C8B-B14F-4D97-AF65-F5344CB8AC3E}">
        <p14:creationId xmlns:p14="http://schemas.microsoft.com/office/powerpoint/2010/main" val="92268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E556B74-D9E0-49D9-82E9-DA1A18BF61A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5B431-45B6-4213-90CB-B301BE8FCD5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9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E556B74-D9E0-49D9-82E9-DA1A18BF61AB}" type="datetimeFigureOut">
              <a:rPr lang="en-US" smtClean="0"/>
              <a:t>5/26/2022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9D5B431-45B6-4213-90CB-B301BE8FCD58}"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64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E556B74-D9E0-49D9-82E9-DA1A18BF61AB}" type="datetimeFigureOut">
              <a:rPr lang="en-US" smtClean="0"/>
              <a:t>5/26/2022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9D5B431-45B6-4213-90CB-B301BE8FCD58}"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020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49570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56B74-D9E0-49D9-82E9-DA1A18BF61A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5B431-45B6-4213-90CB-B301BE8FCD58}" type="slidenum">
              <a:rPr lang="en-US" smtClean="0"/>
              <a:t>‹#›</a:t>
            </a:fld>
            <a:endParaRPr lang="en-US"/>
          </a:p>
        </p:txBody>
      </p:sp>
    </p:spTree>
    <p:extLst>
      <p:ext uri="{BB962C8B-B14F-4D97-AF65-F5344CB8AC3E}">
        <p14:creationId xmlns:p14="http://schemas.microsoft.com/office/powerpoint/2010/main" val="39450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E556B74-D9E0-49D9-82E9-DA1A18BF61AB}" type="datetimeFigureOut">
              <a:rPr lang="en-US" smtClean="0"/>
              <a:t>5/26/2022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9D5B431-45B6-4213-90CB-B301BE8FCD58}"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521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E556B74-D9E0-49D9-82E9-DA1A18BF61AB}"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5B431-45B6-4213-90CB-B301BE8FCD58}"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605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556B74-D9E0-49D9-82E9-DA1A18BF61AB}"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5B431-45B6-4213-90CB-B301BE8FCD58}" type="slidenum">
              <a:rPr lang="en-US" smtClean="0"/>
              <a:t>‹#›</a:t>
            </a:fld>
            <a:endParaRPr lang="en-US"/>
          </a:p>
        </p:txBody>
      </p:sp>
    </p:spTree>
    <p:extLst>
      <p:ext uri="{BB962C8B-B14F-4D97-AF65-F5344CB8AC3E}">
        <p14:creationId xmlns:p14="http://schemas.microsoft.com/office/powerpoint/2010/main" val="35977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556B74-D9E0-49D9-82E9-DA1A18BF61AB}"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5B431-45B6-4213-90CB-B301BE8FCD58}"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5426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556B74-D9E0-49D9-82E9-DA1A18BF61AB}"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5B431-45B6-4213-90CB-B301BE8FCD5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39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56B74-D9E0-49D9-82E9-DA1A18BF61AB}"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5B431-45B6-4213-90CB-B301BE8FCD58}" type="slidenum">
              <a:rPr lang="en-US" smtClean="0"/>
              <a:t>‹#›</a:t>
            </a:fld>
            <a:endParaRPr lang="en-US"/>
          </a:p>
        </p:txBody>
      </p:sp>
    </p:spTree>
    <p:extLst>
      <p:ext uri="{BB962C8B-B14F-4D97-AF65-F5344CB8AC3E}">
        <p14:creationId xmlns:p14="http://schemas.microsoft.com/office/powerpoint/2010/main" val="203069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556B74-D9E0-49D9-82E9-DA1A18BF61AB}"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5B431-45B6-4213-90CB-B301BE8FCD5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86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E556B74-D9E0-49D9-82E9-DA1A18BF61AB}" type="datetimeFigureOut">
              <a:rPr lang="en-US" smtClean="0"/>
              <a:t>5/26/2022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9D5B431-45B6-4213-90CB-B301BE8FCD58}"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293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52.png"/><Relationship Id="rId5" Type="http://schemas.openxmlformats.org/officeDocument/2006/relationships/image" Target="../media/image47.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8D89-0B8B-478C-BA92-65E38A1C86DA}"/>
              </a:ext>
            </a:extLst>
          </p:cNvPr>
          <p:cNvSpPr>
            <a:spLocks noGrp="1"/>
          </p:cNvSpPr>
          <p:nvPr>
            <p:ph type="ctrTitle"/>
          </p:nvPr>
        </p:nvSpPr>
        <p:spPr/>
        <p:txBody>
          <a:bodyPr/>
          <a:lstStyle/>
          <a:p>
            <a:r>
              <a:rPr lang="en-US" dirty="0"/>
              <a:t>Uncountability</a:t>
            </a:r>
          </a:p>
        </p:txBody>
      </p:sp>
      <p:sp>
        <p:nvSpPr>
          <p:cNvPr id="3" name="Subtitle 2">
            <a:extLst>
              <a:ext uri="{FF2B5EF4-FFF2-40B4-BE49-F238E27FC236}">
                <a16:creationId xmlns:a16="http://schemas.microsoft.com/office/drawing/2014/main" id="{62B157D5-D5EA-448B-87B9-7961D39EEDAF}"/>
              </a:ext>
            </a:extLst>
          </p:cNvPr>
          <p:cNvSpPr>
            <a:spLocks noGrp="1"/>
          </p:cNvSpPr>
          <p:nvPr>
            <p:ph type="subTitle" idx="1"/>
          </p:nvPr>
        </p:nvSpPr>
        <p:spPr/>
        <p:txBody>
          <a:bodyPr/>
          <a:lstStyle/>
          <a:p>
            <a:r>
              <a:rPr lang="en-US" dirty="0"/>
              <a:t>CSE 311 </a:t>
            </a:r>
            <a:r>
              <a:rPr lang="en-US" dirty="0" smtClean="0"/>
              <a:t>Spring </a:t>
            </a:r>
            <a:r>
              <a:rPr lang="en-US" dirty="0"/>
              <a:t>2022</a:t>
            </a:r>
          </a:p>
          <a:p>
            <a:r>
              <a:rPr lang="en-US" dirty="0"/>
              <a:t>Lecture </a:t>
            </a:r>
            <a:r>
              <a:rPr lang="en-US" dirty="0" smtClean="0"/>
              <a:t>28</a:t>
            </a:r>
            <a:endParaRPr lang="en-US" dirty="0"/>
          </a:p>
        </p:txBody>
      </p:sp>
    </p:spTree>
    <p:extLst>
      <p:ext uri="{BB962C8B-B14F-4D97-AF65-F5344CB8AC3E}">
        <p14:creationId xmlns:p14="http://schemas.microsoft.com/office/powerpoint/2010/main" val="359056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1A87-B25B-45F1-8D0C-96CE0082C800}"/>
              </a:ext>
            </a:extLst>
          </p:cNvPr>
          <p:cNvSpPr>
            <a:spLocks noGrp="1"/>
          </p:cNvSpPr>
          <p:nvPr>
            <p:ph type="title"/>
          </p:nvPr>
        </p:nvSpPr>
        <p:spPr/>
        <p:txBody>
          <a:bodyPr/>
          <a:lstStyle/>
          <a:p>
            <a:r>
              <a:rPr lang="en-US" dirty="0"/>
              <a:t>Bijection</a:t>
            </a:r>
          </a:p>
        </p:txBody>
      </p:sp>
      <p:sp>
        <p:nvSpPr>
          <p:cNvPr id="3" name="Content Placeholder 2">
            <a:extLst>
              <a:ext uri="{FF2B5EF4-FFF2-40B4-BE49-F238E27FC236}">
                <a16:creationId xmlns:a16="http://schemas.microsoft.com/office/drawing/2014/main" id="{0577FEF1-6671-4529-9E8C-4D841E535ADA}"/>
              </a:ext>
            </a:extLst>
          </p:cNvPr>
          <p:cNvSpPr>
            <a:spLocks noGrp="1"/>
          </p:cNvSpPr>
          <p:nvPr>
            <p:ph idx="1"/>
          </p:nvPr>
        </p:nvSpPr>
        <p:spPr>
          <a:xfrm>
            <a:off x="575240" y="5394142"/>
            <a:ext cx="11187258" cy="1200581"/>
          </a:xfrm>
        </p:spPr>
        <p:txBody>
          <a:bodyPr>
            <a:normAutofit lnSpcReduction="10000"/>
          </a:bodyPr>
          <a:lstStyle/>
          <a:p>
            <a:r>
              <a:rPr lang="en-US" dirty="0"/>
              <a:t>A bijection maps every element of the domain to </a:t>
            </a:r>
            <a:r>
              <a:rPr lang="en-US" b="1" dirty="0"/>
              <a:t>exactly </a:t>
            </a:r>
            <a:r>
              <a:rPr lang="en-US" dirty="0"/>
              <a:t>one element of the co-domain, and every element of the domain to </a:t>
            </a:r>
            <a:r>
              <a:rPr lang="en-US" b="1" dirty="0"/>
              <a:t>exactly </a:t>
            </a:r>
            <a:r>
              <a:rPr lang="en-US" dirty="0"/>
              <a:t>one element of the domain.</a:t>
            </a:r>
          </a:p>
        </p:txBody>
      </p:sp>
      <p:grpSp>
        <p:nvGrpSpPr>
          <p:cNvPr id="5" name="Group 4">
            <a:extLst>
              <a:ext uri="{FF2B5EF4-FFF2-40B4-BE49-F238E27FC236}">
                <a16:creationId xmlns:a16="http://schemas.microsoft.com/office/drawing/2014/main" id="{2A344B9D-FF1A-4841-B877-0E9A2ABCCC21}"/>
              </a:ext>
            </a:extLst>
          </p:cNvPr>
          <p:cNvGrpSpPr/>
          <p:nvPr/>
        </p:nvGrpSpPr>
        <p:grpSpPr>
          <a:xfrm>
            <a:off x="575239" y="1459037"/>
            <a:ext cx="5139761" cy="1895995"/>
            <a:chOff x="1185842" y="3429000"/>
            <a:chExt cx="6111311" cy="1648382"/>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A92B1D-1105-4398-BB5B-3B1167255EFB}"/>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DCA92B1D-1105-4398-BB5B-3B1167255EFB}"/>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0AB79046-C869-4DE2-92AA-275B8A5A350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grpSp>
        <p:nvGrpSpPr>
          <p:cNvPr id="8" name="Group 7">
            <a:extLst>
              <a:ext uri="{FF2B5EF4-FFF2-40B4-BE49-F238E27FC236}">
                <a16:creationId xmlns:a16="http://schemas.microsoft.com/office/drawing/2014/main" id="{65593936-E922-4A8A-B11F-325DA3D8C2E7}"/>
              </a:ext>
            </a:extLst>
          </p:cNvPr>
          <p:cNvGrpSpPr/>
          <p:nvPr/>
        </p:nvGrpSpPr>
        <p:grpSpPr>
          <a:xfrm>
            <a:off x="6040935" y="1459036"/>
            <a:ext cx="5721563" cy="1895995"/>
            <a:chOff x="1185842" y="3429000"/>
            <a:chExt cx="6111311" cy="1648382"/>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A31C61-B28A-4659-970C-C90E9AE112F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EDA31C61-B28A-4659-970C-C90E9AE112F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9C50B5DB-8D9D-4416-B507-95C5C107FEF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grpSp>
        <p:nvGrpSpPr>
          <p:cNvPr id="11" name="Group 10">
            <a:extLst>
              <a:ext uri="{FF2B5EF4-FFF2-40B4-BE49-F238E27FC236}">
                <a16:creationId xmlns:a16="http://schemas.microsoft.com/office/drawing/2014/main" id="{B77C035F-1E7C-4429-8107-5A5B304B6463}"/>
              </a:ext>
            </a:extLst>
          </p:cNvPr>
          <p:cNvGrpSpPr/>
          <p:nvPr/>
        </p:nvGrpSpPr>
        <p:grpSpPr>
          <a:xfrm>
            <a:off x="2284618" y="3498148"/>
            <a:ext cx="7768500" cy="1895995"/>
            <a:chOff x="1185842" y="3429000"/>
            <a:chExt cx="6111311" cy="1648382"/>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2ABE48F-BEA1-42CD-95F1-6F2DD4380D05}"/>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 bijection </a:t>
                  </a:r>
                  <a:r>
                    <a:rPr lang="en-US" sz="2800" b="1" dirty="0" err="1">
                      <a:latin typeface="Segoe UI Semibold" panose="020B0702040204020203" pitchFamily="34" charset="0"/>
                      <a:cs typeface="Segoe UI Semibold" panose="020B0702040204020203" pitchFamily="34" charset="0"/>
                    </a:rPr>
                    <a:t>iff</a:t>
                  </a: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and onto</a:t>
                  </a:r>
                </a:p>
              </p:txBody>
            </p:sp>
          </mc:Choice>
          <mc:Fallback xmlns="">
            <p:sp>
              <p:nvSpPr>
                <p:cNvPr id="12" name="Rectangle 11">
                  <a:extLst>
                    <a:ext uri="{FF2B5EF4-FFF2-40B4-BE49-F238E27FC236}">
                      <a16:creationId xmlns:a16="http://schemas.microsoft.com/office/drawing/2014/main" id="{12ABE48F-BEA1-42CD-95F1-6F2DD4380D05}"/>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B6F2B8A-50D3-40A6-BC1A-7F2DECED452E}"/>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Bijection</a:t>
              </a:r>
            </a:p>
          </p:txBody>
        </p:sp>
      </p:grpSp>
    </p:spTree>
    <p:extLst>
      <p:ext uri="{BB962C8B-B14F-4D97-AF65-F5344CB8AC3E}">
        <p14:creationId xmlns:p14="http://schemas.microsoft.com/office/powerpoint/2010/main" val="255348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D00-8032-409A-BA7F-D5D23A147DCD}"/>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373799D9-54B2-482F-B3FA-EBD898C933B9}"/>
              </a:ext>
            </a:extLst>
          </p:cNvPr>
          <p:cNvSpPr>
            <a:spLocks noGrp="1"/>
          </p:cNvSpPr>
          <p:nvPr>
            <p:ph idx="1"/>
          </p:nvPr>
        </p:nvSpPr>
        <p:spPr>
          <a:xfrm>
            <a:off x="410135" y="3476065"/>
            <a:ext cx="11352363" cy="2833296"/>
          </a:xfrm>
        </p:spPr>
        <p:txBody>
          <a:bodyPr/>
          <a:lstStyle/>
          <a:p>
            <a:r>
              <a:rPr lang="en-US" dirty="0"/>
              <a:t>This matches our intuition on finite sets.</a:t>
            </a:r>
          </a:p>
          <a:p>
            <a:r>
              <a:rPr lang="en-US" dirty="0"/>
              <a:t>But it also works for infinite sets!</a:t>
            </a:r>
          </a:p>
          <a:p>
            <a:endParaRPr lang="en-US" dirty="0"/>
          </a:p>
          <a:p>
            <a:r>
              <a:rPr lang="en-US" dirty="0"/>
              <a:t>Let’s see just how infinite these sets are.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3344FCA-D096-4974-BABF-4403C0962272}"/>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3344FCA-D096-4974-BABF-4403C0962272}"/>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2"/>
                <a:stretch>
                  <a:fillRect r="-11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69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lstStyle/>
          <a:p>
            <a:r>
              <a:rPr lang="en-US" dirty="0"/>
              <a:t>Some infinite sets</a:t>
            </a:r>
          </a:p>
        </p:txBody>
      </p:sp>
      <p:sp>
        <p:nvSpPr>
          <p:cNvPr id="3" name="Content Placeholder 2">
            <a:extLst>
              <a:ext uri="{FF2B5EF4-FFF2-40B4-BE49-F238E27FC236}">
                <a16:creationId xmlns:a16="http://schemas.microsoft.com/office/drawing/2014/main" id="{44312997-3661-4F29-8767-2B255A7B0AF9}"/>
              </a:ext>
            </a:extLst>
          </p:cNvPr>
          <p:cNvSpPr>
            <a:spLocks noGrp="1"/>
          </p:cNvSpPr>
          <p:nvPr>
            <p:ph idx="1"/>
          </p:nvPr>
        </p:nvSpPr>
        <p:spPr/>
        <p:txBody>
          <a:bodyPr/>
          <a:lstStyle/>
          <a:p>
            <a:endParaRPr lang="en-US" dirty="0"/>
          </a:p>
          <a:p>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2"/>
                <a:stretch>
                  <a:fillRect r="-11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3"/>
                <a:stretch>
                  <a:fillRect l="-1089" t="-12941" b="-31765"/>
                </a:stretch>
              </a:blipFill>
            </p:spPr>
            <p:txBody>
              <a:bodyPr/>
              <a:lstStyle/>
              <a:p>
                <a:r>
                  <a:rPr lang="en-US">
                    <a:noFill/>
                  </a:rPr>
                  <a:t> </a:t>
                </a:r>
              </a:p>
            </p:txBody>
          </p:sp>
        </mc:Fallback>
      </mc:AlternateContent>
    </p:spTree>
    <p:extLst>
      <p:ext uri="{BB962C8B-B14F-4D97-AF65-F5344CB8AC3E}">
        <p14:creationId xmlns:p14="http://schemas.microsoft.com/office/powerpoint/2010/main" val="263523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dirty="0"/>
              <a:t>They’re all the same 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t>
                </a:r>
              </a:p>
              <a:p>
                <a:r>
                  <a:rPr lang="en-US" dirty="0"/>
                  <a:t>If </a:t>
                </a:r>
                <a14:m>
                  <m:oMath xmlns:m="http://schemas.openxmlformats.org/officeDocument/2006/math">
                    <m:r>
                      <a:rPr lang="en-US" b="0" i="1" smtClean="0">
                        <a:latin typeface="Cambria Math" panose="02040503050406030204" pitchFamily="18" charset="0"/>
                      </a:rPr>
                      <m:t>𝑧</m:t>
                    </m:r>
                  </m:oMath>
                </a14:m>
                <a:r>
                  <a:rPr lang="en-US" dirty="0"/>
                  <a:t> is even then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=2</m:t>
                    </m:r>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for some integer </a:t>
                </a:r>
                <a14:m>
                  <m:oMath xmlns:m="http://schemas.openxmlformats.org/officeDocument/2006/math">
                    <m:r>
                      <a:rPr lang="en-US" b="0" i="1" smtClean="0">
                        <a:latin typeface="Cambria Math" panose="02040503050406030204" pitchFamily="18" charset="0"/>
                      </a:rPr>
                      <m:t>𝑘</m:t>
                    </m:r>
                  </m:oMath>
                </a14:m>
                <a:r>
                  <a:rPr lang="en-US" dirty="0"/>
                  <a:t> and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𝑧</m:t>
                    </m:r>
                  </m:oMath>
                </a14:m>
                <a:r>
                  <a:rPr lang="en-US" dirty="0"/>
                  <a:t>. </a:t>
                </a:r>
              </a:p>
              <a:p>
                <a:endParaRPr lang="en-US" dirty="0"/>
              </a:p>
              <a:p>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endParaRPr lang="en-US" dirty="0"/>
              </a:p>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61146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0AA-A788-430F-AA1F-499DC5CB888F}"/>
              </a:ext>
            </a:extLst>
          </p:cNvPr>
          <p:cNvSpPr>
            <a:spLocks noGrp="1"/>
          </p:cNvSpPr>
          <p:nvPr>
            <p:ph type="title"/>
          </p:nvPr>
        </p:nvSpPr>
        <p:spPr/>
        <p:txBody>
          <a:bodyPr/>
          <a:lstStyle/>
          <a:p>
            <a:r>
              <a:rPr lang="en-US" dirty="0"/>
              <a:t>They’re all the same 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C5138-B64F-492B-B3EC-7910AE8AA06E}"/>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ℕ</m:t>
                    </m:r>
                  </m:oMath>
                </a14:m>
                <a:r>
                  <a:rPr lang="en-US" dirty="0"/>
                  <a:t> and even integers?</a:t>
                </a:r>
              </a:p>
              <a:p>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will work nicely. You can also build one explicitly.</a:t>
                </a:r>
              </a:p>
              <a:p>
                <a:endParaRPr lang="en-US" dirty="0"/>
              </a:p>
              <a:p>
                <a:r>
                  <a:rPr lang="en-US" dirty="0"/>
                  <a:t>Good exercise: show that if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𝑔</m:t>
                    </m:r>
                  </m:oMath>
                </a14:m>
                <a:r>
                  <a:rPr lang="en-US" dirty="0"/>
                  <a:t> are bijections then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also a bijection. </a:t>
                </a:r>
              </a:p>
            </p:txBody>
          </p:sp>
        </mc:Choice>
        <mc:Fallback xmlns="">
          <p:sp>
            <p:nvSpPr>
              <p:cNvPr id="3" name="Content Placeholder 2">
                <a:extLst>
                  <a:ext uri="{FF2B5EF4-FFF2-40B4-BE49-F238E27FC236}">
                    <a16:creationId xmlns:a16="http://schemas.microsoft.com/office/drawing/2014/main" id="{BA9C5138-B64F-492B-B3EC-7910AE8AA0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813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39D-7E56-4EFD-B15E-9582F371C2AC}"/>
              </a:ext>
            </a:extLst>
          </p:cNvPr>
          <p:cNvSpPr>
            <a:spLocks noGrp="1"/>
          </p:cNvSpPr>
          <p:nvPr>
            <p:ph type="title"/>
          </p:nvPr>
        </p:nvSpPr>
        <p:spPr/>
        <p:txBody>
          <a:bodyPr/>
          <a:lstStyle/>
          <a:p>
            <a:r>
              <a:rPr lang="en-US" dirty="0"/>
              <a:t>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FD4A90-4B2B-42DD-8F47-9B5794B534D7}"/>
                  </a:ext>
                </a:extLst>
              </p:cNvPr>
              <p:cNvSpPr>
                <a:spLocks noGrp="1"/>
              </p:cNvSpPr>
              <p:nvPr>
                <p:ph idx="1"/>
              </p:nvPr>
            </p:nvSpPr>
            <p:spPr>
              <a:xfrm>
                <a:off x="575240" y="3998259"/>
                <a:ext cx="11187258" cy="2311102"/>
              </a:xfrm>
            </p:spPr>
            <p:txBody>
              <a:bodyPr/>
              <a:lstStyle/>
              <a:p>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r>
                  <a:rPr lang="en-US" dirty="0"/>
                  <a:t> is an even integer</a:t>
                </a:r>
                <a14:m>
                  <m:oMath xmlns:m="http://schemas.openxmlformats.org/officeDocument/2006/math">
                    <m:r>
                      <a:rPr lang="en-US" b="0" i="1" smtClean="0">
                        <a:latin typeface="Cambria Math" panose="02040503050406030204" pitchFamily="18" charset="0"/>
                      </a:rPr>
                      <m:t>}</m:t>
                    </m:r>
                  </m:oMath>
                </a14:m>
                <a:r>
                  <a:rPr lang="en-US" dirty="0"/>
                  <a:t> are all countable.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62FD4A90-4B2B-42DD-8F47-9B5794B534D7}"/>
                  </a:ext>
                </a:extLst>
              </p:cNvPr>
              <p:cNvSpPr>
                <a:spLocks noGrp="1" noRot="1" noChangeAspect="1" noMove="1" noResize="1" noEditPoints="1" noAdjustHandles="1" noChangeArrowheads="1" noChangeShapeType="1" noTextEdit="1"/>
              </p:cNvSpPr>
              <p:nvPr>
                <p:ph idx="1"/>
              </p:nvPr>
            </p:nvSpPr>
            <p:spPr>
              <a:xfrm>
                <a:off x="575240" y="3998259"/>
                <a:ext cx="11187258" cy="2311102"/>
              </a:xfrm>
              <a:blipFill>
                <a:blip r:embed="rId2"/>
                <a:stretch>
                  <a:fillRect t="-474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36F9B781-B8FE-4F21-9914-6551B1656940}"/>
              </a:ext>
            </a:extLst>
          </p:cNvPr>
          <p:cNvGrpSpPr/>
          <p:nvPr/>
        </p:nvGrpSpPr>
        <p:grpSpPr>
          <a:xfrm>
            <a:off x="618563" y="1501337"/>
            <a:ext cx="9732245" cy="2217439"/>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2A1CBC-3E0A-42CE-8859-38086BF4F21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is </a:t>
                  </a:r>
                  <a:r>
                    <a:rPr lang="en-US" sz="2800" b="1" dirty="0">
                      <a:latin typeface="Segoe UI Semibold" panose="020B0702040204020203" pitchFamily="34" charset="0"/>
                      <a:cs typeface="Segoe UI Semibold" panose="020B0702040204020203" pitchFamily="34" charset="0"/>
                    </a:rPr>
                    <a:t>countable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there is an injection from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ℕ</m:t>
                      </m:r>
                    </m:oMath>
                  </a14:m>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Equivalently,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is countable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it is finite or there is a bijection from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ℕ</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212A1CBC-3E0A-42CE-8859-38086BF4F21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88" r="-1190"/>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63C1393-E657-46C0-98D0-EC79C680CF2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Countable</a:t>
              </a:r>
            </a:p>
          </p:txBody>
        </p:sp>
      </p:grpSp>
    </p:spTree>
    <p:extLst>
      <p:ext uri="{BB962C8B-B14F-4D97-AF65-F5344CB8AC3E}">
        <p14:creationId xmlns:p14="http://schemas.microsoft.com/office/powerpoint/2010/main" val="52979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EB39-1B06-46B4-A70B-DEC0AF79269F}"/>
              </a:ext>
            </a:extLst>
          </p:cNvPr>
          <p:cNvSpPr>
            <a:spLocks noGrp="1"/>
          </p:cNvSpPr>
          <p:nvPr>
            <p:ph type="title"/>
          </p:nvPr>
        </p:nvSpPr>
        <p:spPr/>
        <p:txBody>
          <a:bodyPr/>
          <a:lstStyle/>
          <a:p>
            <a:r>
              <a:rPr lang="en-US" dirty="0"/>
              <a:t>Let’s Try one that’s a little harder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7C677-7372-4828-A3F7-4CEEA6A140BC}"/>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ℚ</m:t>
                    </m:r>
                  </m:oMath>
                </a14:m>
                <a:r>
                  <a:rPr lang="en-US" dirty="0"/>
                  <a:t>. There’s </a:t>
                </a:r>
                <a:r>
                  <a:rPr lang="en-US" dirty="0" err="1"/>
                  <a:t>gotta</a:t>
                </a:r>
                <a:r>
                  <a:rPr lang="en-US" dirty="0"/>
                  <a:t> be more of those right?</a:t>
                </a:r>
              </a:p>
              <a:p>
                <a:endParaRPr lang="en-US" dirty="0"/>
              </a:p>
              <a:p>
                <a:r>
                  <a:rPr lang="en-US" dirty="0"/>
                  <a:t>It’s pretty intuitive to think there are more </a:t>
                </a:r>
                <a:r>
                  <a:rPr lang="en-US" dirty="0" err="1"/>
                  <a:t>rationals</a:t>
                </a:r>
                <a:r>
                  <a:rPr lang="en-US" dirty="0"/>
                  <a:t> than integers.</a:t>
                </a:r>
              </a:p>
              <a:p>
                <a:r>
                  <a:rPr lang="en-US" dirty="0"/>
                  <a:t>The </a:t>
                </a:r>
                <a:r>
                  <a:rPr lang="en-US" dirty="0" err="1"/>
                  <a:t>rationals</a:t>
                </a:r>
                <a:r>
                  <a:rPr lang="en-US" dirty="0"/>
                  <a:t> are </a:t>
                </a:r>
                <a:r>
                  <a:rPr lang="en-US" b="1" dirty="0"/>
                  <a:t>dense</a:t>
                </a:r>
                <a:r>
                  <a:rPr lang="en-US" dirty="0"/>
                  <a:t>.</a:t>
                </a:r>
              </a:p>
              <a:p>
                <a:endParaRPr lang="en-US" dirty="0"/>
              </a:p>
              <a:p>
                <a:r>
                  <a:rPr lang="en-US" dirty="0"/>
                  <a:t>Between every two </a:t>
                </a:r>
                <a:r>
                  <a:rPr lang="en-US" dirty="0" err="1"/>
                  <a:t>rationals</a:t>
                </a:r>
                <a:r>
                  <a:rPr lang="en-US" dirty="0"/>
                  <a:t>, there’s another rational number.</a:t>
                </a:r>
              </a:p>
              <a:p>
                <a:r>
                  <a:rPr lang="en-US" dirty="0"/>
                  <a:t>Or said in more intimidating fashion: between every two </a:t>
                </a:r>
                <a:r>
                  <a:rPr lang="en-US" dirty="0" err="1"/>
                  <a:t>rationals</a:t>
                </a:r>
                <a:r>
                  <a:rPr lang="en-US" dirty="0"/>
                  <a:t> there are infinitely many others!</a:t>
                </a:r>
              </a:p>
            </p:txBody>
          </p:sp>
        </mc:Choice>
        <mc:Fallback xmlns="">
          <p:sp>
            <p:nvSpPr>
              <p:cNvPr id="3" name="Content Placeholder 2">
                <a:extLst>
                  <a:ext uri="{FF2B5EF4-FFF2-40B4-BE49-F238E27FC236}">
                    <a16:creationId xmlns:a16="http://schemas.microsoft.com/office/drawing/2014/main" id="{9CB7C677-7372-4828-A3F7-4CEEA6A140B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0326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dirty="0"/>
              <a:t>The set of positive rational numbers</a:t>
            </a:r>
          </a:p>
        </p:txBody>
      </p:sp>
      <p:graphicFrame>
        <p:nvGraphicFramePr>
          <p:cNvPr id="4" name="Content Placeholder 6"/>
          <p:cNvGraphicFramePr>
            <a:graphicFrameLocks noGrp="1"/>
          </p:cNvGraphicFramePr>
          <p:nvPr>
            <p:ph idx="1"/>
            <p:extLst/>
          </p:nvPr>
        </p:nvGraphicFramePr>
        <p:xfrm>
          <a:off x="2369128" y="1205346"/>
          <a:ext cx="8229600" cy="5165728"/>
        </p:xfrm>
        <a:graphic>
          <a:graphicData uri="http://schemas.openxmlformats.org/drawingml/2006/table">
            <a:tbl>
              <a:tblPr firstRow="1" bandRow="1">
                <a:tableStyleId>{073A0DAA-6AF3-43AB-8588-CEC1D06C72B9}</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45716">
                <a:tc>
                  <a:txBody>
                    <a:bodyPr/>
                    <a:lstStyle/>
                    <a:p>
                      <a:pPr algn="ctr"/>
                      <a:r>
                        <a:rPr lang="en-US" sz="3200" b="1" dirty="0">
                          <a:solidFill>
                            <a:schemeClr val="tx1"/>
                          </a:solidFill>
                        </a:rPr>
                        <a:t>1/1</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1/2</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1/3</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1/4</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1/5</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1/6</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1/7</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1/8</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5716">
                <a:tc>
                  <a:txBody>
                    <a:bodyPr/>
                    <a:lstStyle/>
                    <a:p>
                      <a:pPr algn="ctr"/>
                      <a:r>
                        <a:rPr lang="en-US" sz="3200" b="1" dirty="0">
                          <a:solidFill>
                            <a:schemeClr val="tx1"/>
                          </a:solidFill>
                        </a:rPr>
                        <a:t>2/1</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2/2</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2/3</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2/4</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2/5</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2/6</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2/7</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2/8</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5716">
                <a:tc>
                  <a:txBody>
                    <a:bodyPr/>
                    <a:lstStyle/>
                    <a:p>
                      <a:pPr algn="ctr"/>
                      <a:r>
                        <a:rPr lang="en-US" sz="3200" b="1" dirty="0">
                          <a:solidFill>
                            <a:schemeClr val="tx1"/>
                          </a:solidFill>
                        </a:rPr>
                        <a:t>3/1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3/8</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5716">
                <a:tc>
                  <a:txBody>
                    <a:bodyPr/>
                    <a:lstStyle/>
                    <a:p>
                      <a:pPr algn="ctr"/>
                      <a:r>
                        <a:rPr lang="en-US" sz="3200" b="1" dirty="0">
                          <a:solidFill>
                            <a:schemeClr val="tx1"/>
                          </a:solidFill>
                        </a:rPr>
                        <a:t>4/1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4/8</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5716">
                <a:tc>
                  <a:txBody>
                    <a:bodyPr/>
                    <a:lstStyle/>
                    <a:p>
                      <a:pPr algn="ctr"/>
                      <a:r>
                        <a:rPr lang="en-US" sz="3200" b="1" dirty="0">
                          <a:solidFill>
                            <a:schemeClr val="tx1"/>
                          </a:solidFill>
                        </a:rPr>
                        <a:t>5/1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5716">
                <a:tc>
                  <a:txBody>
                    <a:bodyPr/>
                    <a:lstStyle/>
                    <a:p>
                      <a:pPr algn="ctr"/>
                      <a:r>
                        <a:rPr lang="en-US" sz="3200" b="1" dirty="0">
                          <a:solidFill>
                            <a:schemeClr val="tx1"/>
                          </a:solidFill>
                        </a:rPr>
                        <a:t>6/1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5716">
                <a:tc>
                  <a:txBody>
                    <a:bodyPr/>
                    <a:lstStyle/>
                    <a:p>
                      <a:pPr algn="ctr"/>
                      <a:r>
                        <a:rPr lang="en-US" sz="3200" b="1" dirty="0">
                          <a:solidFill>
                            <a:schemeClr val="tx1"/>
                          </a:solidFill>
                        </a:rPr>
                        <a:t>7/1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45716">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1051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lstStyle/>
          <a:p>
            <a:r>
              <a:rPr lang="en-US" dirty="0"/>
              <a:t>In bijection with the natural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lstStyle/>
              <a:p>
                <a:r>
                  <a:rPr lang="en-US" dirty="0"/>
                  <a:t>Order the </a:t>
                </a:r>
                <a:r>
                  <a:rPr lang="en-US" dirty="0" err="1"/>
                  <a:t>rationals</a:t>
                </a:r>
                <a:r>
                  <a:rPr lang="en-US" dirty="0"/>
                  <a:t> by their denominator (increasing), breaking ties by numerator. </a:t>
                </a:r>
              </a:p>
              <a:p>
                <a:endParaRPr lang="en-US" dirty="0"/>
              </a:p>
              <a:p>
                <a14:m>
                  <m:oMath xmlns:m="http://schemas.openxmlformats.org/officeDocument/2006/math">
                    <m:r>
                      <a:rPr lang="en-US" i="1" dirty="0" smtClean="0">
                        <a:latin typeface="Cambria Math" panose="02040503050406030204" pitchFamily="18" charset="0"/>
                      </a:rPr>
                      <m:t>1/1, </m:t>
                    </m:r>
                    <m:r>
                      <a:rPr lang="en-US" b="0" i="1" dirty="0" smtClean="0">
                        <a:latin typeface="Cambria Math" panose="02040503050406030204" pitchFamily="18" charset="0"/>
                      </a:rPr>
                      <m:t>1/2</m:t>
                    </m:r>
                    <m:r>
                      <a:rPr lang="en-US" i="1" dirty="0" smtClean="0">
                        <a:latin typeface="Cambria Math" panose="02040503050406030204" pitchFamily="18" charset="0"/>
                      </a:rPr>
                      <m:t>, 1/3,2/3,1/4,3/4,1/5,2/5,3/5,4/5,1/6,…</m:t>
                    </m:r>
                  </m:oMath>
                </a14:m>
                <a:endParaRPr lang="en-US" dirty="0"/>
              </a:p>
              <a:p>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m:rPr>
                            <m:sty m:val="p"/>
                          </m:rPr>
                          <a:rPr lang="en-US" b="0" i="0" smtClean="0">
                            <a:latin typeface="Cambria Math" panose="02040503050406030204" pitchFamily="18" charset="0"/>
                          </a:rPr>
                          <m:t>th</m:t>
                        </m:r>
                      </m:sup>
                    </m:sSup>
                  </m:oMath>
                </a14:m>
                <a:r>
                  <a:rPr lang="en-US" dirty="0"/>
                  <a:t> number in that list (indexed from 0)</a:t>
                </a:r>
              </a:p>
              <a:p>
                <a:r>
                  <a:rPr lang="en-US" dirty="0"/>
                  <a:t>That’s a bijection from </a:t>
                </a:r>
                <a14:m>
                  <m:oMath xmlns:m="http://schemas.openxmlformats.org/officeDocument/2006/math">
                    <m:r>
                      <a:rPr lang="en-US" b="0" i="1" smtClean="0">
                        <a:latin typeface="Cambria Math" panose="02040503050406030204" pitchFamily="18" charset="0"/>
                      </a:rPr>
                      <m:t>ℕ</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ℚ</m:t>
                        </m:r>
                      </m:e>
                      <m:sup>
                        <m:r>
                          <a:rPr lang="en-US" b="0" i="1" smtClean="0">
                            <a:latin typeface="Cambria Math" panose="02040503050406030204" pitchFamily="18" charset="0"/>
                          </a:rPr>
                          <m:t>+</m:t>
                        </m:r>
                      </m:sup>
                    </m:sSup>
                  </m:oMath>
                </a14:m>
                <a:r>
                  <a:rPr lang="en-US" dirty="0"/>
                  <a:t>(it’s not a nice clean formula, but it’s definitely a function)</a:t>
                </a:r>
              </a:p>
              <a:p>
                <a:endParaRPr lang="en-US" dirty="0"/>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76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72DF-9980-46D5-AD5E-1911CF5876B8}"/>
              </a:ext>
            </a:extLst>
          </p:cNvPr>
          <p:cNvSpPr>
            <a:spLocks noGrp="1"/>
          </p:cNvSpPr>
          <p:nvPr>
            <p:ph type="title"/>
          </p:nvPr>
        </p:nvSpPr>
        <p:spPr/>
        <p:txBody>
          <a:bodyPr/>
          <a:lstStyle/>
          <a:p>
            <a:r>
              <a:rPr lang="en-US" dirty="0"/>
              <a:t>In </a:t>
            </a:r>
            <a:r>
              <a:rPr lang="en-US" dirty="0" smtClean="0"/>
              <a:t>bijection </a:t>
            </a:r>
            <a:r>
              <a:rPr lang="en-US" dirty="0"/>
              <a:t>with the natural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F6D8F3-BAE3-4A10-A77B-67DEEE819642}"/>
                  </a:ext>
                </a:extLst>
              </p:cNvPr>
              <p:cNvSpPr>
                <a:spLocks noGrp="1"/>
              </p:cNvSpPr>
              <p:nvPr>
                <p:ph idx="1"/>
              </p:nvPr>
            </p:nvSpPr>
            <p:spPr>
              <a:xfrm>
                <a:off x="575240" y="1486269"/>
                <a:ext cx="11187258" cy="4845504"/>
              </a:xfrm>
            </p:spPr>
            <p:txBody>
              <a:bodyPr/>
              <a:lstStyle/>
              <a:p>
                <a:r>
                  <a:rPr lang="en-US" dirty="0"/>
                  <a:t>How do we get all of </a:t>
                </a:r>
                <a14:m>
                  <m:oMath xmlns:m="http://schemas.openxmlformats.org/officeDocument/2006/math">
                    <m:r>
                      <a:rPr lang="en-US" b="0" i="1" smtClean="0">
                        <a:latin typeface="Cambria Math" panose="02040503050406030204" pitchFamily="18" charset="0"/>
                      </a:rPr>
                      <m:t>ℚ</m:t>
                    </m:r>
                    <m:r>
                      <a:rPr lang="en-US" b="0" i="1" smtClean="0">
                        <a:latin typeface="Cambria Math" panose="02040503050406030204" pitchFamily="18" charset="0"/>
                      </a:rPr>
                      <m:t>?</m:t>
                    </m:r>
                  </m:oMath>
                </a14:m>
                <a:endParaRPr lang="en-US" dirty="0"/>
              </a:p>
              <a:p>
                <a:r>
                  <a:rPr lang="en-US" dirty="0"/>
                  <a:t>We already know how to “get twice as many” – map the even naturals to positives, and the odds to negatives. Like when we were mapping </a:t>
                </a:r>
                <a14:m>
                  <m:oMath xmlns:m="http://schemas.openxmlformats.org/officeDocument/2006/math">
                    <m:r>
                      <a:rPr lang="en-US" b="0" i="1" smtClean="0">
                        <a:latin typeface="Cambria Math" panose="02040503050406030204" pitchFamily="18" charset="0"/>
                      </a:rPr>
                      <m:t>ℕ</m:t>
                    </m:r>
                  </m:oMath>
                </a14:m>
                <a:r>
                  <a:rPr lang="en-US" dirty="0"/>
                  <a:t> to </a:t>
                </a:r>
                <a14:m>
                  <m:oMath xmlns:m="http://schemas.openxmlformats.org/officeDocument/2006/math">
                    <m:r>
                      <a:rPr lang="en-US" b="0" i="1" smtClean="0">
                        <a:latin typeface="Cambria Math" panose="02040503050406030204" pitchFamily="18" charset="0"/>
                      </a:rPr>
                      <m:t>ℤ</m:t>
                    </m:r>
                  </m:oMath>
                </a14:m>
                <a:r>
                  <a:rPr lang="en-US" dirty="0"/>
                  <a:t>.</a:t>
                </a:r>
              </a:p>
              <a:p>
                <a:endParaRPr lang="en-US" dirty="0"/>
              </a:p>
              <a:p>
                <a:r>
                  <a:rPr lang="en-US" dirty="0"/>
                  <a:t>Fun fact: </a:t>
                </a:r>
              </a:p>
              <a:p>
                <a:r>
                  <a:rPr lang="en-US" dirty="0"/>
                  <a:t>The “order via diagonals” technique is closely related to “dovetailing” a super-useful technique in </a:t>
                </a:r>
                <a:r>
                  <a:rPr lang="en-US" dirty="0" err="1"/>
                  <a:t>compuatability</a:t>
                </a:r>
                <a:r>
                  <a:rPr lang="en-US" dirty="0"/>
                  <a:t> theory (take 431 to learn more)</a:t>
                </a:r>
              </a:p>
            </p:txBody>
          </p:sp>
        </mc:Choice>
        <mc:Fallback xmlns="">
          <p:sp>
            <p:nvSpPr>
              <p:cNvPr id="3" name="Content Placeholder 2">
                <a:extLst>
                  <a:ext uri="{FF2B5EF4-FFF2-40B4-BE49-F238E27FC236}">
                    <a16:creationId xmlns:a16="http://schemas.microsoft.com/office/drawing/2014/main" id="{22F6D8F3-BAE3-4A10-A77B-67DEEE819642}"/>
                  </a:ext>
                </a:extLst>
              </p:cNvPr>
              <p:cNvSpPr>
                <a:spLocks noGrp="1" noRot="1" noChangeAspect="1" noMove="1" noResize="1" noEditPoints="1" noAdjustHandles="1" noChangeArrowheads="1" noChangeShapeType="1" noTextEdit="1"/>
              </p:cNvSpPr>
              <p:nvPr>
                <p:ph idx="1"/>
              </p:nvPr>
            </p:nvSpPr>
            <p:spPr>
              <a:xfrm>
                <a:off x="575240" y="1486269"/>
                <a:ext cx="11187258" cy="4845504"/>
              </a:xfrm>
              <a:blipFill>
                <a:blip r:embed="rId2"/>
                <a:stretch>
                  <a:fillRect l="-708" t="-2264"/>
                </a:stretch>
              </a:blipFill>
            </p:spPr>
            <p:txBody>
              <a:bodyPr/>
              <a:lstStyle/>
              <a:p>
                <a:r>
                  <a:rPr lang="en-US">
                    <a:noFill/>
                  </a:rPr>
                  <a:t> </a:t>
                </a:r>
              </a:p>
            </p:txBody>
          </p:sp>
        </mc:Fallback>
      </mc:AlternateContent>
    </p:spTree>
    <p:extLst>
      <p:ext uri="{BB962C8B-B14F-4D97-AF65-F5344CB8AC3E}">
        <p14:creationId xmlns:p14="http://schemas.microsoft.com/office/powerpoint/2010/main" val="170107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DAB0-EC80-47D7-8CE7-8C06ECD0692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10B45C4-7389-4F44-9554-BBA935F85264}"/>
              </a:ext>
            </a:extLst>
          </p:cNvPr>
          <p:cNvSpPr>
            <a:spLocks noGrp="1"/>
          </p:cNvSpPr>
          <p:nvPr>
            <p:ph idx="1"/>
          </p:nvPr>
        </p:nvSpPr>
        <p:spPr/>
        <p:txBody>
          <a:bodyPr/>
          <a:lstStyle/>
          <a:p>
            <a:r>
              <a:rPr lang="en-US" dirty="0" smtClean="0"/>
              <a:t>Final </a:t>
            </a:r>
            <a:r>
              <a:rPr lang="en-US" dirty="0"/>
              <a:t>review materials are on the webpage!</a:t>
            </a:r>
          </a:p>
        </p:txBody>
      </p:sp>
    </p:spTree>
    <p:extLst>
      <p:ext uri="{BB962C8B-B14F-4D97-AF65-F5344CB8AC3E}">
        <p14:creationId xmlns:p14="http://schemas.microsoft.com/office/powerpoint/2010/main" val="334406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A147-EDB2-4E79-860C-2EF3A3914216}"/>
              </a:ext>
            </a:extLst>
          </p:cNvPr>
          <p:cNvSpPr>
            <a:spLocks noGrp="1"/>
          </p:cNvSpPr>
          <p:nvPr>
            <p:ph type="title"/>
          </p:nvPr>
        </p:nvSpPr>
        <p:spPr/>
        <p:txBody>
          <a:bodyPr/>
          <a:lstStyle/>
          <a:p>
            <a:r>
              <a:rPr lang="en-US" dirty="0"/>
              <a:t>Uncountable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61DCED-E180-4052-A707-6486747AD737}"/>
                  </a:ext>
                </a:extLst>
              </p:cNvPr>
              <p:cNvSpPr>
                <a:spLocks noGrp="1"/>
              </p:cNvSpPr>
              <p:nvPr>
                <p:ph idx="1"/>
              </p:nvPr>
            </p:nvSpPr>
            <p:spPr/>
            <p:txBody>
              <a:bodyPr/>
              <a:lstStyle/>
              <a:p>
                <a:r>
                  <a:rPr lang="en-US" dirty="0"/>
                  <a:t>Alright. There are clever ways to build bijections. </a:t>
                </a:r>
              </a:p>
              <a:p>
                <a:r>
                  <a:rPr lang="en-US" dirty="0"/>
                  <a:t>Is there anything that’s bigger than </a:t>
                </a:r>
                <a14:m>
                  <m:oMath xmlns:m="http://schemas.openxmlformats.org/officeDocument/2006/math">
                    <m:r>
                      <a:rPr lang="en-US" b="0" i="1" smtClean="0">
                        <a:latin typeface="Cambria Math" panose="02040503050406030204" pitchFamily="18" charset="0"/>
                      </a:rPr>
                      <m:t>ℕ</m:t>
                    </m:r>
                  </m:oMath>
                </a14:m>
                <a:r>
                  <a:rPr lang="en-US" dirty="0"/>
                  <a:t>?</a:t>
                </a:r>
              </a:p>
              <a:p>
                <a:endParaRPr lang="en-US" dirty="0"/>
              </a:p>
              <a:p>
                <a:r>
                  <a:rPr lang="en-US" dirty="0"/>
                  <a:t>And…like…how would we prove it?</a:t>
                </a:r>
              </a:p>
            </p:txBody>
          </p:sp>
        </mc:Choice>
        <mc:Fallback xmlns="">
          <p:sp>
            <p:nvSpPr>
              <p:cNvPr id="3" name="Content Placeholder 2">
                <a:extLst>
                  <a:ext uri="{FF2B5EF4-FFF2-40B4-BE49-F238E27FC236}">
                    <a16:creationId xmlns:a16="http://schemas.microsoft.com/office/drawing/2014/main" id="{5A61DCED-E180-4052-A707-6486747AD73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0982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4824-B423-4160-B4DC-202BAA5BCA06}"/>
              </a:ext>
            </a:extLst>
          </p:cNvPr>
          <p:cNvSpPr>
            <a:spLocks noGrp="1"/>
          </p:cNvSpPr>
          <p:nvPr>
            <p:ph type="title"/>
          </p:nvPr>
        </p:nvSpPr>
        <p:spPr/>
        <p:txBody>
          <a:bodyPr/>
          <a:lstStyle/>
          <a:p>
            <a:r>
              <a:rPr lang="en-US" dirty="0"/>
              <a:t>A proof 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2B10EB-7D10-48D0-8E43-47CADB0FC028}"/>
                  </a:ext>
                </a:extLst>
              </p:cNvPr>
              <p:cNvSpPr>
                <a:spLocks noGrp="1"/>
              </p:cNvSpPr>
              <p:nvPr>
                <p:ph idx="1"/>
              </p:nvPr>
            </p:nvSpPr>
            <p:spPr/>
            <p:txBody>
              <a:bodyPr/>
              <a:lstStyle/>
              <a:p>
                <a:r>
                  <a:rPr lang="en-US" dirty="0"/>
                  <a:t>A set is countable </a:t>
                </a:r>
                <a:r>
                  <a:rPr lang="en-US" dirty="0" err="1"/>
                  <a:t>iff</a:t>
                </a:r>
                <a:r>
                  <a:rPr lang="en-US" dirty="0"/>
                  <a:t> it can be listed (a list is a bijection with </a:t>
                </a:r>
                <a14:m>
                  <m:oMath xmlns:m="http://schemas.openxmlformats.org/officeDocument/2006/math">
                    <m:r>
                      <a:rPr lang="en-US" b="0" i="1" smtClean="0">
                        <a:latin typeface="Cambria Math" panose="02040503050406030204" pitchFamily="18" charset="0"/>
                      </a:rPr>
                      <m:t>ℕ</m:t>
                    </m:r>
                  </m:oMath>
                </a14:m>
                <a:r>
                  <a:rPr lang="en-US" dirty="0"/>
                  <a:t>).</a:t>
                </a:r>
              </a:p>
              <a:p>
                <a:endParaRPr lang="en-US" dirty="0"/>
              </a:p>
              <a:p>
                <a:r>
                  <a:rPr lang="en-US" dirty="0"/>
                  <a:t>We’ll take advantage of that to find an uncountable set.</a:t>
                </a:r>
              </a:p>
              <a:p>
                <a:endParaRPr lang="en-US" dirty="0"/>
              </a:p>
              <a:p>
                <a:r>
                  <a:rPr lang="en-US" dirty="0"/>
                  <a:t>Claim </a:t>
                </a:r>
                <a14:m>
                  <m:oMath xmlns:m="http://schemas.openxmlformats.org/officeDocument/2006/math">
                    <m:r>
                      <a:rPr lang="en-US" b="0" i="1" smtClean="0">
                        <a:latin typeface="Cambria Math" panose="02040503050406030204" pitchFamily="18" charset="0"/>
                      </a:rPr>
                      <m:t>ℝ</m:t>
                    </m:r>
                  </m:oMath>
                </a14:m>
                <a:r>
                  <a:rPr lang="en-US" dirty="0"/>
                  <a:t> is uncountable.</a:t>
                </a:r>
              </a:p>
              <a:p>
                <a:r>
                  <a:rPr lang="en-US" dirty="0"/>
                  <a:t>Actually, it’s easier if we show </a:t>
                </a:r>
                <a14:m>
                  <m:oMath xmlns:m="http://schemas.openxmlformats.org/officeDocument/2006/math">
                    <m:r>
                      <a:rPr lang="en-US" b="0" i="1" smtClean="0">
                        <a:latin typeface="Cambria Math" panose="02040503050406030204" pitchFamily="18" charset="0"/>
                      </a:rPr>
                      <m:t>[0,1)</m:t>
                    </m:r>
                  </m:oMath>
                </a14:m>
                <a:r>
                  <a:rPr lang="en-US" dirty="0"/>
                  <a:t> is uncountable (i.e. real numbers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EE2B10EB-7D10-48D0-8E43-47CADB0FC0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864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16C9-774E-4815-B597-92FE0A764DB2}"/>
              </a:ext>
            </a:extLst>
          </p:cNvPr>
          <p:cNvSpPr>
            <a:spLocks noGrp="1"/>
          </p:cNvSpPr>
          <p:nvPr>
            <p:ph type="title"/>
          </p:nvPr>
        </p:nvSpPr>
        <p:spPr/>
        <p:txBody>
          <a:bodyPr/>
          <a:lstStyle/>
          <a:p>
            <a:r>
              <a:rPr lang="en-US" dirty="0"/>
              <a:t>What do real numbers look like</a:t>
            </a:r>
          </a:p>
        </p:txBody>
      </p:sp>
      <p:graphicFrame>
        <p:nvGraphicFramePr>
          <p:cNvPr id="4" name="Content Placeholder 3">
            <a:extLst>
              <a:ext uri="{FF2B5EF4-FFF2-40B4-BE49-F238E27FC236}">
                <a16:creationId xmlns:a16="http://schemas.microsoft.com/office/drawing/2014/main" id="{C8B00C3C-1FC2-465E-81E7-599788FCBD9C}"/>
              </a:ext>
            </a:extLst>
          </p:cNvPr>
          <p:cNvGraphicFramePr>
            <a:graphicFrameLocks noGrp="1"/>
          </p:cNvGraphicFramePr>
          <p:nvPr>
            <p:ph idx="1"/>
            <p:extLst>
              <p:ext uri="{D42A27DB-BD31-4B8C-83A1-F6EECF244321}">
                <p14:modId xmlns:p14="http://schemas.microsoft.com/office/powerpoint/2010/main" val="3210955940"/>
              </p:ext>
            </p:extLst>
          </p:nvPr>
        </p:nvGraphicFramePr>
        <p:xfrm>
          <a:off x="942975" y="1508125"/>
          <a:ext cx="3635378" cy="3657600"/>
        </p:xfrm>
        <a:graphic>
          <a:graphicData uri="http://schemas.openxmlformats.org/drawingml/2006/table">
            <a:tbl>
              <a:tblPr firstRow="1" bandRow="1">
                <a:tableStyleId>{5C22544A-7EE6-4342-B048-85BDC9FD1C3A}</a:tableStyleId>
              </a:tblPr>
              <a:tblGrid>
                <a:gridCol w="434975">
                  <a:extLst>
                    <a:ext uri="{9D8B030D-6E8A-4147-A177-3AD203B41FA5}">
                      <a16:colId xmlns:a16="http://schemas.microsoft.com/office/drawing/2014/main" val="108358929"/>
                    </a:ext>
                  </a:extLst>
                </a:gridCol>
                <a:gridCol w="372887">
                  <a:extLst>
                    <a:ext uri="{9D8B030D-6E8A-4147-A177-3AD203B41FA5}">
                      <a16:colId xmlns:a16="http://schemas.microsoft.com/office/drawing/2014/main" val="1105392686"/>
                    </a:ext>
                  </a:extLst>
                </a:gridCol>
                <a:gridCol w="403931">
                  <a:extLst>
                    <a:ext uri="{9D8B030D-6E8A-4147-A177-3AD203B41FA5}">
                      <a16:colId xmlns:a16="http://schemas.microsoft.com/office/drawing/2014/main" val="2547086783"/>
                    </a:ext>
                  </a:extLst>
                </a:gridCol>
                <a:gridCol w="403931">
                  <a:extLst>
                    <a:ext uri="{9D8B030D-6E8A-4147-A177-3AD203B41FA5}">
                      <a16:colId xmlns:a16="http://schemas.microsoft.com/office/drawing/2014/main" val="2080004403"/>
                    </a:ext>
                  </a:extLst>
                </a:gridCol>
                <a:gridCol w="403931">
                  <a:extLst>
                    <a:ext uri="{9D8B030D-6E8A-4147-A177-3AD203B41FA5}">
                      <a16:colId xmlns:a16="http://schemas.microsoft.com/office/drawing/2014/main" val="668616486"/>
                    </a:ext>
                  </a:extLst>
                </a:gridCol>
                <a:gridCol w="403931">
                  <a:extLst>
                    <a:ext uri="{9D8B030D-6E8A-4147-A177-3AD203B41FA5}">
                      <a16:colId xmlns:a16="http://schemas.microsoft.com/office/drawing/2014/main" val="671788506"/>
                    </a:ext>
                  </a:extLst>
                </a:gridCol>
                <a:gridCol w="329139">
                  <a:extLst>
                    <a:ext uri="{9D8B030D-6E8A-4147-A177-3AD203B41FA5}">
                      <a16:colId xmlns:a16="http://schemas.microsoft.com/office/drawing/2014/main" val="1338955671"/>
                    </a:ext>
                  </a:extLst>
                </a:gridCol>
                <a:gridCol w="298450">
                  <a:extLst>
                    <a:ext uri="{9D8B030D-6E8A-4147-A177-3AD203B41FA5}">
                      <a16:colId xmlns:a16="http://schemas.microsoft.com/office/drawing/2014/main" val="285516592"/>
                    </a:ext>
                  </a:extLst>
                </a:gridCol>
                <a:gridCol w="584203">
                  <a:extLst>
                    <a:ext uri="{9D8B030D-6E8A-4147-A177-3AD203B41FA5}">
                      <a16:colId xmlns:a16="http://schemas.microsoft.com/office/drawing/2014/main" val="4004724488"/>
                    </a:ext>
                  </a:extLst>
                </a:gridCol>
              </a:tblGrid>
              <a:tr h="370840">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201137"/>
                  </a:ext>
                </a:extLst>
              </a:tr>
              <a:tr h="370840">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53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8616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385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47996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46515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8807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Segoe UI Semilight" panose="020B0402040204020203" pitchFamily="34" charset="0"/>
                          <a:cs typeface="Segoe UI Semilight" panose="020B0402040204020203"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Segoe UI Semilight" panose="020B0402040204020203" pitchFamily="34" charset="0"/>
                          <a:cs typeface="Segoe UI Semilight" panose="020B0402040204020203"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1735293"/>
                  </a:ext>
                </a:extLst>
              </a:tr>
            </a:tbl>
          </a:graphicData>
        </a:graphic>
      </p:graphicFrame>
      <p:sp>
        <p:nvSpPr>
          <p:cNvPr id="5" name="TextBox 4">
            <a:extLst>
              <a:ext uri="{FF2B5EF4-FFF2-40B4-BE49-F238E27FC236}">
                <a16:creationId xmlns:a16="http://schemas.microsoft.com/office/drawing/2014/main" id="{3089FFDE-20D3-45F4-A88D-B36920F88123}"/>
              </a:ext>
            </a:extLst>
          </p:cNvPr>
          <p:cNvSpPr txBox="1"/>
          <p:nvPr/>
        </p:nvSpPr>
        <p:spPr>
          <a:xfrm>
            <a:off x="5937250" y="2057400"/>
            <a:ext cx="4312428"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 string of digits!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not a “string” An infinitely long sequence of digits is more accurate.</a:t>
            </a:r>
          </a:p>
        </p:txBody>
      </p:sp>
    </p:spTree>
    <p:extLst>
      <p:ext uri="{BB962C8B-B14F-4D97-AF65-F5344CB8AC3E}">
        <p14:creationId xmlns:p14="http://schemas.microsoft.com/office/powerpoint/2010/main" val="270930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4897-EF0A-4AC3-9E05-577335B82ED5}"/>
              </a:ext>
            </a:extLst>
          </p:cNvPr>
          <p:cNvSpPr>
            <a:spLocks noGrp="1"/>
          </p:cNvSpPr>
          <p:nvPr>
            <p:ph type="title"/>
          </p:nvPr>
        </p:nvSpPr>
        <p:spPr/>
        <p:txBody>
          <a:bodyPr/>
          <a:lstStyle/>
          <a:p>
            <a:r>
              <a:rPr lang="en-US" dirty="0"/>
              <a:t>Uncountable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92211-D910-4595-B1DC-B321A0B54132}"/>
                  </a:ext>
                </a:extLst>
              </p:cNvPr>
              <p:cNvSpPr>
                <a:spLocks noGrp="1"/>
              </p:cNvSpPr>
              <p:nvPr>
                <p:ph idx="1"/>
              </p:nvPr>
            </p:nvSpPr>
            <p:spPr/>
            <p:txBody>
              <a:bodyPr/>
              <a:lstStyle/>
              <a:p>
                <a:r>
                  <a:rPr lang="en-US" dirty="0"/>
                  <a:t>Suppose, for the sake of contradiction, that </a:t>
                </a:r>
                <a14:m>
                  <m:oMath xmlns:m="http://schemas.openxmlformats.org/officeDocument/2006/math">
                    <m:r>
                      <a:rPr lang="en-US" b="0" i="1" smtClean="0">
                        <a:latin typeface="Cambria Math" panose="02040503050406030204" pitchFamily="18" charset="0"/>
                      </a:rPr>
                      <m:t>[0,1)</m:t>
                    </m:r>
                  </m:oMath>
                </a14:m>
                <a:r>
                  <a:rPr lang="en-US" dirty="0"/>
                  <a:t> is countable.</a:t>
                </a:r>
              </a:p>
              <a:p>
                <a:pPr marL="0" indent="0">
                  <a:buNone/>
                </a:pPr>
                <a:endParaRPr lang="en-US" dirty="0"/>
              </a:p>
              <a:p>
                <a:endParaRPr lang="en-US" dirty="0"/>
              </a:p>
              <a:p>
                <a:endParaRPr lang="en-US" dirty="0"/>
              </a:p>
              <a:p>
                <a:endParaRPr lang="en-US" dirty="0"/>
              </a:p>
              <a:p>
                <a:r>
                  <a:rPr lang="en-US" dirty="0"/>
                  <a:t>Then there is a bijection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→[0,1)</m:t>
                    </m:r>
                  </m:oMath>
                </a14:m>
                <a:r>
                  <a:rPr lang="en-US" dirty="0"/>
                  <a:t>.</a:t>
                </a:r>
              </a:p>
              <a:p>
                <a:r>
                  <a:rPr lang="en-US" dirty="0"/>
                  <a:t>Use that bijection to make the following table…</a:t>
                </a:r>
              </a:p>
            </p:txBody>
          </p:sp>
        </mc:Choice>
        <mc:Fallback xmlns="">
          <p:sp>
            <p:nvSpPr>
              <p:cNvPr id="3" name="Content Placeholder 2">
                <a:extLst>
                  <a:ext uri="{FF2B5EF4-FFF2-40B4-BE49-F238E27FC236}">
                    <a16:creationId xmlns:a16="http://schemas.microsoft.com/office/drawing/2014/main" id="{0C792211-D910-4595-B1DC-B321A0B5413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18974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874767443"/>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874767443"/>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p:spTree>
    <p:extLst>
      <p:ext uri="{BB962C8B-B14F-4D97-AF65-F5344CB8AC3E}">
        <p14:creationId xmlns:p14="http://schemas.microsoft.com/office/powerpoint/2010/main" val="417109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1744733481"/>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1744733481"/>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p:sp>
        <p:nvSpPr>
          <p:cNvPr id="3" name="Rectangle: Rounded Corners 2">
            <a:extLst>
              <a:ext uri="{FF2B5EF4-FFF2-40B4-BE49-F238E27FC236}">
                <a16:creationId xmlns:a16="http://schemas.microsoft.com/office/drawing/2014/main" id="{97C35F9E-C15A-42D5-BAA8-290F5420D580}"/>
              </a:ext>
            </a:extLst>
          </p:cNvPr>
          <p:cNvSpPr/>
          <p:nvPr/>
        </p:nvSpPr>
        <p:spPr>
          <a:xfrm>
            <a:off x="7505700" y="2438400"/>
            <a:ext cx="4552950"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Goal: find a real number between 0 and 1 that isn’t on our table.</a:t>
            </a:r>
          </a:p>
          <a:p>
            <a:pPr algn="ctr"/>
            <a:r>
              <a:rPr lang="en-US" sz="2400" dirty="0">
                <a:latin typeface="Segoe UI Semilight" panose="020B0402040204020203" pitchFamily="34" charset="0"/>
                <a:cs typeface="Segoe UI Semilight" panose="020B0402040204020203" pitchFamily="34" charset="0"/>
              </a:rPr>
              <a:t>(contradiction to bijection)</a:t>
            </a:r>
          </a:p>
        </p:txBody>
      </p:sp>
    </p:spTree>
    <p:extLst>
      <p:ext uri="{BB962C8B-B14F-4D97-AF65-F5344CB8AC3E}">
        <p14:creationId xmlns:p14="http://schemas.microsoft.com/office/powerpoint/2010/main" val="3617457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3346091615"/>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3346091615"/>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7505700" y="2438400"/>
                <a:ext cx="4552950"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How do we find a number that’s not in our list? </a:t>
                </a:r>
              </a:p>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Well let’s make sure whatever our number is,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(0)</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7505700" y="2438400"/>
                <a:ext cx="4552950" cy="2165350"/>
              </a:xfrm>
              <a:prstGeom prst="roundRect">
                <a:avLst/>
              </a:prstGeom>
              <a:blipFill>
                <a:blip r:embed="rId6"/>
                <a:stretch>
                  <a:fillRect b="-559"/>
                </a:stretch>
              </a:blipFill>
            </p:spPr>
            <p:txBody>
              <a:bodyPr/>
              <a:lstStyle/>
              <a:p>
                <a:r>
                  <a:rPr lang="en-US">
                    <a:noFill/>
                  </a:rPr>
                  <a:t> </a:t>
                </a:r>
              </a:p>
            </p:txBody>
          </p:sp>
        </mc:Fallback>
      </mc:AlternateContent>
    </p:spTree>
    <p:extLst>
      <p:ext uri="{BB962C8B-B14F-4D97-AF65-F5344CB8AC3E}">
        <p14:creationId xmlns:p14="http://schemas.microsoft.com/office/powerpoint/2010/main" val="191257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2241396935"/>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2241396935"/>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7505700" y="2438400"/>
                <a:ext cx="4552950"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Well let’s make sure whatever our number is,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(0)</m:t>
                    </m:r>
                  </m:oMath>
                </a14:m>
                <a:endParaRPr lang="en-US" sz="2400" dirty="0">
                  <a:latin typeface="Segoe UI Semilight" panose="020B0402040204020203" pitchFamily="34" charset="0"/>
                  <a:cs typeface="Segoe UI Semilight" panose="020B0402040204020203" pitchFamily="34" charset="0"/>
                </a:endParaRPr>
              </a:p>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Set the 0 column to not 3, say…</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7</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7505700" y="2438400"/>
                <a:ext cx="4552950" cy="2165350"/>
              </a:xfrm>
              <a:prstGeom prst="roundRect">
                <a:avLst/>
              </a:prstGeom>
              <a:blipFill>
                <a:blip r:embed="rId6"/>
                <a:stretch>
                  <a:fillRect b="-893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27FD4BB-576C-4706-A003-AC5E2C3F70DA}"/>
              </a:ext>
            </a:extLst>
          </p:cNvPr>
          <p:cNvSpPr/>
          <p:nvPr/>
        </p:nvSpPr>
        <p:spPr>
          <a:xfrm>
            <a:off x="107951" y="5996792"/>
            <a:ext cx="419735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light" panose="020B0402040204020203" pitchFamily="34" charset="0"/>
                <a:cs typeface="Segoe UI Semilight" panose="020B0402040204020203" pitchFamily="34" charset="0"/>
              </a:rPr>
              <a:t>   0.7</a:t>
            </a:r>
          </a:p>
        </p:txBody>
      </p:sp>
      <p:sp>
        <p:nvSpPr>
          <p:cNvPr id="6" name="Rectangle 5"/>
          <p:cNvSpPr/>
          <p:nvPr/>
        </p:nvSpPr>
        <p:spPr>
          <a:xfrm>
            <a:off x="2805830" y="2655518"/>
            <a:ext cx="964504" cy="4258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0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2749952442"/>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2749952442"/>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7505700" y="2438400"/>
                <a:ext cx="4552950"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Well let’s make sure whatever our number is,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(1)</m:t>
                    </m:r>
                  </m:oMath>
                </a14:m>
                <a:endParaRPr lang="en-US" sz="2400" dirty="0">
                  <a:latin typeface="Segoe UI Semilight" panose="020B0402040204020203" pitchFamily="34" charset="0"/>
                  <a:cs typeface="Segoe UI Semilight" panose="020B0402040204020203" pitchFamily="34" charset="0"/>
                </a:endParaRPr>
              </a:p>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Set the 1 column to not 7, say…</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3</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7505700" y="2438400"/>
                <a:ext cx="4552950" cy="2165350"/>
              </a:xfrm>
              <a:prstGeom prst="roundRect">
                <a:avLst/>
              </a:prstGeom>
              <a:blipFill>
                <a:blip r:embed="rId6"/>
                <a:stretch>
                  <a:fillRect b="-893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27FD4BB-576C-4706-A003-AC5E2C3F70DA}"/>
              </a:ext>
            </a:extLst>
          </p:cNvPr>
          <p:cNvSpPr/>
          <p:nvPr/>
        </p:nvSpPr>
        <p:spPr>
          <a:xfrm>
            <a:off x="107951" y="5996792"/>
            <a:ext cx="419735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light" panose="020B0402040204020203" pitchFamily="34" charset="0"/>
                <a:cs typeface="Segoe UI Semilight" panose="020B0402040204020203" pitchFamily="34" charset="0"/>
              </a:rPr>
              <a:t>   0.73</a:t>
            </a:r>
          </a:p>
        </p:txBody>
      </p:sp>
      <p:sp>
        <p:nvSpPr>
          <p:cNvPr id="7" name="Rectangle 6"/>
          <p:cNvSpPr/>
          <p:nvPr/>
        </p:nvSpPr>
        <p:spPr>
          <a:xfrm>
            <a:off x="3823049" y="3095190"/>
            <a:ext cx="964504" cy="4258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543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2715693129"/>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2715693129"/>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7505700" y="2438400"/>
                <a:ext cx="4552950"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Well let’s make sure whatever our number is,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(2)</m:t>
                    </m:r>
                  </m:oMath>
                </a14:m>
                <a:endParaRPr lang="en-US" sz="2400" dirty="0">
                  <a:latin typeface="Segoe UI Semilight" panose="020B0402040204020203" pitchFamily="34" charset="0"/>
                  <a:cs typeface="Segoe UI Semilight" panose="020B0402040204020203" pitchFamily="34" charset="0"/>
                </a:endParaRPr>
              </a:p>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Set the 2 column to not 1, say…</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7</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7505700" y="2438400"/>
                <a:ext cx="4552950" cy="2165350"/>
              </a:xfrm>
              <a:prstGeom prst="roundRect">
                <a:avLst/>
              </a:prstGeom>
              <a:blipFill>
                <a:blip r:embed="rId6"/>
                <a:stretch>
                  <a:fillRect b="-893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27FD4BB-576C-4706-A003-AC5E2C3F70DA}"/>
              </a:ext>
            </a:extLst>
          </p:cNvPr>
          <p:cNvSpPr/>
          <p:nvPr/>
        </p:nvSpPr>
        <p:spPr>
          <a:xfrm>
            <a:off x="107951" y="5996792"/>
            <a:ext cx="419735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light" panose="020B0402040204020203" pitchFamily="34" charset="0"/>
                <a:cs typeface="Segoe UI Semilight" panose="020B0402040204020203" pitchFamily="34" charset="0"/>
              </a:rPr>
              <a:t>   0.737</a:t>
            </a:r>
          </a:p>
        </p:txBody>
      </p:sp>
      <p:sp>
        <p:nvSpPr>
          <p:cNvPr id="7" name="Rectangle 6"/>
          <p:cNvSpPr/>
          <p:nvPr/>
        </p:nvSpPr>
        <p:spPr>
          <a:xfrm>
            <a:off x="4797468" y="3521075"/>
            <a:ext cx="964504" cy="4258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67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F606-225E-4254-A9AA-193136C7BDAA}"/>
              </a:ext>
            </a:extLst>
          </p:cNvPr>
          <p:cNvSpPr>
            <a:spLocks noGrp="1"/>
          </p:cNvSpPr>
          <p:nvPr>
            <p:ph type="title"/>
          </p:nvPr>
        </p:nvSpPr>
        <p:spPr/>
        <p:txBody>
          <a:bodyPr/>
          <a:lstStyle/>
          <a:p>
            <a:r>
              <a:rPr lang="en-US" dirty="0"/>
              <a:t>Punchline for Today’s Lecture</a:t>
            </a:r>
          </a:p>
        </p:txBody>
      </p:sp>
      <p:sp>
        <p:nvSpPr>
          <p:cNvPr id="3" name="Content Placeholder 2">
            <a:extLst>
              <a:ext uri="{FF2B5EF4-FFF2-40B4-BE49-F238E27FC236}">
                <a16:creationId xmlns:a16="http://schemas.microsoft.com/office/drawing/2014/main" id="{A740AB4D-DE3A-4CF4-8818-9372AA099409}"/>
              </a:ext>
            </a:extLst>
          </p:cNvPr>
          <p:cNvSpPr>
            <a:spLocks noGrp="1"/>
          </p:cNvSpPr>
          <p:nvPr>
            <p:ph idx="1"/>
          </p:nvPr>
        </p:nvSpPr>
        <p:spPr/>
        <p:txBody>
          <a:bodyPr>
            <a:normAutofit fontScale="92500"/>
          </a:bodyPr>
          <a:lstStyle/>
          <a:p>
            <a:r>
              <a:rPr lang="en-US" dirty="0"/>
              <a:t>There are more functions than there are computer programs.</a:t>
            </a:r>
          </a:p>
          <a:p>
            <a:r>
              <a:rPr lang="en-US" dirty="0"/>
              <a:t>So for some functions there just isn’t a computer program that computes it</a:t>
            </a:r>
            <a:r>
              <a:rPr lang="en-US" dirty="0" smtClean="0"/>
              <a:t>.</a:t>
            </a:r>
          </a:p>
          <a:p>
            <a:endParaRPr lang="en-US" dirty="0"/>
          </a:p>
          <a:p>
            <a:r>
              <a:rPr lang="en-US" dirty="0" smtClean="0"/>
              <a:t>The proofs today and Friday are subtle! They’re counter-intuitive. </a:t>
            </a:r>
          </a:p>
          <a:p>
            <a:r>
              <a:rPr lang="en-US" dirty="0" smtClean="0"/>
              <a:t>And proof by contradiction, so hard to get intuition from them.</a:t>
            </a:r>
          </a:p>
          <a:p>
            <a:endParaRPr lang="en-US" dirty="0"/>
          </a:p>
          <a:p>
            <a:r>
              <a:rPr lang="en-US" dirty="0" smtClean="0"/>
              <a:t>Your takeaway from today and Friday should be “look how far we’ve come!” 10 weeks ago, you wouldn’t have fully understood the statements of these theorems. Now you can at least see the proofs, even if they might be a lot still and some details don’t make sense yet.</a:t>
            </a:r>
            <a:endParaRPr lang="en-US" dirty="0"/>
          </a:p>
        </p:txBody>
      </p:sp>
    </p:spTree>
    <p:extLst>
      <p:ext uri="{BB962C8B-B14F-4D97-AF65-F5344CB8AC3E}">
        <p14:creationId xmlns:p14="http://schemas.microsoft.com/office/powerpoint/2010/main" val="3632024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200" y="295740"/>
                <a:ext cx="8229600" cy="606642"/>
              </a:xfrm>
            </p:spPr>
            <p:txBody>
              <a:bodyPr>
                <a:normAutofit fontScale="90000"/>
              </a:bodyPr>
              <a:lstStyle/>
              <a:p>
                <a:r>
                  <a:rPr lang="en-US" dirty="0"/>
                  <a:t>Proof that </a:t>
                </a:r>
                <a14:m>
                  <m:oMath xmlns:m="http://schemas.openxmlformats.org/officeDocument/2006/math">
                    <m:r>
                      <a:rPr lang="en-US" b="0" i="1" smtClean="0">
                        <a:latin typeface="Cambria Math" panose="02040503050406030204" pitchFamily="18" charset="0"/>
                      </a:rPr>
                      <m:t>[0,1)</m:t>
                    </m:r>
                  </m:oMath>
                </a14:m>
                <a:r>
                  <a:rPr lang="en-US" dirty="0"/>
                  <a:t>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200" y="295740"/>
                <a:ext cx="8229600" cy="606642"/>
              </a:xfrm>
              <a:blipFill>
                <a:blip r:embed="rId4"/>
                <a:stretch>
                  <a:fillRect l="-2593" t="-36364" b="-41414"/>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3762410551"/>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r>
                            <a:rPr lang="en-US" dirty="0"/>
                            <a:t>0.</a:t>
                          </a:r>
                        </a:p>
                      </a:txBody>
                      <a:tcPr/>
                    </a:tc>
                    <a:tc>
                      <a:txBody>
                        <a:bodyPr/>
                        <a:lstStyle/>
                        <a:p>
                          <a:r>
                            <a:rPr lang="en-US" dirty="0">
                              <a:solidFill>
                                <a:srgbClr val="FF0000"/>
                              </a:solidFill>
                            </a:rPr>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solidFill>
                                <a:srgbClr val="FF0000"/>
                              </a:solidFill>
                            </a:rPr>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solidFill>
                                <a:srgbClr val="FF0000"/>
                              </a:solidFill>
                            </a:rPr>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solidFill>
                                <a:srgbClr val="FF0000"/>
                              </a:solidFill>
                            </a:rPr>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solidFill>
                                <a:srgbClr val="FF0000"/>
                              </a:solidFill>
                            </a:rPr>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solidFill>
                                <a:srgbClr val="FF0000"/>
                              </a:solidFill>
                            </a:rPr>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solidFill>
                                <a:srgbClr val="FF0000"/>
                              </a:solidFill>
                            </a:rPr>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solidFill>
                                <a:srgbClr val="FF0000"/>
                              </a:solidFill>
                            </a:rPr>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3762410551"/>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972882">
                      <a:extLst>
                        <a:ext uri="{9D8B030D-6E8A-4147-A177-3AD203B41FA5}">
                          <a16:colId xmlns:a16="http://schemas.microsoft.com/office/drawing/2014/main" val="1761370697"/>
                        </a:ext>
                      </a:extLst>
                    </a:gridCol>
                    <a:gridCol w="972882">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r>
                            <a:rPr lang="en-US" dirty="0"/>
                            <a:t>Number</a:t>
                          </a:r>
                        </a:p>
                      </a:txBody>
                      <a:tcPr/>
                    </a:tc>
                    <a:tc>
                      <a:txBody>
                        <a:bodyPr/>
                        <a:lstStyle/>
                        <a:p>
                          <a:r>
                            <a:rPr lang="en-US" dirty="0"/>
                            <a:t>Digits after decimal</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625" t="-235135" r="-1000000" b="-808108"/>
                          </a:stretch>
                        </a:blipFill>
                      </a:tcPr>
                    </a:tc>
                    <a:tc>
                      <a:txBody>
                        <a:bodyPr/>
                        <a:lstStyle/>
                        <a:p>
                          <a:r>
                            <a:rPr lang="en-US" dirty="0"/>
                            <a:t>0.</a:t>
                          </a:r>
                        </a:p>
                      </a:txBody>
                      <a:tcPr/>
                    </a:tc>
                    <a:tc>
                      <a:txBody>
                        <a:bodyPr/>
                        <a:lstStyle/>
                        <a:p>
                          <a:r>
                            <a:rPr lang="en-US" dirty="0">
                              <a:solidFill>
                                <a:srgbClr val="FF0000"/>
                              </a:solidFill>
                            </a:rPr>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625" t="-330667" r="-1000000" b="-697333"/>
                          </a:stretch>
                        </a:blipFill>
                      </a:tcPr>
                    </a:tc>
                    <a:tc>
                      <a:txBody>
                        <a:bodyPr/>
                        <a:lstStyle/>
                        <a:p>
                          <a:r>
                            <a:rPr lang="en-US" dirty="0"/>
                            <a:t>0.</a:t>
                          </a:r>
                        </a:p>
                      </a:txBody>
                      <a:tcPr/>
                    </a:tc>
                    <a:tc>
                      <a:txBody>
                        <a:bodyPr/>
                        <a:lstStyle/>
                        <a:p>
                          <a:r>
                            <a:rPr lang="en-US" dirty="0"/>
                            <a:t>2</a:t>
                          </a:r>
                        </a:p>
                      </a:txBody>
                      <a:tcPr/>
                    </a:tc>
                    <a:tc>
                      <a:txBody>
                        <a:bodyPr/>
                        <a:lstStyle/>
                        <a:p>
                          <a:r>
                            <a:rPr lang="en-US" dirty="0">
                              <a:solidFill>
                                <a:srgbClr val="FF0000"/>
                              </a:solidFill>
                            </a:rPr>
                            <a:t>7</a:t>
                          </a:r>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8</a:t>
                          </a:r>
                        </a:p>
                      </a:txBody>
                      <a:tcPr/>
                    </a:tc>
                    <a:tc>
                      <a:txBody>
                        <a:bodyPr/>
                        <a:lstStyle/>
                        <a:p>
                          <a:r>
                            <a:rPr lang="en-US" dirty="0"/>
                            <a:t>5</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625" t="-436486" r="-10000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solidFill>
                                <a:srgbClr val="FF0000"/>
                              </a:solidFill>
                            </a:rPr>
                            <a:t>1</a:t>
                          </a:r>
                        </a:p>
                      </a:txBody>
                      <a:tcPr/>
                    </a:tc>
                    <a:tc>
                      <a:txBody>
                        <a:bodyPr/>
                        <a:lstStyle/>
                        <a:p>
                          <a:r>
                            <a:rPr lang="en-US" dirty="0"/>
                            <a:t>5</a:t>
                          </a:r>
                        </a:p>
                      </a:txBody>
                      <a:tcPr/>
                    </a:tc>
                    <a:tc>
                      <a:txBody>
                        <a:bodyPr/>
                        <a:lstStyle/>
                        <a:p>
                          <a:r>
                            <a:rPr lang="en-US" dirty="0"/>
                            <a:t>9</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625" t="-529333" r="-10000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solidFill>
                                <a:srgbClr val="FF0000"/>
                              </a:solidFill>
                            </a:rPr>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625" t="-637838" r="-10000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solidFill>
                                <a:srgbClr val="FF0000"/>
                              </a:solidFill>
                            </a:rPr>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625" t="-728000" r="-10000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9</a:t>
                          </a:r>
                        </a:p>
                      </a:txBody>
                      <a:tcPr/>
                    </a:tc>
                    <a:tc>
                      <a:txBody>
                        <a:bodyPr/>
                        <a:lstStyle/>
                        <a:p>
                          <a:r>
                            <a:rPr lang="en-US" dirty="0"/>
                            <a:t>8</a:t>
                          </a:r>
                        </a:p>
                      </a:txBody>
                      <a:tcPr/>
                    </a:tc>
                    <a:tc>
                      <a:txBody>
                        <a:bodyPr/>
                        <a:lstStyle/>
                        <a:p>
                          <a:r>
                            <a:rPr lang="en-US" dirty="0"/>
                            <a:t>7</a:t>
                          </a:r>
                        </a:p>
                      </a:txBody>
                      <a:tcPr/>
                    </a:tc>
                    <a:tc>
                      <a:txBody>
                        <a:bodyPr/>
                        <a:lstStyle/>
                        <a:p>
                          <a:r>
                            <a:rPr lang="en-US" dirty="0"/>
                            <a:t>6</a:t>
                          </a:r>
                        </a:p>
                      </a:txBody>
                      <a:tcPr/>
                    </a:tc>
                    <a:tc>
                      <a:txBody>
                        <a:bodyPr/>
                        <a:lstStyle/>
                        <a:p>
                          <a:r>
                            <a:rPr lang="en-US" dirty="0"/>
                            <a:t>5</a:t>
                          </a:r>
                        </a:p>
                      </a:txBody>
                      <a:tcPr/>
                    </a:tc>
                    <a:tc>
                      <a:txBody>
                        <a:bodyPr/>
                        <a:lstStyle/>
                        <a:p>
                          <a:r>
                            <a:rPr lang="en-US" dirty="0">
                              <a:solidFill>
                                <a:srgbClr val="FF0000"/>
                              </a:solidFill>
                            </a:rPr>
                            <a:t>4</a:t>
                          </a:r>
                        </a:p>
                      </a:txBody>
                      <a:tcPr/>
                    </a:tc>
                    <a:tc>
                      <a:txBody>
                        <a:bodyPr/>
                        <a:lstStyle/>
                        <a:p>
                          <a:r>
                            <a:rPr lang="en-US" dirty="0"/>
                            <a:t>3</a:t>
                          </a:r>
                        </a:p>
                      </a:txBody>
                      <a:tcPr/>
                    </a:tc>
                    <a:tc>
                      <a:txBody>
                        <a:bodyPr/>
                        <a:lstStyle/>
                        <a:p>
                          <a:r>
                            <a:rPr lang="en-US" dirty="0"/>
                            <a:t>2</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625" t="-839189" r="-10000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8</a:t>
                          </a:r>
                        </a:p>
                      </a:txBody>
                      <a:tcPr/>
                    </a:tc>
                    <a:tc>
                      <a:txBody>
                        <a:bodyPr/>
                        <a:lstStyle/>
                        <a:p>
                          <a:r>
                            <a:rPr lang="en-US" dirty="0"/>
                            <a:t>2</a:t>
                          </a:r>
                        </a:p>
                      </a:txBody>
                      <a:tcPr/>
                    </a:tc>
                    <a:tc>
                      <a:txBody>
                        <a:bodyPr/>
                        <a:lstStyle/>
                        <a:p>
                          <a:r>
                            <a:rPr lang="en-US" dirty="0"/>
                            <a:t>7</a:t>
                          </a:r>
                        </a:p>
                      </a:txBody>
                      <a:tcPr/>
                    </a:tc>
                    <a:tc>
                      <a:txBody>
                        <a:bodyPr/>
                        <a:lstStyle/>
                        <a:p>
                          <a:r>
                            <a:rPr lang="en-US" dirty="0"/>
                            <a:t>6</a:t>
                          </a:r>
                        </a:p>
                      </a:txBody>
                      <a:tcPr/>
                    </a:tc>
                    <a:tc>
                      <a:txBody>
                        <a:bodyPr/>
                        <a:lstStyle/>
                        <a:p>
                          <a:r>
                            <a:rPr lang="en-US" dirty="0"/>
                            <a:t>4</a:t>
                          </a:r>
                        </a:p>
                      </a:txBody>
                      <a:tcPr/>
                    </a:tc>
                    <a:tc>
                      <a:txBody>
                        <a:bodyPr/>
                        <a:lstStyle/>
                        <a:p>
                          <a:r>
                            <a:rPr lang="en-US" dirty="0"/>
                            <a:t>5</a:t>
                          </a:r>
                        </a:p>
                      </a:txBody>
                      <a:tcPr/>
                    </a:tc>
                    <a:tc>
                      <a:txBody>
                        <a:bodyPr/>
                        <a:lstStyle/>
                        <a:p>
                          <a:r>
                            <a:rPr lang="en-US" dirty="0">
                              <a:solidFill>
                                <a:srgbClr val="FF0000"/>
                              </a:solidFill>
                            </a:rPr>
                            <a:t>7</a:t>
                          </a:r>
                        </a:p>
                      </a:txBody>
                      <a:tcPr/>
                    </a:tc>
                    <a:tc>
                      <a:txBody>
                        <a:bodyPr/>
                        <a:lstStyle/>
                        <a:p>
                          <a:r>
                            <a:rPr lang="en-US" dirty="0"/>
                            <a:t>4</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625" t="-926667" r="-10000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4</a:t>
                          </a:r>
                        </a:p>
                      </a:txBody>
                      <a:tcPr/>
                    </a:tc>
                    <a:tc>
                      <a:txBody>
                        <a:bodyPr/>
                        <a:lstStyle/>
                        <a:p>
                          <a:r>
                            <a:rPr lang="en-US" dirty="0"/>
                            <a:t>2</a:t>
                          </a:r>
                        </a:p>
                      </a:txBody>
                      <a:tcPr/>
                    </a:tc>
                    <a:tc>
                      <a:txBody>
                        <a:bodyPr/>
                        <a:lstStyle/>
                        <a:p>
                          <a:r>
                            <a:rPr lang="en-US" dirty="0"/>
                            <a:t>7</a:t>
                          </a:r>
                        </a:p>
                      </a:txBody>
                      <a:tcPr/>
                    </a:tc>
                    <a:tc>
                      <a:txBody>
                        <a:bodyPr/>
                        <a:lstStyle/>
                        <a:p>
                          <a:r>
                            <a:rPr lang="en-US" dirty="0"/>
                            <a:t>5</a:t>
                          </a:r>
                        </a:p>
                      </a:txBody>
                      <a:tcPr/>
                    </a:tc>
                    <a:tc>
                      <a:txBody>
                        <a:bodyPr/>
                        <a:lstStyle/>
                        <a:p>
                          <a:r>
                            <a:rPr lang="en-US" dirty="0"/>
                            <a:t>1</a:t>
                          </a:r>
                        </a:p>
                      </a:txBody>
                      <a:tcPr/>
                    </a:tc>
                    <a:tc>
                      <a:txBody>
                        <a:bodyPr/>
                        <a:lstStyle/>
                        <a:p>
                          <a:r>
                            <a:rPr lang="en-US" dirty="0">
                              <a:solidFill>
                                <a:srgbClr val="FF0000"/>
                              </a:solidFill>
                            </a:rPr>
                            <a:t>7</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7505700" y="2438400"/>
                <a:ext cx="4552950"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Semilight" panose="020B0402040204020203" pitchFamily="34" charset="0"/>
                    <a:cs typeface="Segoe UI Semilight" panose="020B0402040204020203" pitchFamily="34" charset="0"/>
                  </a:rPr>
                  <a:t>Flipping Rule: </a:t>
                </a:r>
                <a:r>
                  <a:rPr lang="en-US" sz="2400" dirty="0">
                    <a:latin typeface="Segoe UI Semilight" panose="020B0402040204020203" pitchFamily="34" charset="0"/>
                    <a:cs typeface="Segoe UI Semilight" panose="020B0402040204020203" pitchFamily="34" charset="0"/>
                  </a:rPr>
                  <a:t>let’s set the </a:t>
                </a:r>
                <a14:m>
                  <m:oMath xmlns:m="http://schemas.openxmlformats.org/officeDocument/2006/math">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𝑖</m:t>
                        </m:r>
                      </m:e>
                      <m:sup>
                        <m:r>
                          <a:rPr lang="en-US" sz="2400" b="0" i="1" smtClean="0">
                            <a:latin typeface="Cambria Math" panose="02040503050406030204" pitchFamily="18" charset="0"/>
                            <a:cs typeface="Segoe UI Semilight" panose="020B0402040204020203" pitchFamily="34" charset="0"/>
                          </a:rPr>
                          <m:t>𝑡h</m:t>
                        </m:r>
                      </m:sup>
                    </m:sSup>
                  </m:oMath>
                </a14:m>
                <a:r>
                  <a:rPr lang="en-US" sz="2400" b="1" dirty="0">
                    <a:latin typeface="Segoe UI Semilight" panose="020B0402040204020203" pitchFamily="34" charset="0"/>
                    <a:cs typeface="Segoe UI Semilight" panose="020B0402040204020203" pitchFamily="34" charset="0"/>
                  </a:rPr>
                  <a:t> column to:</a:t>
                </a:r>
              </a:p>
              <a:p>
                <a:pPr algn="ctr"/>
                <a14:m>
                  <m:oMath xmlns:m="http://schemas.openxmlformats.org/officeDocument/2006/math">
                    <m:r>
                      <a:rPr lang="en-US" sz="2400" b="1" i="1" smtClean="0">
                        <a:latin typeface="Cambria Math" panose="02040503050406030204" pitchFamily="18" charset="0"/>
                        <a:cs typeface="Segoe UI Semilight" panose="020B0402040204020203" pitchFamily="34" charset="0"/>
                      </a:rPr>
                      <m:t>𝟕</m:t>
                    </m:r>
                  </m:oMath>
                </a14:m>
                <a:r>
                  <a:rPr lang="en-US" sz="2400" b="1"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𝒇</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𝒊</m:t>
                    </m:r>
                    <m:r>
                      <a:rPr lang="en-US" sz="2400" b="1" i="1" smtClean="0">
                        <a:latin typeface="Cambria Math" panose="02040503050406030204" pitchFamily="18" charset="0"/>
                        <a:cs typeface="Segoe UI Semilight" panose="020B0402040204020203" pitchFamily="34" charset="0"/>
                      </a:rPr>
                      <m:t>)</m:t>
                    </m:r>
                  </m:oMath>
                </a14:m>
                <a:r>
                  <a:rPr lang="en-US" sz="2400" b="1" dirty="0">
                    <a:latin typeface="Segoe UI Semilight" panose="020B0402040204020203" pitchFamily="34" charset="0"/>
                    <a:cs typeface="Segoe UI Semilight" panose="020B0402040204020203" pitchFamily="34" charset="0"/>
                  </a:rPr>
                  <a:t>’s </a:t>
                </a:r>
                <a14:m>
                  <m:oMath xmlns:m="http://schemas.openxmlformats.org/officeDocument/2006/math">
                    <m:sSup>
                      <m:sSupPr>
                        <m:ctrlPr>
                          <a:rPr lang="en-US" sz="2400" b="1" i="1" smtClean="0">
                            <a:latin typeface="Cambria Math" panose="02040503050406030204" pitchFamily="18" charset="0"/>
                            <a:cs typeface="Segoe UI Semilight" panose="020B0402040204020203" pitchFamily="34" charset="0"/>
                          </a:rPr>
                        </m:ctrlPr>
                      </m:sSupPr>
                      <m:e>
                        <m:r>
                          <a:rPr lang="en-US" sz="2400" b="1" i="1" smtClean="0">
                            <a:latin typeface="Cambria Math" panose="02040503050406030204" pitchFamily="18" charset="0"/>
                            <a:cs typeface="Segoe UI Semilight" panose="020B0402040204020203" pitchFamily="34" charset="0"/>
                          </a:rPr>
                          <m:t>𝒊</m:t>
                        </m:r>
                      </m:e>
                      <m:sup>
                        <m:r>
                          <a:rPr lang="en-US" sz="2400" b="1" i="1" smtClean="0">
                            <a:latin typeface="Cambria Math" panose="02040503050406030204" pitchFamily="18" charset="0"/>
                            <a:cs typeface="Segoe UI Semilight" panose="020B0402040204020203" pitchFamily="34" charset="0"/>
                          </a:rPr>
                          <m:t>𝒕𝒉</m:t>
                        </m:r>
                      </m:sup>
                    </m:sSup>
                  </m:oMath>
                </a14:m>
                <a:r>
                  <a:rPr lang="en-US" sz="2400" b="1" dirty="0">
                    <a:latin typeface="Segoe UI Semilight" panose="020B0402040204020203" pitchFamily="34" charset="0"/>
                    <a:cs typeface="Segoe UI Semilight" panose="020B0402040204020203" pitchFamily="34" charset="0"/>
                  </a:rPr>
                  <a:t> column is not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𝟕</m:t>
                    </m:r>
                  </m:oMath>
                </a14:m>
                <a:endParaRPr lang="en-US" sz="2400" b="1" dirty="0">
                  <a:latin typeface="Segoe UI Semilight" panose="020B0402040204020203" pitchFamily="34" charset="0"/>
                  <a:cs typeface="Segoe UI Semilight" panose="020B0402040204020203" pitchFamily="34" charset="0"/>
                </a:endParaRPr>
              </a:p>
              <a:p>
                <a:pPr algn="ctr"/>
                <a14:m>
                  <m:oMath xmlns:m="http://schemas.openxmlformats.org/officeDocument/2006/math">
                    <m:r>
                      <a:rPr lang="en-US" sz="2400" b="1" i="1" smtClean="0">
                        <a:latin typeface="Cambria Math" panose="02040503050406030204" pitchFamily="18" charset="0"/>
                        <a:cs typeface="Segoe UI Semilight" panose="020B0402040204020203" pitchFamily="34" charset="0"/>
                      </a:rPr>
                      <m:t>𝟑</m:t>
                    </m:r>
                    <m:r>
                      <a:rPr lang="en-US" sz="2400" b="1" i="1" smtClean="0">
                        <a:latin typeface="Cambria Math" panose="02040503050406030204" pitchFamily="18" charset="0"/>
                        <a:cs typeface="Segoe UI Semilight" panose="020B0402040204020203" pitchFamily="34" charset="0"/>
                      </a:rPr>
                      <m:t> </m:t>
                    </m:r>
                  </m:oMath>
                </a14:m>
                <a:r>
                  <a:rPr lang="en-US" sz="2400" b="1"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𝒇</m:t>
                    </m:r>
                    <m:sSup>
                      <m:sSupPr>
                        <m:ctrlPr>
                          <a:rPr lang="en-US" sz="2400" b="1" i="1" smtClean="0">
                            <a:latin typeface="Cambria Math" panose="02040503050406030204" pitchFamily="18" charset="0"/>
                            <a:cs typeface="Segoe UI Semilight" panose="020B0402040204020203" pitchFamily="34" charset="0"/>
                          </a:rPr>
                        </m:ctrlPr>
                      </m:sSupPr>
                      <m:e>
                        <m:d>
                          <m:dPr>
                            <m:ctrlPr>
                              <a:rPr lang="en-US" sz="2400" b="1" i="1" smtClean="0">
                                <a:latin typeface="Cambria Math" panose="02040503050406030204" pitchFamily="18" charset="0"/>
                                <a:cs typeface="Segoe UI Semilight" panose="020B0402040204020203" pitchFamily="34" charset="0"/>
                              </a:rPr>
                            </m:ctrlPr>
                          </m:dPr>
                          <m:e>
                            <m:r>
                              <a:rPr lang="en-US" sz="2400" b="1" i="1" smtClean="0">
                                <a:latin typeface="Cambria Math" panose="02040503050406030204" pitchFamily="18" charset="0"/>
                                <a:cs typeface="Segoe UI Semilight" panose="020B0402040204020203" pitchFamily="34" charset="0"/>
                              </a:rPr>
                              <m:t>𝒊</m:t>
                            </m:r>
                          </m:e>
                        </m:d>
                      </m:e>
                      <m:sup>
                        <m:r>
                          <a:rPr lang="en-US" sz="2400" b="1" i="1" smtClean="0">
                            <a:latin typeface="Cambria Math" panose="02040503050406030204" pitchFamily="18" charset="0"/>
                            <a:cs typeface="Segoe UI Semilight" panose="020B0402040204020203" pitchFamily="34" charset="0"/>
                          </a:rPr>
                          <m:t>′</m:t>
                        </m:r>
                      </m:sup>
                    </m:sSup>
                    <m:r>
                      <a:rPr lang="en-US" sz="2400" b="1" i="1" smtClean="0">
                        <a:latin typeface="Cambria Math" panose="02040503050406030204" pitchFamily="18" charset="0"/>
                        <a:cs typeface="Segoe UI Semilight" panose="020B0402040204020203" pitchFamily="34" charset="0"/>
                      </a:rPr>
                      <m:t>𝒔</m:t>
                    </m:r>
                  </m:oMath>
                </a14:m>
                <a:r>
                  <a:rPr lang="en-US" sz="2400" b="1" dirty="0">
                    <a:latin typeface="Segoe UI Semilight" panose="020B0402040204020203" pitchFamily="34" charset="0"/>
                    <a:cs typeface="Segoe UI Semilight" panose="020B0402040204020203" pitchFamily="34" charset="0"/>
                  </a:rPr>
                  <a:t> </a:t>
                </a:r>
                <a14:m>
                  <m:oMath xmlns:m="http://schemas.openxmlformats.org/officeDocument/2006/math">
                    <m:sSup>
                      <m:sSupPr>
                        <m:ctrlPr>
                          <a:rPr lang="en-US" sz="2400" b="1" i="1" dirty="0" smtClean="0">
                            <a:latin typeface="Cambria Math" panose="02040503050406030204" pitchFamily="18" charset="0"/>
                            <a:cs typeface="Segoe UI Semilight" panose="020B0402040204020203" pitchFamily="34" charset="0"/>
                          </a:rPr>
                        </m:ctrlPr>
                      </m:sSupPr>
                      <m:e>
                        <m:r>
                          <a:rPr lang="en-US" sz="2400" b="1" i="1" dirty="0" smtClean="0">
                            <a:latin typeface="Cambria Math" panose="02040503050406030204" pitchFamily="18" charset="0"/>
                            <a:cs typeface="Segoe UI Semilight" panose="020B0402040204020203" pitchFamily="34" charset="0"/>
                          </a:rPr>
                          <m:t>𝒊</m:t>
                        </m:r>
                      </m:e>
                      <m:sup>
                        <m:r>
                          <a:rPr lang="en-US" sz="2400" b="1" i="1" dirty="0" smtClean="0">
                            <a:latin typeface="Cambria Math" panose="02040503050406030204" pitchFamily="18" charset="0"/>
                            <a:cs typeface="Segoe UI Semilight" panose="020B0402040204020203" pitchFamily="34" charset="0"/>
                          </a:rPr>
                          <m:t>𝒕𝒉</m:t>
                        </m:r>
                      </m:sup>
                    </m:sSup>
                  </m:oMath>
                </a14:m>
                <a:r>
                  <a:rPr lang="en-US" sz="2400" b="1" dirty="0">
                    <a:latin typeface="Segoe UI Semilight" panose="020B0402040204020203" pitchFamily="34" charset="0"/>
                    <a:cs typeface="Segoe UI Semilight" panose="020B0402040204020203" pitchFamily="34" charset="0"/>
                  </a:rPr>
                  <a:t> column is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𝟕</m:t>
                    </m:r>
                  </m:oMath>
                </a14:m>
                <a:r>
                  <a:rPr lang="en-US" sz="2400" b="1" dirty="0">
                    <a:latin typeface="Segoe UI Semilight" panose="020B0402040204020203" pitchFamily="34" charset="0"/>
                    <a:cs typeface="Segoe UI Semilight" panose="020B0402040204020203" pitchFamily="34" charset="0"/>
                  </a:rPr>
                  <a:t>.</a:t>
                </a: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7505700" y="2438400"/>
                <a:ext cx="4552950" cy="2165350"/>
              </a:xfrm>
              <a:prstGeom prst="roundRect">
                <a:avLst/>
              </a:prstGeom>
              <a:blipFill>
                <a:blip r:embed="rId6"/>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27FD4BB-576C-4706-A003-AC5E2C3F70DA}"/>
              </a:ext>
            </a:extLst>
          </p:cNvPr>
          <p:cNvSpPr/>
          <p:nvPr/>
        </p:nvSpPr>
        <p:spPr>
          <a:xfrm>
            <a:off x="107951" y="5996792"/>
            <a:ext cx="419735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light" panose="020B0402040204020203" pitchFamily="34" charset="0"/>
                <a:cs typeface="Segoe UI Semilight" panose="020B0402040204020203" pitchFamily="34" charset="0"/>
              </a:rPr>
              <a:t>   0.73777733…</a:t>
            </a:r>
          </a:p>
        </p:txBody>
      </p:sp>
    </p:spTree>
    <p:extLst>
      <p:ext uri="{BB962C8B-B14F-4D97-AF65-F5344CB8AC3E}">
        <p14:creationId xmlns:p14="http://schemas.microsoft.com/office/powerpoint/2010/main" val="273994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6224-D528-4B0C-ABD4-F700967D1F03}"/>
              </a:ext>
            </a:extLst>
          </p:cNvPr>
          <p:cNvSpPr>
            <a:spLocks noGrp="1"/>
          </p:cNvSpPr>
          <p:nvPr>
            <p:ph type="title"/>
          </p:nvPr>
        </p:nvSpPr>
        <p:spPr/>
        <p:txBody>
          <a:bodyPr/>
          <a:lstStyle/>
          <a:p>
            <a:r>
              <a:rPr lang="en-US" dirty="0"/>
              <a:t>Wrapping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CE13FB-966D-4432-8392-87B0D431DAF9}"/>
                  </a:ext>
                </a:extLst>
              </p:cNvPr>
              <p:cNvSpPr>
                <a:spLocks noGrp="1"/>
              </p:cNvSpPr>
              <p:nvPr>
                <p:ph idx="1"/>
              </p:nvPr>
            </p:nvSpPr>
            <p:spPr/>
            <p:txBody>
              <a:bodyPr/>
              <a:lstStyle/>
              <a:p>
                <a:r>
                  <a:rPr lang="en-US" dirty="0"/>
                  <a:t> 0.73777733…</a:t>
                </a:r>
              </a:p>
              <a:p>
                <a:endParaRPr lang="en-US" dirty="0"/>
              </a:p>
              <a:p>
                <a:r>
                  <a:rPr lang="en-US" dirty="0"/>
                  <a:t>What is it? </a:t>
                </a:r>
              </a:p>
              <a:p>
                <a:r>
                  <a:rPr lang="en-US" dirty="0"/>
                  <a:t>It’s a real number between 0 and 1(!!!)</a:t>
                </a:r>
              </a:p>
              <a:p>
                <a:r>
                  <a:rPr lang="en-US" dirty="0"/>
                  <a:t>Is the number on the list? Well it’s not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a14:m>
                <a:r>
                  <a:rPr lang="en-US" dirty="0"/>
                  <a:t>, they differ in column </a:t>
                </a:r>
                <a14:m>
                  <m:oMath xmlns:m="http://schemas.openxmlformats.org/officeDocument/2006/math">
                    <m:r>
                      <a:rPr lang="en-US" b="0" i="1" smtClean="0">
                        <a:latin typeface="Cambria Math" panose="02040503050406030204" pitchFamily="18" charset="0"/>
                      </a:rPr>
                      <m:t>0</m:t>
                    </m:r>
                  </m:oMath>
                </a14:m>
                <a:r>
                  <a:rPr lang="en-US" dirty="0"/>
                  <a:t>.</a:t>
                </a:r>
              </a:p>
              <a:p>
                <a:r>
                  <a:rPr lang="en-US" dirty="0"/>
                  <a:t>It’s not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0" smtClean="0">
                        <a:latin typeface="Cambria Math" panose="02040503050406030204" pitchFamily="18" charset="0"/>
                      </a:rPr>
                      <m:t>,</m:t>
                    </m:r>
                  </m:oMath>
                </a14:m>
                <a:r>
                  <a:rPr lang="en-US" dirty="0"/>
                  <a:t> they differ in column </a:t>
                </a:r>
                <a14:m>
                  <m:oMath xmlns:m="http://schemas.openxmlformats.org/officeDocument/2006/math">
                    <m:r>
                      <a:rPr lang="en-US" b="0" i="1" smtClean="0">
                        <a:latin typeface="Cambria Math" panose="02040503050406030204" pitchFamily="18" charset="0"/>
                      </a:rPr>
                      <m:t>1</m:t>
                    </m:r>
                  </m:oMath>
                </a14:m>
                <a:r>
                  <a:rPr lang="en-US" dirty="0"/>
                  <a:t>.</a:t>
                </a:r>
              </a:p>
              <a:p>
                <a:r>
                  <a:rPr lang="en-US" dirty="0"/>
                  <a:t>It’s not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they differ in column </a:t>
                </a:r>
                <a14:m>
                  <m:oMath xmlns:m="http://schemas.openxmlformats.org/officeDocument/2006/math">
                    <m:r>
                      <a:rPr lang="en-US" b="0" i="1" smtClean="0">
                        <a:latin typeface="Cambria Math" panose="02040503050406030204" pitchFamily="18" charset="0"/>
                      </a:rPr>
                      <m:t>𝑖</m:t>
                    </m:r>
                  </m:oMath>
                </a14:m>
                <a:r>
                  <a:rPr lang="en-US" dirty="0"/>
                  <a:t>.</a:t>
                </a:r>
              </a:p>
              <a:p>
                <a:r>
                  <a:rPr lang="en-US" dirty="0"/>
                  <a:t>But…</a:t>
                </a:r>
                <a14:m>
                  <m:oMath xmlns:m="http://schemas.openxmlformats.org/officeDocument/2006/math">
                    <m:r>
                      <a:rPr lang="en-US" b="0" i="1" smtClean="0">
                        <a:latin typeface="Cambria Math" panose="02040503050406030204" pitchFamily="18" charset="0"/>
                      </a:rPr>
                      <m:t>𝑓</m:t>
                    </m:r>
                  </m:oMath>
                </a14:m>
                <a:r>
                  <a:rPr lang="en-US" dirty="0"/>
                  <a:t> was a bijection. That’s a contradiction!</a:t>
                </a:r>
              </a:p>
              <a:p>
                <a:endParaRPr lang="en-US" dirty="0"/>
              </a:p>
            </p:txBody>
          </p:sp>
        </mc:Choice>
        <mc:Fallback xmlns="">
          <p:sp>
            <p:nvSpPr>
              <p:cNvPr id="3" name="Content Placeholder 2">
                <a:extLst>
                  <a:ext uri="{FF2B5EF4-FFF2-40B4-BE49-F238E27FC236}">
                    <a16:creationId xmlns:a16="http://schemas.microsoft.com/office/drawing/2014/main" id="{F2CE13FB-966D-4432-8392-87B0D431DAF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84323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2E11-4970-4277-8B31-3FB902C44ED9}"/>
              </a:ext>
            </a:extLst>
          </p:cNvPr>
          <p:cNvSpPr>
            <a:spLocks noGrp="1"/>
          </p:cNvSpPr>
          <p:nvPr>
            <p:ph type="title"/>
          </p:nvPr>
        </p:nvSpPr>
        <p:spPr/>
        <p:txBody>
          <a:bodyPr/>
          <a:lstStyle/>
          <a:p>
            <a:r>
              <a:rPr lang="en-US" dirty="0"/>
              <a:t>Diagonalization</a:t>
            </a:r>
          </a:p>
        </p:txBody>
      </p:sp>
      <p:sp>
        <p:nvSpPr>
          <p:cNvPr id="3" name="Content Placeholder 2">
            <a:extLst>
              <a:ext uri="{FF2B5EF4-FFF2-40B4-BE49-F238E27FC236}">
                <a16:creationId xmlns:a16="http://schemas.microsoft.com/office/drawing/2014/main" id="{9DA8EE04-9FEE-4B6E-916E-76506BB1FFCC}"/>
              </a:ext>
            </a:extLst>
          </p:cNvPr>
          <p:cNvSpPr>
            <a:spLocks noGrp="1"/>
          </p:cNvSpPr>
          <p:nvPr>
            <p:ph idx="1"/>
          </p:nvPr>
        </p:nvSpPr>
        <p:spPr/>
        <p:txBody>
          <a:bodyPr/>
          <a:lstStyle/>
          <a:p>
            <a:r>
              <a:rPr lang="en-US" dirty="0"/>
              <a:t>This proof technique is called </a:t>
            </a:r>
            <a:r>
              <a:rPr lang="en-US" b="1" dirty="0"/>
              <a:t>diagonalization</a:t>
            </a:r>
          </a:p>
          <a:p>
            <a:r>
              <a:rPr lang="en-US" dirty="0"/>
              <a:t>Often “Cantor’s Diagonalization” (after Cantor, who developed it).</a:t>
            </a:r>
          </a:p>
          <a:p>
            <a:endParaRPr lang="en-US" dirty="0"/>
          </a:p>
          <a:p>
            <a:endParaRPr lang="en-US" dirty="0"/>
          </a:p>
        </p:txBody>
      </p:sp>
    </p:spTree>
    <p:extLst>
      <p:ext uri="{BB962C8B-B14F-4D97-AF65-F5344CB8AC3E}">
        <p14:creationId xmlns:p14="http://schemas.microsoft.com/office/powerpoint/2010/main" val="397332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183A-2222-4562-9A75-EE6CAF607A3D}"/>
              </a:ext>
            </a:extLst>
          </p:cNvPr>
          <p:cNvSpPr>
            <a:spLocks noGrp="1"/>
          </p:cNvSpPr>
          <p:nvPr>
            <p:ph type="title"/>
          </p:nvPr>
        </p:nvSpPr>
        <p:spPr/>
        <p:txBody>
          <a:bodyPr/>
          <a:lstStyle/>
          <a:p>
            <a:r>
              <a:rPr lang="en-US" dirty="0"/>
              <a:t>Takeaway 1</a:t>
            </a:r>
          </a:p>
        </p:txBody>
      </p:sp>
      <p:sp>
        <p:nvSpPr>
          <p:cNvPr id="3" name="Content Placeholder 2">
            <a:extLst>
              <a:ext uri="{FF2B5EF4-FFF2-40B4-BE49-F238E27FC236}">
                <a16:creationId xmlns:a16="http://schemas.microsoft.com/office/drawing/2014/main" id="{7CDE79EB-8161-43A6-9DE9-8F799E1BFB57}"/>
              </a:ext>
            </a:extLst>
          </p:cNvPr>
          <p:cNvSpPr>
            <a:spLocks noGrp="1"/>
          </p:cNvSpPr>
          <p:nvPr>
            <p:ph idx="1"/>
          </p:nvPr>
        </p:nvSpPr>
        <p:spPr/>
        <p:txBody>
          <a:bodyPr/>
          <a:lstStyle/>
          <a:p>
            <a:r>
              <a:rPr lang="en-US" dirty="0"/>
              <a:t>There are differing levels of infinity.</a:t>
            </a:r>
          </a:p>
          <a:p>
            <a:r>
              <a:rPr lang="en-US" dirty="0"/>
              <a:t>Some infinite sets are equal in size.</a:t>
            </a:r>
          </a:p>
          <a:p>
            <a:r>
              <a:rPr lang="en-US" dirty="0"/>
              <a:t>Other infinite sets are bigger than others. </a:t>
            </a:r>
          </a:p>
          <a:p>
            <a:pPr marL="0" indent="0">
              <a:buNone/>
            </a:pPr>
            <a:endParaRPr lang="en-US" dirty="0"/>
          </a:p>
          <a:p>
            <a:r>
              <a:rPr lang="en-US" dirty="0"/>
              <a:t>If this is mind-bending you’re in good company.</a:t>
            </a:r>
          </a:p>
          <a:p>
            <a:r>
              <a:rPr lang="en-US" dirty="0"/>
              <a:t>Cantor’s contemporaries accused him of being a “scientific charlatan” and a “corruptor of youth”</a:t>
            </a:r>
          </a:p>
          <a:p>
            <a:r>
              <a:rPr lang="en-US" dirty="0"/>
              <a:t>But Cantor was right – and his ideas eventually were recognized as correct.</a:t>
            </a:r>
          </a:p>
        </p:txBody>
      </p:sp>
    </p:spTree>
    <p:extLst>
      <p:ext uri="{BB962C8B-B14F-4D97-AF65-F5344CB8AC3E}">
        <p14:creationId xmlns:p14="http://schemas.microsoft.com/office/powerpoint/2010/main" val="791875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ABAA-E468-4951-A7B6-F4196813F889}"/>
              </a:ext>
            </a:extLst>
          </p:cNvPr>
          <p:cNvSpPr>
            <a:spLocks noGrp="1"/>
          </p:cNvSpPr>
          <p:nvPr>
            <p:ph type="title"/>
          </p:nvPr>
        </p:nvSpPr>
        <p:spPr/>
        <p:txBody>
          <a:bodyPr/>
          <a:lstStyle/>
          <a:p>
            <a:r>
              <a:rPr lang="en-US" dirty="0"/>
              <a:t>Let’s Do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C42E5F-1C74-44A1-AC21-942AAF88D35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oMath>
                </a14:m>
                <a:r>
                  <a:rPr lang="en-US" dirty="0"/>
                  <a:t> Call a function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 “binary valued function”</a:t>
                </a:r>
              </a:p>
              <a:p>
                <a:endParaRPr lang="en-US" dirty="0"/>
              </a:p>
              <a:p>
                <a:r>
                  <a:rPr lang="en-US" dirty="0"/>
                  <a:t>Intuitively, </a:t>
                </a:r>
                <a14:m>
                  <m:oMath xmlns:m="http://schemas.openxmlformats.org/officeDocument/2006/math">
                    <m:r>
                      <a:rPr lang="en-US" b="0" i="1" smtClean="0">
                        <a:latin typeface="Cambria Math" panose="02040503050406030204" pitchFamily="18" charset="0"/>
                      </a:rPr>
                      <m:t>𝑔</m:t>
                    </m:r>
                  </m:oMath>
                </a14:m>
                <a:r>
                  <a:rPr lang="en-US" dirty="0"/>
                  <a:t> would be something like</a:t>
                </a:r>
                <a:br>
                  <a:rPr lang="en-US" dirty="0"/>
                </a:br>
                <a:r>
                  <a:rPr lang="en-US" dirty="0"/>
                  <a:t>public </a:t>
                </a:r>
                <a:r>
                  <a:rPr lang="en-US" dirty="0" err="1"/>
                  <a:t>boolean</a:t>
                </a:r>
                <a:r>
                  <a:rPr lang="en-US" dirty="0"/>
                  <a:t> g(</a:t>
                </a:r>
                <a:r>
                  <a:rPr lang="en-US" dirty="0" err="1"/>
                  <a:t>BigInteger</a:t>
                </a:r>
                <a:r>
                  <a:rPr lang="en-US" dirty="0"/>
                  <a:t> input){ }</a:t>
                </a:r>
                <a:br>
                  <a:rPr lang="en-US" dirty="0"/>
                </a:br>
                <a:endParaRPr lang="en-US" dirty="0"/>
              </a:p>
              <a:p>
                <a:r>
                  <a:rPr lang="en-US" dirty="0"/>
                  <a:t>If we could write that </a:t>
                </a:r>
                <a14:m>
                  <m:oMath xmlns:m="http://schemas.openxmlformats.org/officeDocument/2006/math">
                    <m:r>
                      <a:rPr lang="en-US" b="0" i="1" smtClean="0">
                        <a:latin typeface="Cambria Math" panose="02040503050406030204" pitchFamily="18" charset="0"/>
                      </a:rPr>
                      <m:t>𝑔</m:t>
                    </m:r>
                  </m:oMath>
                </a14:m>
                <a:r>
                  <a:rPr lang="en-US" dirty="0"/>
                  <a:t> in Java.</a:t>
                </a:r>
              </a:p>
              <a:p>
                <a:endParaRPr lang="en-US" dirty="0"/>
              </a:p>
              <a:p>
                <a:r>
                  <a:rPr lang="en-US" dirty="0"/>
                  <a:t>How many possible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there?</a:t>
                </a:r>
              </a:p>
            </p:txBody>
          </p:sp>
        </mc:Choice>
        <mc:Fallback xmlns="">
          <p:sp>
            <p:nvSpPr>
              <p:cNvPr id="3" name="Content Placeholder 2">
                <a:extLst>
                  <a:ext uri="{FF2B5EF4-FFF2-40B4-BE49-F238E27FC236}">
                    <a16:creationId xmlns:a16="http://schemas.microsoft.com/office/drawing/2014/main" id="{C6C42E5F-1C74-44A1-AC21-942AAF88D35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46681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5" name="Title 1"/>
              <p:cNvSpPr>
                <a:spLocks noGrp="1"/>
              </p:cNvSpPr>
              <p:nvPr>
                <p:ph type="title"/>
                <p:custDataLst>
                  <p:tags r:id="rId1"/>
                </p:custDataLst>
              </p:nvPr>
            </p:nvSpPr>
            <p:spPr>
              <a:xfrm>
                <a:off x="1981199" y="295740"/>
                <a:ext cx="9690847" cy="606642"/>
              </a:xfrm>
            </p:spPr>
            <p:txBody>
              <a:bodyPr>
                <a:normAutofit fontScale="90000"/>
              </a:bodyPr>
              <a:lstStyle/>
              <a:p>
                <a:r>
                  <a:rPr lang="en-US" dirty="0"/>
                  <a:t>Proof that </a:t>
                </a:r>
                <a14:m>
                  <m:oMath xmlns:m="http://schemas.openxmlformats.org/officeDocument/2006/math">
                    <m:r>
                      <a:rPr lang="en-US" b="0" i="1" strike="sngStrike" smtClean="0">
                        <a:latin typeface="Cambria Math" panose="02040503050406030204" pitchFamily="18" charset="0"/>
                      </a:rPr>
                      <m:t>[0,1)</m:t>
                    </m:r>
                  </m:oMath>
                </a14:m>
                <a:r>
                  <a:rPr lang="en-US" dirty="0"/>
                  <a:t> set of binary-valued functions is not countable</a:t>
                </a:r>
              </a:p>
            </p:txBody>
          </p:sp>
        </mc:Choice>
        <mc:Fallback xmlns="">
          <p:sp>
            <p:nvSpPr>
              <p:cNvPr id="6145" name="Title 1"/>
              <p:cNvSpPr>
                <a:spLocks noGrp="1" noRot="1" noChangeAspect="1" noMove="1" noResize="1" noEditPoints="1" noAdjustHandles="1" noChangeArrowheads="1" noChangeShapeType="1" noTextEdit="1"/>
              </p:cNvSpPr>
              <p:nvPr>
                <p:ph type="title"/>
                <p:custDataLst>
                  <p:tags r:id="rId3"/>
                </p:custDataLst>
              </p:nvPr>
            </p:nvSpPr>
            <p:spPr>
              <a:xfrm>
                <a:off x="1981199" y="295740"/>
                <a:ext cx="9690847" cy="606642"/>
              </a:xfrm>
              <a:blipFill>
                <a:blip r:embed="rId4"/>
                <a:stretch>
                  <a:fillRect l="-2201" t="-76768" b="-81818"/>
                </a:stretch>
              </a:blipFill>
            </p:spPr>
            <p:txBody>
              <a:bodyPr/>
              <a:lstStyle/>
              <a:p>
                <a:r>
                  <a:rPr lang="en-US">
                    <a:noFill/>
                  </a:rPr>
                  <a:t> </a:t>
                </a:r>
              </a:p>
            </p:txBody>
          </p:sp>
        </mc:Fallback>
      </mc:AlternateContent>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3455118281"/>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14:m>
                            <m:oMath xmlns:m="http://schemas.openxmlformats.org/officeDocument/2006/math">
                              <m:r>
                                <a:rPr lang="en-US" b="1" i="1" smtClean="0">
                                  <a:latin typeface="Cambria Math" panose="02040503050406030204" pitchFamily="18" charset="0"/>
                                </a:rPr>
                                <m:t>𝒇</m:t>
                              </m:r>
                            </m:oMath>
                          </a14:m>
                          <a:r>
                            <a:rPr lang="en-US" dirty="0"/>
                            <a:t> bijection</a:t>
                          </a:r>
                          <a:r>
                            <a:rPr lang="en-US" baseline="0" dirty="0"/>
                            <a:t> from </a:t>
                          </a:r>
                          <a14:m>
                            <m:oMath xmlns:m="http://schemas.openxmlformats.org/officeDocument/2006/math">
                              <m:r>
                                <a:rPr lang="en-US" b="1" i="1" baseline="0" smtClean="0">
                                  <a:latin typeface="Cambria Math" panose="02040503050406030204" pitchFamily="18" charset="0"/>
                                </a:rPr>
                                <m:t>ℕ</m:t>
                              </m:r>
                            </m:oMath>
                          </a14:m>
                          <a:r>
                            <a:rPr lang="en-US" dirty="0"/>
                            <a:t> to function</a:t>
                          </a:r>
                        </a:p>
                      </a:txBody>
                      <a:tcPr/>
                    </a:tc>
                    <a:tc>
                      <a:txBody>
                        <a:bodyPr/>
                        <a:lstStyle/>
                        <a:p>
                          <a:endParaRPr lang="en-US" dirty="0"/>
                        </a:p>
                      </a:txBody>
                      <a:tcPr/>
                    </a:tc>
                    <a:tc>
                      <a:txBody>
                        <a:bodyPr/>
                        <a:lstStyle/>
                        <a:p>
                          <a:r>
                            <a:rPr lang="en-US" dirty="0"/>
                            <a:t>Output on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2" name="Table 1">
                <a:extLst>
                  <a:ext uri="{FF2B5EF4-FFF2-40B4-BE49-F238E27FC236}">
                    <a16:creationId xmlns:a16="http://schemas.microsoft.com/office/drawing/2014/main" id="{40430044-A656-4DB8-B9DE-846FB51A1FF4}"/>
                  </a:ext>
                </a:extLst>
              </p:cNvPr>
              <p:cNvGraphicFramePr>
                <a:graphicFrameLocks noGrp="1"/>
              </p:cNvGraphicFramePr>
              <p:nvPr>
                <p:extLst>
                  <p:ext uri="{D42A27DB-BD31-4B8C-83A1-F6EECF244321}">
                    <p14:modId xmlns:p14="http://schemas.microsoft.com/office/powerpoint/2010/main" val="3455118281"/>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endParaRPr lang="en-US"/>
                        </a:p>
                      </a:txBody>
                      <a:tcPr>
                        <a:blipFill>
                          <a:blip r:embed="rId5"/>
                          <a:stretch>
                            <a:fillRect l="-391" t="-2959" r="-587500" b="-397633"/>
                          </a:stretch>
                        </a:blipFill>
                      </a:tcPr>
                    </a:tc>
                    <a:tc>
                      <a:txBody>
                        <a:bodyPr/>
                        <a:lstStyle/>
                        <a:p>
                          <a:endParaRPr lang="en-US" dirty="0"/>
                        </a:p>
                      </a:txBody>
                      <a:tcPr/>
                    </a:tc>
                    <a:tc>
                      <a:txBody>
                        <a:bodyPr/>
                        <a:lstStyle/>
                        <a:p>
                          <a:endParaRPr lang="en-US"/>
                        </a:p>
                      </a:txBody>
                      <a:tcPr>
                        <a:blipFill>
                          <a:blip r:embed="rId5"/>
                          <a:stretch>
                            <a:fillRect l="-200000" t="-2959" r="-800625" b="-397633"/>
                          </a:stretch>
                        </a:blipFill>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5"/>
                          <a:stretch>
                            <a:fillRect l="-391" t="-235135" r="-587500" b="-808108"/>
                          </a:stretch>
                        </a:blipFill>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5"/>
                          <a:stretch>
                            <a:fillRect l="-391" t="-330667" r="-587500" b="-697333"/>
                          </a:stretch>
                        </a:blipFill>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5"/>
                          <a:stretch>
                            <a:fillRect l="-391" t="-436486" r="-5875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5"/>
                          <a:stretch>
                            <a:fillRect l="-391" t="-529333" r="-5875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5"/>
                          <a:stretch>
                            <a:fillRect l="-391" t="-637838" r="-5875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5"/>
                          <a:stretch>
                            <a:fillRect l="-391" t="-728000" r="-5875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5"/>
                          <a:stretch>
                            <a:fillRect l="-391" t="-839189" r="-5875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5"/>
                          <a:stretch>
                            <a:fillRect l="-391" t="-926667" r="-5875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p:spTree>
    <p:extLst>
      <p:ext uri="{BB962C8B-B14F-4D97-AF65-F5344CB8AC3E}">
        <p14:creationId xmlns:p14="http://schemas.microsoft.com/office/powerpoint/2010/main" val="243270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ext uri="{D42A27DB-BD31-4B8C-83A1-F6EECF244321}">
                    <p14:modId xmlns:p14="http://schemas.microsoft.com/office/powerpoint/2010/main" val="2116308216"/>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14:m>
                            <m:oMath xmlns:m="http://schemas.openxmlformats.org/officeDocument/2006/math">
                              <m:r>
                                <a:rPr lang="en-US" b="1" i="1" smtClean="0">
                                  <a:latin typeface="Cambria Math" panose="02040503050406030204" pitchFamily="18" charset="0"/>
                                </a:rPr>
                                <m:t>𝒇</m:t>
                              </m:r>
                            </m:oMath>
                          </a14:m>
                          <a:r>
                            <a:rPr lang="en-US" dirty="0"/>
                            <a:t> bijection</a:t>
                          </a:r>
                          <a:r>
                            <a:rPr lang="en-US" baseline="0" dirty="0"/>
                            <a:t> from </a:t>
                          </a:r>
                          <a14:m>
                            <m:oMath xmlns:m="http://schemas.openxmlformats.org/officeDocument/2006/math">
                              <m:r>
                                <a:rPr lang="en-US" b="1" i="1" baseline="0" smtClean="0">
                                  <a:latin typeface="Cambria Math" panose="02040503050406030204" pitchFamily="18" charset="0"/>
                                </a:rPr>
                                <m:t>ℕ</m:t>
                              </m:r>
                            </m:oMath>
                          </a14:m>
                          <a:r>
                            <a:rPr lang="en-US" dirty="0"/>
                            <a:t> to function</a:t>
                          </a:r>
                        </a:p>
                      </a:txBody>
                      <a:tcPr/>
                    </a:tc>
                    <a:tc>
                      <a:txBody>
                        <a:bodyPr/>
                        <a:lstStyle/>
                        <a:p>
                          <a:endParaRPr lang="en-US" dirty="0"/>
                        </a:p>
                      </a:txBody>
                      <a:tcPr/>
                    </a:tc>
                    <a:tc>
                      <a:txBody>
                        <a:bodyPr/>
                        <a:lstStyle/>
                        <a:p>
                          <a:r>
                            <a:rPr lang="en-US" dirty="0"/>
                            <a:t>Output on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ext uri="{D42A27DB-BD31-4B8C-83A1-F6EECF244321}">
                    <p14:modId xmlns:p14="http://schemas.microsoft.com/office/powerpoint/2010/main" val="2116308216"/>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endParaRPr lang="en-US"/>
                        </a:p>
                      </a:txBody>
                      <a:tcPr>
                        <a:blipFill>
                          <a:blip r:embed="rId3"/>
                          <a:stretch>
                            <a:fillRect l="-391" t="-2959" r="-587500" b="-397633"/>
                          </a:stretch>
                        </a:blipFill>
                      </a:tcPr>
                    </a:tc>
                    <a:tc>
                      <a:txBody>
                        <a:bodyPr/>
                        <a:lstStyle/>
                        <a:p>
                          <a:endParaRPr lang="en-US" dirty="0"/>
                        </a:p>
                      </a:txBody>
                      <a:tcPr/>
                    </a:tc>
                    <a:tc>
                      <a:txBody>
                        <a:bodyPr/>
                        <a:lstStyle/>
                        <a:p>
                          <a:endParaRPr lang="en-US"/>
                        </a:p>
                      </a:txBody>
                      <a:tcPr>
                        <a:blipFill>
                          <a:blip r:embed="rId3"/>
                          <a:stretch>
                            <a:fillRect l="-200000" t="-2959" r="-800625" b="-397633"/>
                          </a:stretch>
                        </a:blipFill>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3"/>
                          <a:stretch>
                            <a:fillRect l="-391" t="-235135" r="-587500" b="-808108"/>
                          </a:stretch>
                        </a:blipFill>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3"/>
                          <a:stretch>
                            <a:fillRect l="-391" t="-330667" r="-587500" b="-697333"/>
                          </a:stretch>
                        </a:blipFill>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3"/>
                          <a:stretch>
                            <a:fillRect l="-391" t="-436486" r="-5875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3"/>
                          <a:stretch>
                            <a:fillRect l="-391" t="-529333" r="-5875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3"/>
                          <a:stretch>
                            <a:fillRect l="-391" t="-637838" r="-5875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3"/>
                          <a:stretch>
                            <a:fillRect l="-391" t="-728000" r="-5875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3"/>
                          <a:stretch>
                            <a:fillRect l="-391" t="-839189" r="-5875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3"/>
                          <a:stretch>
                            <a:fillRect l="-391" t="-926667" r="-5875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6791569" y="2438400"/>
                <a:ext cx="5267081"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Goal: find a function</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 </m:t>
                    </m:r>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ℕ</m:t>
                    </m:r>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0,1</m:t>
                        </m:r>
                      </m:e>
                    </m:d>
                  </m:oMath>
                </a14:m>
                <a:r>
                  <a:rPr lang="en-US" sz="2400" dirty="0">
                    <a:latin typeface="Segoe UI Semilight" panose="020B0402040204020203" pitchFamily="34" charset="0"/>
                    <a:cs typeface="Segoe UI Semilight" panose="020B0402040204020203" pitchFamily="34" charset="0"/>
                  </a:rPr>
                  <a:t> that isn’t on our table.</a:t>
                </a:r>
              </a:p>
              <a:p>
                <a:pPr algn="ctr"/>
                <a:r>
                  <a:rPr lang="en-US" sz="2400" dirty="0">
                    <a:latin typeface="Segoe UI Semilight" panose="020B0402040204020203" pitchFamily="34" charset="0"/>
                    <a:cs typeface="Segoe UI Semilight" panose="020B0402040204020203" pitchFamily="34" charset="0"/>
                  </a:rPr>
                  <a:t>(contradiction to bijection)</a:t>
                </a: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6791569" y="2438400"/>
                <a:ext cx="5267081" cy="2165350"/>
              </a:xfrm>
              <a:prstGeom prst="round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889B5109-00B8-4D41-B9E5-DE2CF41C139B}"/>
              </a:ext>
            </a:extLst>
          </p:cNvPr>
          <p:cNvSpPr txBox="1">
            <a:spLocks/>
          </p:cNvSpPr>
          <p:nvPr>
            <p:custDataLst>
              <p:tags r:id="rId1"/>
            </p:custDataLst>
          </p:nvPr>
        </p:nvSpPr>
        <p:spPr>
          <a:xfrm>
            <a:off x="1566984" y="-1090271"/>
            <a:ext cx="9690847" cy="6066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FE54995F-7B50-4D6D-B3D0-6C7DA823AA5D}"/>
                  </a:ext>
                </a:extLst>
              </p:cNvPr>
              <p:cNvSpPr>
                <a:spLocks noGrp="1"/>
              </p:cNvSpPr>
              <p:nvPr>
                <p:ph type="title"/>
              </p:nvPr>
            </p:nvSpPr>
            <p:spPr>
              <a:xfrm>
                <a:off x="575239" y="327808"/>
                <a:ext cx="11187259" cy="950135"/>
              </a:xfrm>
            </p:spPr>
            <p:txBody>
              <a:bodyPr>
                <a:normAutofit fontScale="90000"/>
              </a:bodyPr>
              <a:lstStyle/>
              <a:p>
                <a:r>
                  <a:rPr lang="en-US" dirty="0"/>
                  <a:t>Proof that </a:t>
                </a:r>
                <a14:m>
                  <m:oMath xmlns:m="http://schemas.openxmlformats.org/officeDocument/2006/math">
                    <m:r>
                      <a:rPr lang="en-US" i="1" strike="sngStrike">
                        <a:latin typeface="Cambria Math" panose="02040503050406030204" pitchFamily="18" charset="0"/>
                      </a:rPr>
                      <m:t>[0,1)</m:t>
                    </m:r>
                  </m:oMath>
                </a14:m>
                <a:r>
                  <a:rPr lang="en-US" dirty="0"/>
                  <a:t> set of binary-valued functions is not countable</a:t>
                </a:r>
                <a:br>
                  <a:rPr lang="en-US" dirty="0"/>
                </a:br>
                <a:endParaRPr lang="en-US" dirty="0"/>
              </a:p>
            </p:txBody>
          </p:sp>
        </mc:Choice>
        <mc:Fallback xmlns="">
          <p:sp>
            <p:nvSpPr>
              <p:cNvPr id="8" name="Title 7">
                <a:extLst>
                  <a:ext uri="{FF2B5EF4-FFF2-40B4-BE49-F238E27FC236}">
                    <a16:creationId xmlns:a16="http://schemas.microsoft.com/office/drawing/2014/main" id="{FE54995F-7B50-4D6D-B3D0-6C7DA823AA5D}"/>
                  </a:ext>
                </a:extLst>
              </p:cNvPr>
              <p:cNvSpPr>
                <a:spLocks noGrp="1" noRot="1" noChangeAspect="1" noMove="1" noResize="1" noEditPoints="1" noAdjustHandles="1" noChangeArrowheads="1" noChangeShapeType="1" noTextEdit="1"/>
              </p:cNvSpPr>
              <p:nvPr>
                <p:ph type="title"/>
              </p:nvPr>
            </p:nvSpPr>
            <p:spPr>
              <a:xfrm>
                <a:off x="575239" y="327808"/>
                <a:ext cx="11187259" cy="950135"/>
              </a:xfrm>
              <a:blipFill>
                <a:blip r:embed="rId5"/>
                <a:stretch>
                  <a:fillRect l="-1906" t="-56410" r="-1743" b="-7692"/>
                </a:stretch>
              </a:blipFill>
            </p:spPr>
            <p:txBody>
              <a:bodyPr/>
              <a:lstStyle/>
              <a:p>
                <a:r>
                  <a:rPr lang="en-US">
                    <a:noFill/>
                  </a:rPr>
                  <a:t> </a:t>
                </a:r>
              </a:p>
            </p:txBody>
          </p:sp>
        </mc:Fallback>
      </mc:AlternateContent>
    </p:spTree>
    <p:extLst>
      <p:ext uri="{BB962C8B-B14F-4D97-AF65-F5344CB8AC3E}">
        <p14:creationId xmlns:p14="http://schemas.microsoft.com/office/powerpoint/2010/main" val="2213563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14:m>
                            <m:oMath xmlns:m="http://schemas.openxmlformats.org/officeDocument/2006/math">
                              <m:r>
                                <a:rPr lang="en-US" b="1" i="1" smtClean="0">
                                  <a:latin typeface="Cambria Math" panose="02040503050406030204" pitchFamily="18" charset="0"/>
                                </a:rPr>
                                <m:t>𝒇</m:t>
                              </m:r>
                            </m:oMath>
                          </a14:m>
                          <a:r>
                            <a:rPr lang="en-US" dirty="0"/>
                            <a:t> bijection</a:t>
                          </a:r>
                          <a:r>
                            <a:rPr lang="en-US" baseline="0" dirty="0"/>
                            <a:t> from </a:t>
                          </a:r>
                          <a14:m>
                            <m:oMath xmlns:m="http://schemas.openxmlformats.org/officeDocument/2006/math">
                              <m:r>
                                <a:rPr lang="en-US" b="1" i="1" baseline="0" smtClean="0">
                                  <a:latin typeface="Cambria Math" panose="02040503050406030204" pitchFamily="18" charset="0"/>
                                </a:rPr>
                                <m:t>ℕ</m:t>
                              </m:r>
                            </m:oMath>
                          </a14:m>
                          <a:r>
                            <a:rPr lang="en-US" dirty="0"/>
                            <a:t> to function</a:t>
                          </a:r>
                        </a:p>
                      </a:txBody>
                      <a:tcPr/>
                    </a:tc>
                    <a:tc>
                      <a:txBody>
                        <a:bodyPr/>
                        <a:lstStyle/>
                        <a:p>
                          <a:endParaRPr lang="en-US" dirty="0"/>
                        </a:p>
                      </a:txBody>
                      <a:tcPr/>
                    </a:tc>
                    <a:tc>
                      <a:txBody>
                        <a:bodyPr/>
                        <a:lstStyle/>
                        <a:p>
                          <a:r>
                            <a:rPr lang="en-US" dirty="0"/>
                            <a:t>Output on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endParaRPr lang="en-US"/>
                        </a:p>
                      </a:txBody>
                      <a:tcPr>
                        <a:blipFill>
                          <a:blip r:embed="rId3"/>
                          <a:stretch>
                            <a:fillRect l="-391" t="-2959" r="-587500" b="-397633"/>
                          </a:stretch>
                        </a:blipFill>
                      </a:tcPr>
                    </a:tc>
                    <a:tc>
                      <a:txBody>
                        <a:bodyPr/>
                        <a:lstStyle/>
                        <a:p>
                          <a:endParaRPr lang="en-US" dirty="0"/>
                        </a:p>
                      </a:txBody>
                      <a:tcPr/>
                    </a:tc>
                    <a:tc>
                      <a:txBody>
                        <a:bodyPr/>
                        <a:lstStyle/>
                        <a:p>
                          <a:endParaRPr lang="en-US"/>
                        </a:p>
                      </a:txBody>
                      <a:tcPr>
                        <a:blipFill>
                          <a:blip r:embed="rId3"/>
                          <a:stretch>
                            <a:fillRect l="-200000" t="-2959" r="-800625" b="-397633"/>
                          </a:stretch>
                        </a:blipFill>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3"/>
                          <a:stretch>
                            <a:fillRect l="-391" t="-235135" r="-587500" b="-808108"/>
                          </a:stretch>
                        </a:blipFill>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3"/>
                          <a:stretch>
                            <a:fillRect l="-391" t="-330667" r="-587500" b="-697333"/>
                          </a:stretch>
                        </a:blipFill>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3"/>
                          <a:stretch>
                            <a:fillRect l="-391" t="-436486" r="-5875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3"/>
                          <a:stretch>
                            <a:fillRect l="-391" t="-529333" r="-5875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3"/>
                          <a:stretch>
                            <a:fillRect l="-391" t="-637838" r="-5875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3"/>
                          <a:stretch>
                            <a:fillRect l="-391" t="-728000" r="-5875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3"/>
                          <a:stretch>
                            <a:fillRect l="-391" t="-839189" r="-5875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3"/>
                          <a:stretch>
                            <a:fillRect l="-391" t="-926667" r="-5875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6791569" y="2438400"/>
                <a:ext cx="5267081"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How do we find a function not on our list?</a:t>
                </a:r>
              </a:p>
              <a:p>
                <a:pPr algn="ctr"/>
                <a:r>
                  <a:rPr lang="en-US" sz="2400" dirty="0">
                    <a:latin typeface="Segoe UI Semilight" panose="020B0402040204020203" pitchFamily="34" charset="0"/>
                    <a:cs typeface="Segoe UI Semilight" panose="020B0402040204020203" pitchFamily="34" charset="0"/>
                  </a:rPr>
                  <a:t>Well to make sure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(0)</m:t>
                    </m:r>
                  </m:oMath>
                </a14:m>
                <a:r>
                  <a:rPr lang="en-US" sz="2400" dirty="0">
                    <a:latin typeface="Segoe UI Semilight" panose="020B0402040204020203" pitchFamily="34" charset="0"/>
                    <a:cs typeface="Segoe UI Semilight" panose="020B0402040204020203" pitchFamily="34" charset="0"/>
                  </a:rPr>
                  <a:t> (the function in the first row)</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Have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0</m:t>
                        </m:r>
                      </m:e>
                    </m:d>
                    <m:r>
                      <a:rPr lang="en-US" sz="2400" b="0" i="1" smtClean="0">
                        <a:latin typeface="Cambria Math" panose="02040503050406030204" pitchFamily="18" charset="0"/>
                        <a:cs typeface="Segoe UI Semilight" panose="020B0402040204020203" pitchFamily="34" charset="0"/>
                      </a:rPr>
                      <m:t>=0</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6791569" y="2438400"/>
                <a:ext cx="5267081" cy="2165350"/>
              </a:xfrm>
              <a:prstGeom prst="round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889B5109-00B8-4D41-B9E5-DE2CF41C139B}"/>
              </a:ext>
            </a:extLst>
          </p:cNvPr>
          <p:cNvSpPr txBox="1">
            <a:spLocks/>
          </p:cNvSpPr>
          <p:nvPr>
            <p:custDataLst>
              <p:tags r:id="rId1"/>
            </p:custDataLst>
          </p:nvPr>
        </p:nvSpPr>
        <p:spPr>
          <a:xfrm>
            <a:off x="1566984" y="-1090271"/>
            <a:ext cx="9690847" cy="6066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FE54995F-7B50-4D6D-B3D0-6C7DA823AA5D}"/>
                  </a:ext>
                </a:extLst>
              </p:cNvPr>
              <p:cNvSpPr>
                <a:spLocks noGrp="1"/>
              </p:cNvSpPr>
              <p:nvPr>
                <p:ph type="title"/>
              </p:nvPr>
            </p:nvSpPr>
            <p:spPr>
              <a:xfrm>
                <a:off x="575239" y="327808"/>
                <a:ext cx="11187259" cy="950135"/>
              </a:xfrm>
            </p:spPr>
            <p:txBody>
              <a:bodyPr>
                <a:normAutofit fontScale="90000"/>
              </a:bodyPr>
              <a:lstStyle/>
              <a:p>
                <a:r>
                  <a:rPr lang="en-US" dirty="0"/>
                  <a:t>Proof that </a:t>
                </a:r>
                <a14:m>
                  <m:oMath xmlns:m="http://schemas.openxmlformats.org/officeDocument/2006/math">
                    <m:r>
                      <a:rPr lang="en-US" i="1" strike="sngStrike">
                        <a:latin typeface="Cambria Math" panose="02040503050406030204" pitchFamily="18" charset="0"/>
                      </a:rPr>
                      <m:t>[0,1)</m:t>
                    </m:r>
                  </m:oMath>
                </a14:m>
                <a:r>
                  <a:rPr lang="en-US" dirty="0"/>
                  <a:t> set of binary-valued functions is not countable</a:t>
                </a:r>
                <a:br>
                  <a:rPr lang="en-US" dirty="0"/>
                </a:br>
                <a:endParaRPr lang="en-US" dirty="0"/>
              </a:p>
            </p:txBody>
          </p:sp>
        </mc:Choice>
        <mc:Fallback xmlns="">
          <p:sp>
            <p:nvSpPr>
              <p:cNvPr id="8" name="Title 7">
                <a:extLst>
                  <a:ext uri="{FF2B5EF4-FFF2-40B4-BE49-F238E27FC236}">
                    <a16:creationId xmlns:a16="http://schemas.microsoft.com/office/drawing/2014/main" id="{FE54995F-7B50-4D6D-B3D0-6C7DA823AA5D}"/>
                  </a:ext>
                </a:extLst>
              </p:cNvPr>
              <p:cNvSpPr>
                <a:spLocks noGrp="1" noRot="1" noChangeAspect="1" noMove="1" noResize="1" noEditPoints="1" noAdjustHandles="1" noChangeArrowheads="1" noChangeShapeType="1" noTextEdit="1"/>
              </p:cNvSpPr>
              <p:nvPr>
                <p:ph type="title"/>
              </p:nvPr>
            </p:nvSpPr>
            <p:spPr>
              <a:xfrm>
                <a:off x="575239" y="327808"/>
                <a:ext cx="11187259" cy="950135"/>
              </a:xfrm>
              <a:blipFill>
                <a:blip r:embed="rId5"/>
                <a:stretch>
                  <a:fillRect l="-1906" t="-56410" r="-174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1A946AD-8A9A-4605-955C-D37DCCB7841A}"/>
                  </a:ext>
                </a:extLst>
              </p:cNvPr>
              <p:cNvSpPr/>
              <p:nvPr/>
            </p:nvSpPr>
            <p:spPr>
              <a:xfrm>
                <a:off x="147918" y="5490882"/>
                <a:ext cx="3276600" cy="125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eqArr>
                            <m:eqArrPr>
                              <m:ctrlPr>
                                <a:rPr lang="en-US" sz="2400" b="0" i="1" smtClean="0">
                                  <a:latin typeface="Cambria Math" panose="02040503050406030204" pitchFamily="18" charset="0"/>
                                  <a:cs typeface="Segoe UI Semilight" panose="020B0402040204020203" pitchFamily="34" charset="0"/>
                                </a:rPr>
                              </m:ctrlPr>
                            </m:eqArrPr>
                            <m:e>
                              <m:r>
                                <a:rPr lang="en-US" sz="2400" b="0" i="1" smtClean="0">
                                  <a:latin typeface="Cambria Math" panose="02040503050406030204" pitchFamily="18" charset="0"/>
                                  <a:cs typeface="Segoe UI Semilight" panose="020B0402040204020203" pitchFamily="34" charset="0"/>
                                </a:rPr>
                                <m:t>0 </m:t>
                              </m:r>
                              <m:r>
                                <a:rPr lang="en-US" sz="2400" b="0" i="1" smtClean="0">
                                  <a:latin typeface="Cambria Math" panose="02040503050406030204" pitchFamily="18" charset="0"/>
                                  <a:cs typeface="Segoe UI Semilight" panose="020B0402040204020203" pitchFamily="34" charset="0"/>
                                </a:rPr>
                                <m:t>𝑖𝑓</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=1</m:t>
                              </m:r>
                            </m:e>
                            <m:e>
                              <m:r>
                                <a:rPr lang="en-US" sz="2400" b="0" i="1" smtClean="0">
                                  <a:latin typeface="Cambria Math" panose="02040503050406030204" pitchFamily="18" charset="0"/>
                                  <a:cs typeface="Segoe UI Semilight" panose="020B0402040204020203" pitchFamily="34" charset="0"/>
                                </a:rPr>
                                <m:t>…</m:t>
                              </m:r>
                            </m:e>
                            <m:e>
                              <m:r>
                                <a:rPr lang="en-US" sz="2400" b="0" i="1" smtClean="0">
                                  <a:latin typeface="Cambria Math" panose="02040503050406030204" pitchFamily="18" charset="0"/>
                                  <a:cs typeface="Segoe UI Semilight" panose="020B0402040204020203" pitchFamily="34" charset="0"/>
                                </a:rPr>
                                <m:t>…</m:t>
                              </m:r>
                            </m:e>
                          </m:eqArr>
                        </m:e>
                      </m:d>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Rectangle 8">
                <a:extLst>
                  <a:ext uri="{FF2B5EF4-FFF2-40B4-BE49-F238E27FC236}">
                    <a16:creationId xmlns:a16="http://schemas.microsoft.com/office/drawing/2014/main" id="{C1A946AD-8A9A-4605-955C-D37DCCB7841A}"/>
                  </a:ext>
                </a:extLst>
              </p:cNvPr>
              <p:cNvSpPr>
                <a:spLocks noRot="1" noChangeAspect="1" noMove="1" noResize="1" noEditPoints="1" noAdjustHandles="1" noChangeArrowheads="1" noChangeShapeType="1" noTextEdit="1"/>
              </p:cNvSpPr>
              <p:nvPr/>
            </p:nvSpPr>
            <p:spPr>
              <a:xfrm>
                <a:off x="147918" y="5490882"/>
                <a:ext cx="3276600" cy="12552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750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14:m>
                            <m:oMath xmlns:m="http://schemas.openxmlformats.org/officeDocument/2006/math">
                              <m:r>
                                <a:rPr lang="en-US" b="1" i="1" smtClean="0">
                                  <a:latin typeface="Cambria Math" panose="02040503050406030204" pitchFamily="18" charset="0"/>
                                </a:rPr>
                                <m:t>𝒇</m:t>
                              </m:r>
                            </m:oMath>
                          </a14:m>
                          <a:r>
                            <a:rPr lang="en-US" dirty="0"/>
                            <a:t> bijection</a:t>
                          </a:r>
                          <a:r>
                            <a:rPr lang="en-US" baseline="0" dirty="0"/>
                            <a:t> from </a:t>
                          </a:r>
                          <a14:m>
                            <m:oMath xmlns:m="http://schemas.openxmlformats.org/officeDocument/2006/math">
                              <m:r>
                                <a:rPr lang="en-US" b="1" i="1" baseline="0" smtClean="0">
                                  <a:latin typeface="Cambria Math" panose="02040503050406030204" pitchFamily="18" charset="0"/>
                                </a:rPr>
                                <m:t>ℕ</m:t>
                              </m:r>
                            </m:oMath>
                          </a14:m>
                          <a:r>
                            <a:rPr lang="en-US" dirty="0"/>
                            <a:t> to function</a:t>
                          </a:r>
                        </a:p>
                      </a:txBody>
                      <a:tcPr/>
                    </a:tc>
                    <a:tc>
                      <a:txBody>
                        <a:bodyPr/>
                        <a:lstStyle/>
                        <a:p>
                          <a:endParaRPr lang="en-US" dirty="0"/>
                        </a:p>
                      </a:txBody>
                      <a:tcPr/>
                    </a:tc>
                    <a:tc>
                      <a:txBody>
                        <a:bodyPr/>
                        <a:lstStyle/>
                        <a:p>
                          <a:r>
                            <a:rPr lang="en-US" dirty="0"/>
                            <a:t>Output on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endParaRPr lang="en-US"/>
                        </a:p>
                      </a:txBody>
                      <a:tcPr>
                        <a:blipFill>
                          <a:blip r:embed="rId3"/>
                          <a:stretch>
                            <a:fillRect l="-391" t="-2959" r="-587500" b="-397633"/>
                          </a:stretch>
                        </a:blipFill>
                      </a:tcPr>
                    </a:tc>
                    <a:tc>
                      <a:txBody>
                        <a:bodyPr/>
                        <a:lstStyle/>
                        <a:p>
                          <a:endParaRPr lang="en-US" dirty="0"/>
                        </a:p>
                      </a:txBody>
                      <a:tcPr/>
                    </a:tc>
                    <a:tc>
                      <a:txBody>
                        <a:bodyPr/>
                        <a:lstStyle/>
                        <a:p>
                          <a:endParaRPr lang="en-US"/>
                        </a:p>
                      </a:txBody>
                      <a:tcPr>
                        <a:blipFill>
                          <a:blip r:embed="rId3"/>
                          <a:stretch>
                            <a:fillRect l="-200000" t="-2959" r="-800625" b="-397633"/>
                          </a:stretch>
                        </a:blipFill>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3"/>
                          <a:stretch>
                            <a:fillRect l="-391" t="-235135" r="-587500" b="-808108"/>
                          </a:stretch>
                        </a:blipFill>
                      </a:tcPr>
                    </a:tc>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3"/>
                          <a:stretch>
                            <a:fillRect l="-391" t="-330667" r="-587500" b="-697333"/>
                          </a:stretch>
                        </a:blipFill>
                      </a:tcPr>
                    </a:tc>
                    <a:tc>
                      <a:txBody>
                        <a:bodyPr/>
                        <a:lstStyle/>
                        <a:p>
                          <a:endParaRPr lang="en-US" dirty="0"/>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3"/>
                          <a:stretch>
                            <a:fillRect l="-391" t="-436486" r="-5875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3"/>
                          <a:stretch>
                            <a:fillRect l="-391" t="-529333" r="-5875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3"/>
                          <a:stretch>
                            <a:fillRect l="-391" t="-637838" r="-5875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3"/>
                          <a:stretch>
                            <a:fillRect l="-391" t="-728000" r="-5875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3"/>
                          <a:stretch>
                            <a:fillRect l="-391" t="-839189" r="-5875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3"/>
                          <a:stretch>
                            <a:fillRect l="-391" t="-926667" r="-5875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6791569" y="2438400"/>
                <a:ext cx="5267081"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How do we find a function not on our list?</a:t>
                </a:r>
              </a:p>
              <a:p>
                <a:pPr algn="ctr"/>
                <a:r>
                  <a:rPr lang="en-US" sz="2400" dirty="0">
                    <a:latin typeface="Segoe UI Semilight" panose="020B0402040204020203" pitchFamily="34" charset="0"/>
                    <a:cs typeface="Segoe UI Semilight" panose="020B0402040204020203" pitchFamily="34" charset="0"/>
                  </a:rPr>
                  <a:t>Well to make sure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(0)</m:t>
                    </m:r>
                  </m:oMath>
                </a14:m>
                <a:r>
                  <a:rPr lang="en-US" sz="2400" dirty="0">
                    <a:latin typeface="Segoe UI Semilight" panose="020B0402040204020203" pitchFamily="34" charset="0"/>
                    <a:cs typeface="Segoe UI Semilight" panose="020B0402040204020203" pitchFamily="34" charset="0"/>
                  </a:rPr>
                  <a:t> (the function in the first row)</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Have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0</m:t>
                        </m:r>
                      </m:e>
                    </m:d>
                    <m:r>
                      <a:rPr lang="en-US" sz="2400" b="0" i="1" smtClean="0">
                        <a:latin typeface="Cambria Math" panose="02040503050406030204" pitchFamily="18" charset="0"/>
                        <a:cs typeface="Segoe UI Semilight" panose="020B0402040204020203" pitchFamily="34" charset="0"/>
                      </a:rPr>
                      <m:t>=0</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6791569" y="2438400"/>
                <a:ext cx="5267081" cy="2165350"/>
              </a:xfrm>
              <a:prstGeom prst="round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889B5109-00B8-4D41-B9E5-DE2CF41C139B}"/>
              </a:ext>
            </a:extLst>
          </p:cNvPr>
          <p:cNvSpPr txBox="1">
            <a:spLocks/>
          </p:cNvSpPr>
          <p:nvPr>
            <p:custDataLst>
              <p:tags r:id="rId1"/>
            </p:custDataLst>
          </p:nvPr>
        </p:nvSpPr>
        <p:spPr>
          <a:xfrm>
            <a:off x="1566984" y="-1090271"/>
            <a:ext cx="9690847" cy="6066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FE54995F-7B50-4D6D-B3D0-6C7DA823AA5D}"/>
                  </a:ext>
                </a:extLst>
              </p:cNvPr>
              <p:cNvSpPr>
                <a:spLocks noGrp="1"/>
              </p:cNvSpPr>
              <p:nvPr>
                <p:ph type="title"/>
              </p:nvPr>
            </p:nvSpPr>
            <p:spPr>
              <a:xfrm>
                <a:off x="575239" y="327808"/>
                <a:ext cx="11187259" cy="950135"/>
              </a:xfrm>
            </p:spPr>
            <p:txBody>
              <a:bodyPr>
                <a:normAutofit fontScale="90000"/>
              </a:bodyPr>
              <a:lstStyle/>
              <a:p>
                <a:r>
                  <a:rPr lang="en-US" dirty="0"/>
                  <a:t>Proof that </a:t>
                </a:r>
                <a14:m>
                  <m:oMath xmlns:m="http://schemas.openxmlformats.org/officeDocument/2006/math">
                    <m:r>
                      <a:rPr lang="en-US" i="1" strike="sngStrike">
                        <a:latin typeface="Cambria Math" panose="02040503050406030204" pitchFamily="18" charset="0"/>
                      </a:rPr>
                      <m:t>[0,1)</m:t>
                    </m:r>
                  </m:oMath>
                </a14:m>
                <a:r>
                  <a:rPr lang="en-US" dirty="0"/>
                  <a:t> set of binary-valued functions is not countable</a:t>
                </a:r>
                <a:br>
                  <a:rPr lang="en-US" dirty="0"/>
                </a:br>
                <a:endParaRPr lang="en-US" dirty="0"/>
              </a:p>
            </p:txBody>
          </p:sp>
        </mc:Choice>
        <mc:Fallback xmlns="">
          <p:sp>
            <p:nvSpPr>
              <p:cNvPr id="8" name="Title 7">
                <a:extLst>
                  <a:ext uri="{FF2B5EF4-FFF2-40B4-BE49-F238E27FC236}">
                    <a16:creationId xmlns:a16="http://schemas.microsoft.com/office/drawing/2014/main" id="{FE54995F-7B50-4D6D-B3D0-6C7DA823AA5D}"/>
                  </a:ext>
                </a:extLst>
              </p:cNvPr>
              <p:cNvSpPr>
                <a:spLocks noGrp="1" noRot="1" noChangeAspect="1" noMove="1" noResize="1" noEditPoints="1" noAdjustHandles="1" noChangeArrowheads="1" noChangeShapeType="1" noTextEdit="1"/>
              </p:cNvSpPr>
              <p:nvPr>
                <p:ph type="title"/>
              </p:nvPr>
            </p:nvSpPr>
            <p:spPr>
              <a:xfrm>
                <a:off x="575239" y="327808"/>
                <a:ext cx="11187259" cy="950135"/>
              </a:xfrm>
              <a:blipFill>
                <a:blip r:embed="rId5"/>
                <a:stretch>
                  <a:fillRect l="-1906" t="-56410" r="-174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1A946AD-8A9A-4605-955C-D37DCCB7841A}"/>
                  </a:ext>
                </a:extLst>
              </p:cNvPr>
              <p:cNvSpPr/>
              <p:nvPr/>
            </p:nvSpPr>
            <p:spPr>
              <a:xfrm>
                <a:off x="147918" y="5490882"/>
                <a:ext cx="3276600" cy="125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eqArr>
                            <m:eqArrPr>
                              <m:ctrlPr>
                                <a:rPr lang="en-US" sz="2400" b="0" i="1" smtClean="0">
                                  <a:latin typeface="Cambria Math" panose="02040503050406030204" pitchFamily="18" charset="0"/>
                                  <a:cs typeface="Segoe UI Semilight" panose="020B0402040204020203" pitchFamily="34" charset="0"/>
                                </a:rPr>
                              </m:ctrlPr>
                            </m:eqArrPr>
                            <m:e>
                              <m:r>
                                <a:rPr lang="en-US" sz="2400" b="0" i="1" smtClean="0">
                                  <a:latin typeface="Cambria Math" panose="02040503050406030204" pitchFamily="18" charset="0"/>
                                  <a:cs typeface="Segoe UI Semilight" panose="020B0402040204020203" pitchFamily="34" charset="0"/>
                                </a:rPr>
                                <m:t>0 </m:t>
                              </m:r>
                              <m:r>
                                <a:rPr lang="en-US" sz="2400" b="0" i="1" smtClean="0">
                                  <a:latin typeface="Cambria Math" panose="02040503050406030204" pitchFamily="18" charset="0"/>
                                  <a:cs typeface="Segoe UI Semilight" panose="020B0402040204020203" pitchFamily="34" charset="0"/>
                                </a:rPr>
                                <m:t>𝑖𝑓</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=1</m:t>
                              </m:r>
                            </m:e>
                            <m:e>
                              <m:r>
                                <a:rPr lang="en-US" sz="2400" b="0" i="1" smtClean="0">
                                  <a:latin typeface="Cambria Math" panose="02040503050406030204" pitchFamily="18" charset="0"/>
                                  <a:cs typeface="Segoe UI Semilight" panose="020B0402040204020203" pitchFamily="34" charset="0"/>
                                </a:rPr>
                                <m:t>…</m:t>
                              </m:r>
                            </m:e>
                            <m:e>
                              <m:r>
                                <a:rPr lang="en-US" sz="2400" b="0" i="1" smtClean="0">
                                  <a:latin typeface="Cambria Math" panose="02040503050406030204" pitchFamily="18" charset="0"/>
                                  <a:cs typeface="Segoe UI Semilight" panose="020B0402040204020203" pitchFamily="34" charset="0"/>
                                </a:rPr>
                                <m:t>…</m:t>
                              </m:r>
                            </m:e>
                          </m:eqArr>
                        </m:e>
                      </m:d>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Rectangle 8">
                <a:extLst>
                  <a:ext uri="{FF2B5EF4-FFF2-40B4-BE49-F238E27FC236}">
                    <a16:creationId xmlns:a16="http://schemas.microsoft.com/office/drawing/2014/main" id="{C1A946AD-8A9A-4605-955C-D37DCCB7841A}"/>
                  </a:ext>
                </a:extLst>
              </p:cNvPr>
              <p:cNvSpPr>
                <a:spLocks noRot="1" noChangeAspect="1" noMove="1" noResize="1" noEditPoints="1" noAdjustHandles="1" noChangeArrowheads="1" noChangeShapeType="1" noTextEdit="1"/>
              </p:cNvSpPr>
              <p:nvPr/>
            </p:nvSpPr>
            <p:spPr>
              <a:xfrm>
                <a:off x="147918" y="5490882"/>
                <a:ext cx="3276600" cy="12552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1428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ext uri="{D42A27DB-BD31-4B8C-83A1-F6EECF244321}">
                    <p14:modId xmlns:p14="http://schemas.microsoft.com/office/powerpoint/2010/main" val="3059688310"/>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14:m>
                            <m:oMath xmlns:m="http://schemas.openxmlformats.org/officeDocument/2006/math">
                              <m:r>
                                <a:rPr lang="en-US" b="1" i="1" smtClean="0">
                                  <a:latin typeface="Cambria Math" panose="02040503050406030204" pitchFamily="18" charset="0"/>
                                </a:rPr>
                                <m:t>𝒇</m:t>
                              </m:r>
                            </m:oMath>
                          </a14:m>
                          <a:r>
                            <a:rPr lang="en-US" dirty="0"/>
                            <a:t> bijection</a:t>
                          </a:r>
                          <a:r>
                            <a:rPr lang="en-US" baseline="0" dirty="0"/>
                            <a:t> from </a:t>
                          </a:r>
                          <a14:m>
                            <m:oMath xmlns:m="http://schemas.openxmlformats.org/officeDocument/2006/math">
                              <m:r>
                                <a:rPr lang="en-US" b="1" i="1" baseline="0" smtClean="0">
                                  <a:latin typeface="Cambria Math" panose="02040503050406030204" pitchFamily="18" charset="0"/>
                                </a:rPr>
                                <m:t>ℕ</m:t>
                              </m:r>
                            </m:oMath>
                          </a14:m>
                          <a:r>
                            <a:rPr lang="en-US" dirty="0"/>
                            <a:t> to function</a:t>
                          </a:r>
                        </a:p>
                      </a:txBody>
                      <a:tcPr/>
                    </a:tc>
                    <a:tc>
                      <a:txBody>
                        <a:bodyPr/>
                        <a:lstStyle/>
                        <a:p>
                          <a:endParaRPr lang="en-US" dirty="0"/>
                        </a:p>
                      </a:txBody>
                      <a:tcPr/>
                    </a:tc>
                    <a:tc>
                      <a:txBody>
                        <a:bodyPr/>
                        <a:lstStyle/>
                        <a:p>
                          <a:r>
                            <a:rPr lang="en-US" dirty="0"/>
                            <a:t>Output on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endParaRPr lang="en-US" dirty="0"/>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endParaRPr lang="en-US" dirty="0"/>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solidFill>
                                <a:srgbClr val="FF0000"/>
                              </a:solidFill>
                            </a:rPr>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ext uri="{D42A27DB-BD31-4B8C-83A1-F6EECF244321}">
                    <p14:modId xmlns:p14="http://schemas.microsoft.com/office/powerpoint/2010/main" val="3059688310"/>
                  </p:ext>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endParaRPr lang="en-US"/>
                        </a:p>
                      </a:txBody>
                      <a:tcPr>
                        <a:blipFill>
                          <a:blip r:embed="rId3"/>
                          <a:stretch>
                            <a:fillRect l="-391" t="-2959" r="-587500" b="-397633"/>
                          </a:stretch>
                        </a:blipFill>
                      </a:tcPr>
                    </a:tc>
                    <a:tc>
                      <a:txBody>
                        <a:bodyPr/>
                        <a:lstStyle/>
                        <a:p>
                          <a:endParaRPr lang="en-US" dirty="0"/>
                        </a:p>
                      </a:txBody>
                      <a:tcPr/>
                    </a:tc>
                    <a:tc>
                      <a:txBody>
                        <a:bodyPr/>
                        <a:lstStyle/>
                        <a:p>
                          <a:endParaRPr lang="en-US"/>
                        </a:p>
                      </a:txBody>
                      <a:tcPr>
                        <a:blipFill>
                          <a:blip r:embed="rId3"/>
                          <a:stretch>
                            <a:fillRect l="-200000" t="-2959" r="-800625" b="-397633"/>
                          </a:stretch>
                        </a:blipFill>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3"/>
                          <a:stretch>
                            <a:fillRect l="-391" t="-235135" r="-587500" b="-808108"/>
                          </a:stretch>
                        </a:blipFill>
                      </a:tcPr>
                    </a:tc>
                    <a:tc>
                      <a:txBody>
                        <a:bodyPr/>
                        <a:lstStyle/>
                        <a:p>
                          <a:endParaRPr lang="en-US" dirty="0"/>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3"/>
                          <a:stretch>
                            <a:fillRect l="-391" t="-330667" r="-587500" b="-697333"/>
                          </a:stretch>
                        </a:blipFill>
                      </a:tcPr>
                    </a:tc>
                    <a:tc>
                      <a:txBody>
                        <a:bodyPr/>
                        <a:lstStyle/>
                        <a:p>
                          <a:endParaRPr lang="en-US" dirty="0"/>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3"/>
                          <a:stretch>
                            <a:fillRect l="-391" t="-436486" r="-5875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3"/>
                          <a:stretch>
                            <a:fillRect l="-391" t="-529333" r="-5875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solidFill>
                                <a:srgbClr val="FF0000"/>
                              </a:solidFill>
                            </a:rPr>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3"/>
                          <a:stretch>
                            <a:fillRect l="-391" t="-637838" r="-5875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3"/>
                          <a:stretch>
                            <a:fillRect l="-391" t="-728000" r="-5875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3"/>
                          <a:stretch>
                            <a:fillRect l="-391" t="-839189" r="-5875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3"/>
                          <a:stretch>
                            <a:fillRect l="-391" t="-926667" r="-5875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6791569" y="2438400"/>
                <a:ext cx="5267081"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How do we find a function not on our list?</a:t>
                </a:r>
              </a:p>
              <a:p>
                <a:pPr algn="ctr"/>
                <a:r>
                  <a:rPr lang="en-US" sz="2400" dirty="0">
                    <a:latin typeface="Segoe UI Semilight" panose="020B0402040204020203" pitchFamily="34" charset="0"/>
                    <a:cs typeface="Segoe UI Semilight" panose="020B0402040204020203" pitchFamily="34" charset="0"/>
                  </a:rPr>
                  <a:t>Well to make sure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𝑖</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(the function in the </a:t>
                </a:r>
                <a14:m>
                  <m:oMath xmlns:m="http://schemas.openxmlformats.org/officeDocument/2006/math">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𝑖</m:t>
                        </m:r>
                      </m:e>
                      <m:sup>
                        <m:r>
                          <a:rPr lang="en-US" sz="2400" b="0" i="1" smtClean="0">
                            <a:latin typeface="Cambria Math" panose="02040503050406030204" pitchFamily="18" charset="0"/>
                            <a:cs typeface="Segoe UI Semilight" panose="020B0402040204020203" pitchFamily="34" charset="0"/>
                          </a:rPr>
                          <m:t>𝑡h</m:t>
                        </m:r>
                      </m:sup>
                    </m:sSup>
                  </m:oMath>
                </a14:m>
                <a:r>
                  <a:rPr lang="en-US" sz="2400" dirty="0">
                    <a:latin typeface="Segoe UI Semilight" panose="020B0402040204020203" pitchFamily="34" charset="0"/>
                    <a:cs typeface="Segoe UI Semilight" panose="020B0402040204020203" pitchFamily="34" charset="0"/>
                  </a:rPr>
                  <a:t> row)</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Have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𝑖</m:t>
                        </m:r>
                      </m:e>
                    </m:d>
                    <m:r>
                      <a:rPr lang="en-US" sz="2400" b="0" i="1" smtClean="0">
                        <a:latin typeface="Cambria Math" panose="02040503050406030204" pitchFamily="18" charset="0"/>
                        <a:cs typeface="Segoe UI Semilight" panose="020B0402040204020203" pitchFamily="34" charset="0"/>
                      </a:rPr>
                      <m:t>=1−</m:t>
                    </m:r>
                    <m:r>
                      <a:rPr lang="en-US" sz="2400" b="0" i="1" smtClean="0">
                        <a:latin typeface="Cambria Math" panose="02040503050406030204" pitchFamily="18" charset="0"/>
                        <a:cs typeface="Segoe UI Semilight" panose="020B0402040204020203" pitchFamily="34" charset="0"/>
                      </a:rPr>
                      <m:t>𝑓</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𝑖</m:t>
                        </m:r>
                      </m:e>
                    </m:d>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𝑖</m:t>
                        </m:r>
                      </m:e>
                    </m:d>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6791569" y="2438400"/>
                <a:ext cx="5267081" cy="2165350"/>
              </a:xfrm>
              <a:prstGeom prst="round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889B5109-00B8-4D41-B9E5-DE2CF41C139B}"/>
              </a:ext>
            </a:extLst>
          </p:cNvPr>
          <p:cNvSpPr txBox="1">
            <a:spLocks/>
          </p:cNvSpPr>
          <p:nvPr>
            <p:custDataLst>
              <p:tags r:id="rId1"/>
            </p:custDataLst>
          </p:nvPr>
        </p:nvSpPr>
        <p:spPr>
          <a:xfrm>
            <a:off x="1566984" y="-1090271"/>
            <a:ext cx="9690847" cy="6066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FE54995F-7B50-4D6D-B3D0-6C7DA823AA5D}"/>
                  </a:ext>
                </a:extLst>
              </p:cNvPr>
              <p:cNvSpPr>
                <a:spLocks noGrp="1"/>
              </p:cNvSpPr>
              <p:nvPr>
                <p:ph type="title"/>
              </p:nvPr>
            </p:nvSpPr>
            <p:spPr>
              <a:xfrm>
                <a:off x="575239" y="327808"/>
                <a:ext cx="11187259" cy="950135"/>
              </a:xfrm>
            </p:spPr>
            <p:txBody>
              <a:bodyPr>
                <a:normAutofit fontScale="90000"/>
              </a:bodyPr>
              <a:lstStyle/>
              <a:p>
                <a:r>
                  <a:rPr lang="en-US" dirty="0"/>
                  <a:t>Proof that </a:t>
                </a:r>
                <a14:m>
                  <m:oMath xmlns:m="http://schemas.openxmlformats.org/officeDocument/2006/math">
                    <m:r>
                      <a:rPr lang="en-US" i="1" strike="sngStrike">
                        <a:latin typeface="Cambria Math" panose="02040503050406030204" pitchFamily="18" charset="0"/>
                      </a:rPr>
                      <m:t>[0,1)</m:t>
                    </m:r>
                  </m:oMath>
                </a14:m>
                <a:r>
                  <a:rPr lang="en-US" dirty="0"/>
                  <a:t> set of binary-valued functions is not countable</a:t>
                </a:r>
                <a:br>
                  <a:rPr lang="en-US" dirty="0"/>
                </a:br>
                <a:endParaRPr lang="en-US" dirty="0"/>
              </a:p>
            </p:txBody>
          </p:sp>
        </mc:Choice>
        <mc:Fallback xmlns="">
          <p:sp>
            <p:nvSpPr>
              <p:cNvPr id="8" name="Title 7">
                <a:extLst>
                  <a:ext uri="{FF2B5EF4-FFF2-40B4-BE49-F238E27FC236}">
                    <a16:creationId xmlns:a16="http://schemas.microsoft.com/office/drawing/2014/main" id="{FE54995F-7B50-4D6D-B3D0-6C7DA823AA5D}"/>
                  </a:ext>
                </a:extLst>
              </p:cNvPr>
              <p:cNvSpPr>
                <a:spLocks noGrp="1" noRot="1" noChangeAspect="1" noMove="1" noResize="1" noEditPoints="1" noAdjustHandles="1" noChangeArrowheads="1" noChangeShapeType="1" noTextEdit="1"/>
              </p:cNvSpPr>
              <p:nvPr>
                <p:ph type="title"/>
              </p:nvPr>
            </p:nvSpPr>
            <p:spPr>
              <a:xfrm>
                <a:off x="575239" y="327808"/>
                <a:ext cx="11187259" cy="950135"/>
              </a:xfrm>
              <a:blipFill>
                <a:blip r:embed="rId5"/>
                <a:stretch>
                  <a:fillRect l="-1906" t="-56410" r="-174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1A946AD-8A9A-4605-955C-D37DCCB7841A}"/>
                  </a:ext>
                </a:extLst>
              </p:cNvPr>
              <p:cNvSpPr/>
              <p:nvPr/>
            </p:nvSpPr>
            <p:spPr>
              <a:xfrm>
                <a:off x="147918" y="5490882"/>
                <a:ext cx="3276600" cy="125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eqArr>
                            <m:eqArrPr>
                              <m:ctrlPr>
                                <a:rPr lang="en-US" sz="2400" b="0" i="1" smtClean="0">
                                  <a:latin typeface="Cambria Math" panose="02040503050406030204" pitchFamily="18" charset="0"/>
                                  <a:cs typeface="Segoe UI Semilight" panose="020B0402040204020203" pitchFamily="34" charset="0"/>
                                </a:rPr>
                              </m:ctrlPr>
                            </m:eqArrPr>
                            <m:e>
                              <m:r>
                                <a:rPr lang="en-US" sz="2400" b="0" i="1" smtClean="0">
                                  <a:latin typeface="Cambria Math" panose="02040503050406030204" pitchFamily="18" charset="0"/>
                                  <a:cs typeface="Segoe UI Semilight" panose="020B0402040204020203" pitchFamily="34" charset="0"/>
                                </a:rPr>
                                <m:t>0 </m:t>
                              </m:r>
                              <m:r>
                                <a:rPr lang="en-US" sz="2400" b="0" i="1" smtClean="0">
                                  <a:latin typeface="Cambria Math" panose="02040503050406030204" pitchFamily="18" charset="0"/>
                                  <a:cs typeface="Segoe UI Semilight" panose="020B0402040204020203" pitchFamily="34" charset="0"/>
                                </a:rPr>
                                <m:t>𝑖𝑓</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=1</m:t>
                              </m:r>
                            </m:e>
                            <m:e>
                              <m:r>
                                <a:rPr lang="en-US" sz="2400" b="0" i="1" smtClean="0">
                                  <a:latin typeface="Cambria Math" panose="02040503050406030204" pitchFamily="18" charset="0"/>
                                  <a:cs typeface="Segoe UI Semilight" panose="020B0402040204020203" pitchFamily="34" charset="0"/>
                                </a:rPr>
                                <m:t>…</m:t>
                              </m:r>
                            </m:e>
                            <m:e>
                              <m:r>
                                <a:rPr lang="en-US" sz="2400" b="0" i="1" smtClean="0">
                                  <a:latin typeface="Cambria Math" panose="02040503050406030204" pitchFamily="18" charset="0"/>
                                  <a:cs typeface="Segoe UI Semilight" panose="020B0402040204020203" pitchFamily="34" charset="0"/>
                                </a:rPr>
                                <m:t>…</m:t>
                              </m:r>
                            </m:e>
                          </m:eqArr>
                        </m:e>
                      </m:d>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Rectangle 8">
                <a:extLst>
                  <a:ext uri="{FF2B5EF4-FFF2-40B4-BE49-F238E27FC236}">
                    <a16:creationId xmlns:a16="http://schemas.microsoft.com/office/drawing/2014/main" id="{C1A946AD-8A9A-4605-955C-D37DCCB7841A}"/>
                  </a:ext>
                </a:extLst>
              </p:cNvPr>
              <p:cNvSpPr>
                <a:spLocks noRot="1" noChangeAspect="1" noMove="1" noResize="1" noEditPoints="1" noAdjustHandles="1" noChangeArrowheads="1" noChangeShapeType="1" noTextEdit="1"/>
              </p:cNvSpPr>
              <p:nvPr/>
            </p:nvSpPr>
            <p:spPr>
              <a:xfrm>
                <a:off x="147918" y="5490882"/>
                <a:ext cx="3276600" cy="12552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701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88AB-464C-4E4A-8145-D607BEF5075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B6D3FE5-4677-4CC9-B724-B5B78F38327E}"/>
              </a:ext>
            </a:extLst>
          </p:cNvPr>
          <p:cNvSpPr>
            <a:spLocks noGrp="1"/>
          </p:cNvSpPr>
          <p:nvPr>
            <p:ph idx="1"/>
          </p:nvPr>
        </p:nvSpPr>
        <p:spPr/>
        <p:txBody>
          <a:bodyPr/>
          <a:lstStyle/>
          <a:p>
            <a:r>
              <a:rPr lang="en-US" dirty="0"/>
              <a:t>Some definitions – what do we mean by “more”?</a:t>
            </a:r>
          </a:p>
          <a:p>
            <a:r>
              <a:rPr lang="en-US" dirty="0"/>
              <a:t>How many programs are there?</a:t>
            </a:r>
          </a:p>
          <a:p>
            <a:r>
              <a:rPr lang="en-US" dirty="0"/>
              <a:t>Proving there are more functions.</a:t>
            </a:r>
          </a:p>
        </p:txBody>
      </p:sp>
    </p:spTree>
    <p:extLst>
      <p:ext uri="{BB962C8B-B14F-4D97-AF65-F5344CB8AC3E}">
        <p14:creationId xmlns:p14="http://schemas.microsoft.com/office/powerpoint/2010/main" val="3922785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44504" y="1001077"/>
            <a:ext cx="8352563" cy="401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Suppose, for the sake of contradiction, that there is a list of them:</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14:m>
                            <m:oMath xmlns:m="http://schemas.openxmlformats.org/officeDocument/2006/math">
                              <m:r>
                                <a:rPr lang="en-US" b="1" i="1" smtClean="0">
                                  <a:latin typeface="Cambria Math" panose="02040503050406030204" pitchFamily="18" charset="0"/>
                                </a:rPr>
                                <m:t>𝒇</m:t>
                              </m:r>
                            </m:oMath>
                          </a14:m>
                          <a:r>
                            <a:rPr lang="en-US" dirty="0"/>
                            <a:t> bijection</a:t>
                          </a:r>
                          <a:r>
                            <a:rPr lang="en-US" baseline="0" dirty="0"/>
                            <a:t> from </a:t>
                          </a:r>
                          <a14:m>
                            <m:oMath xmlns:m="http://schemas.openxmlformats.org/officeDocument/2006/math">
                              <m:r>
                                <a:rPr lang="en-US" b="1" i="1" baseline="0" smtClean="0">
                                  <a:latin typeface="Cambria Math" panose="02040503050406030204" pitchFamily="18" charset="0"/>
                                </a:rPr>
                                <m:t>ℕ</m:t>
                              </m:r>
                            </m:oMath>
                          </a14:m>
                          <a:r>
                            <a:rPr lang="en-US" dirty="0"/>
                            <a:t> to function</a:t>
                          </a:r>
                        </a:p>
                      </a:txBody>
                      <a:tcPr/>
                    </a:tc>
                    <a:tc>
                      <a:txBody>
                        <a:bodyPr/>
                        <a:lstStyle/>
                        <a:p>
                          <a:endParaRPr lang="en-US" dirty="0"/>
                        </a:p>
                      </a:txBody>
                      <a:tcPr/>
                    </a:tc>
                    <a:tc>
                      <a:txBody>
                        <a:bodyPr/>
                        <a:lstStyle/>
                        <a:p>
                          <a:r>
                            <a:rPr lang="en-US" dirty="0"/>
                            <a:t>Output on </a:t>
                          </a:r>
                          <a14:m>
                            <m:oMath xmlns:m="http://schemas.openxmlformats.org/officeDocument/2006/math">
                              <m:r>
                                <a:rPr lang="en-US" b="1" i="1" smtClean="0">
                                  <a:latin typeface="Cambria Math" panose="02040503050406030204" pitchFamily="18" charset="0"/>
                                </a:rPr>
                                <m:t>𝟎</m:t>
                              </m:r>
                            </m:oMath>
                          </a14:m>
                          <a:endParaRPr lang="en-US" dirty="0"/>
                        </a:p>
                      </a:txBody>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(0)</m:t>
                                </m:r>
                              </m:oMath>
                            </m:oMathPara>
                          </a14:m>
                          <a:endParaRPr lang="en-US" dirty="0"/>
                        </a:p>
                      </a:txBody>
                      <a:tcPr/>
                    </a:tc>
                    <a:tc>
                      <a:txBody>
                        <a:bodyPr/>
                        <a:lstStyle/>
                        <a:p>
                          <a:endParaRPr lang="en-US" dirty="0"/>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oMath>
                            </m:oMathPara>
                          </a14:m>
                          <a:endParaRPr lang="en-US" dirty="0"/>
                        </a:p>
                      </a:txBody>
                      <a:tcPr/>
                    </a:tc>
                    <a:tc>
                      <a:txBody>
                        <a:bodyPr/>
                        <a:lstStyle/>
                        <a:p>
                          <a:endParaRPr lang="en-US" dirty="0"/>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solidFill>
                                <a:srgbClr val="FF0000"/>
                              </a:solidFill>
                            </a:rPr>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(6)</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(7)</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Choice>
        <mc:Fallback xmlns="">
          <p:graphicFrame>
            <p:nvGraphicFramePr>
              <p:cNvPr id="6" name="Table 5">
                <a:extLst>
                  <a:ext uri="{FF2B5EF4-FFF2-40B4-BE49-F238E27FC236}">
                    <a16:creationId xmlns:a16="http://schemas.microsoft.com/office/drawing/2014/main" id="{32819A3E-0CB4-4E44-BACC-684DA1935750}"/>
                  </a:ext>
                </a:extLst>
              </p:cNvPr>
              <p:cNvGraphicFramePr>
                <a:graphicFrameLocks noGrp="1"/>
              </p:cNvGraphicFramePr>
              <p:nvPr>
                <p:extLst/>
              </p:nvPr>
            </p:nvGraphicFramePr>
            <p:xfrm>
              <a:off x="884518" y="1607172"/>
              <a:ext cx="10701702" cy="5107170"/>
            </p:xfrm>
            <a:graphic>
              <a:graphicData uri="http://schemas.openxmlformats.org/drawingml/2006/table">
                <a:tbl>
                  <a:tblPr firstRow="1" bandRow="1">
                    <a:tableStyleId>{5C22544A-7EE6-4342-B048-85BDC9FD1C3A}</a:tableStyleId>
                  </a:tblPr>
                  <a:tblGrid>
                    <a:gridCol w="1561697">
                      <a:extLst>
                        <a:ext uri="{9D8B030D-6E8A-4147-A177-3AD203B41FA5}">
                          <a16:colId xmlns:a16="http://schemas.microsoft.com/office/drawing/2014/main" val="1761370697"/>
                        </a:ext>
                      </a:extLst>
                    </a:gridCol>
                    <a:gridCol w="384067">
                      <a:extLst>
                        <a:ext uri="{9D8B030D-6E8A-4147-A177-3AD203B41FA5}">
                          <a16:colId xmlns:a16="http://schemas.microsoft.com/office/drawing/2014/main" val="1778656846"/>
                        </a:ext>
                      </a:extLst>
                    </a:gridCol>
                    <a:gridCol w="972882">
                      <a:extLst>
                        <a:ext uri="{9D8B030D-6E8A-4147-A177-3AD203B41FA5}">
                          <a16:colId xmlns:a16="http://schemas.microsoft.com/office/drawing/2014/main" val="313819737"/>
                        </a:ext>
                      </a:extLst>
                    </a:gridCol>
                    <a:gridCol w="972882">
                      <a:extLst>
                        <a:ext uri="{9D8B030D-6E8A-4147-A177-3AD203B41FA5}">
                          <a16:colId xmlns:a16="http://schemas.microsoft.com/office/drawing/2014/main" val="2913670273"/>
                        </a:ext>
                      </a:extLst>
                    </a:gridCol>
                    <a:gridCol w="972882">
                      <a:extLst>
                        <a:ext uri="{9D8B030D-6E8A-4147-A177-3AD203B41FA5}">
                          <a16:colId xmlns:a16="http://schemas.microsoft.com/office/drawing/2014/main" val="1038855377"/>
                        </a:ext>
                      </a:extLst>
                    </a:gridCol>
                    <a:gridCol w="972882">
                      <a:extLst>
                        <a:ext uri="{9D8B030D-6E8A-4147-A177-3AD203B41FA5}">
                          <a16:colId xmlns:a16="http://schemas.microsoft.com/office/drawing/2014/main" val="983621786"/>
                        </a:ext>
                      </a:extLst>
                    </a:gridCol>
                    <a:gridCol w="972882">
                      <a:extLst>
                        <a:ext uri="{9D8B030D-6E8A-4147-A177-3AD203B41FA5}">
                          <a16:colId xmlns:a16="http://schemas.microsoft.com/office/drawing/2014/main" val="1790190879"/>
                        </a:ext>
                      </a:extLst>
                    </a:gridCol>
                    <a:gridCol w="972882">
                      <a:extLst>
                        <a:ext uri="{9D8B030D-6E8A-4147-A177-3AD203B41FA5}">
                          <a16:colId xmlns:a16="http://schemas.microsoft.com/office/drawing/2014/main" val="970763334"/>
                        </a:ext>
                      </a:extLst>
                    </a:gridCol>
                    <a:gridCol w="972882">
                      <a:extLst>
                        <a:ext uri="{9D8B030D-6E8A-4147-A177-3AD203B41FA5}">
                          <a16:colId xmlns:a16="http://schemas.microsoft.com/office/drawing/2014/main" val="458108547"/>
                        </a:ext>
                      </a:extLst>
                    </a:gridCol>
                    <a:gridCol w="972882">
                      <a:extLst>
                        <a:ext uri="{9D8B030D-6E8A-4147-A177-3AD203B41FA5}">
                          <a16:colId xmlns:a16="http://schemas.microsoft.com/office/drawing/2014/main" val="1183682375"/>
                        </a:ext>
                      </a:extLst>
                    </a:gridCol>
                    <a:gridCol w="972882">
                      <a:extLst>
                        <a:ext uri="{9D8B030D-6E8A-4147-A177-3AD203B41FA5}">
                          <a16:colId xmlns:a16="http://schemas.microsoft.com/office/drawing/2014/main" val="2275722854"/>
                        </a:ext>
                      </a:extLst>
                    </a:gridCol>
                  </a:tblGrid>
                  <a:tr h="1027965">
                    <a:tc>
                      <a:txBody>
                        <a:bodyPr/>
                        <a:lstStyle/>
                        <a:p>
                          <a:endParaRPr lang="en-US"/>
                        </a:p>
                      </a:txBody>
                      <a:tcPr>
                        <a:blipFill>
                          <a:blip r:embed="rId3"/>
                          <a:stretch>
                            <a:fillRect l="-391" t="-2959" r="-587500" b="-397633"/>
                          </a:stretch>
                        </a:blipFill>
                      </a:tcPr>
                    </a:tc>
                    <a:tc>
                      <a:txBody>
                        <a:bodyPr/>
                        <a:lstStyle/>
                        <a:p>
                          <a:endParaRPr lang="en-US" dirty="0"/>
                        </a:p>
                      </a:txBody>
                      <a:tcPr/>
                    </a:tc>
                    <a:tc>
                      <a:txBody>
                        <a:bodyPr/>
                        <a:lstStyle/>
                        <a:p>
                          <a:endParaRPr lang="en-US"/>
                        </a:p>
                      </a:txBody>
                      <a:tcPr>
                        <a:blipFill>
                          <a:blip r:embed="rId3"/>
                          <a:stretch>
                            <a:fillRect l="-200000" t="-2959" r="-800625" b="-397633"/>
                          </a:stretch>
                        </a:blipFill>
                      </a:tcPr>
                    </a:tc>
                    <a:tc>
                      <a:txBody>
                        <a:bodyPr/>
                        <a:lstStyle/>
                        <a:p>
                          <a:r>
                            <a:rPr lang="en-US" dirty="0"/>
                            <a:t>Output on 1</a:t>
                          </a:r>
                        </a:p>
                      </a:txBody>
                      <a:tcPr/>
                    </a:tc>
                    <a:tc>
                      <a:txBody>
                        <a:bodyPr/>
                        <a:lstStyle/>
                        <a:p>
                          <a:r>
                            <a:rPr lang="en-US" dirty="0"/>
                            <a:t>Output on 2</a:t>
                          </a:r>
                        </a:p>
                      </a:txBody>
                      <a:tcPr/>
                    </a:tc>
                    <a:tc>
                      <a:txBody>
                        <a:bodyPr/>
                        <a:lstStyle/>
                        <a:p>
                          <a:r>
                            <a:rPr lang="en-US" dirty="0"/>
                            <a:t>Output on 3</a:t>
                          </a:r>
                        </a:p>
                      </a:txBody>
                      <a:tcPr/>
                    </a:tc>
                    <a:tc>
                      <a:txBody>
                        <a:bodyPr/>
                        <a:lstStyle/>
                        <a:p>
                          <a:r>
                            <a:rPr lang="en-US" dirty="0"/>
                            <a:t>Output on 4</a:t>
                          </a:r>
                        </a:p>
                      </a:txBody>
                      <a:tcPr/>
                    </a:tc>
                    <a:tc>
                      <a:txBody>
                        <a:bodyPr/>
                        <a:lstStyle/>
                        <a:p>
                          <a:r>
                            <a:rPr lang="en-US" dirty="0"/>
                            <a:t>Output on 5</a:t>
                          </a:r>
                        </a:p>
                      </a:txBody>
                      <a:tcPr/>
                    </a:tc>
                    <a:tc>
                      <a:txBody>
                        <a:bodyPr/>
                        <a:lstStyle/>
                        <a:p>
                          <a:r>
                            <a:rPr lang="en-US" dirty="0"/>
                            <a:t>Output on 6</a:t>
                          </a:r>
                        </a:p>
                      </a:txBody>
                      <a:tcPr/>
                    </a:tc>
                    <a:tc>
                      <a:txBody>
                        <a:bodyPr/>
                        <a:lstStyle/>
                        <a:p>
                          <a:r>
                            <a:rPr lang="en-US" dirty="0"/>
                            <a:t>Output on 7</a:t>
                          </a:r>
                        </a:p>
                      </a:txBody>
                      <a:tcPr/>
                    </a:tc>
                    <a:tc>
                      <a:txBody>
                        <a:bodyPr/>
                        <a:lstStyle/>
                        <a:p>
                          <a:r>
                            <a:rPr lang="en-US" dirty="0"/>
                            <a:t>…</a:t>
                          </a:r>
                        </a:p>
                      </a:txBody>
                      <a:tcPr/>
                    </a:tc>
                    <a:extLst>
                      <a:ext uri="{0D108BD9-81ED-4DB2-BD59-A6C34878D82A}">
                        <a16:rowId xmlns:a16="http://schemas.microsoft.com/office/drawing/2014/main" val="3648928437"/>
                      </a:ext>
                    </a:extLst>
                  </a:tr>
                  <a:tr h="453245">
                    <a:tc>
                      <a:txBody>
                        <a:bodyPr/>
                        <a:lstStyle/>
                        <a:p>
                          <a:endParaRPr lang="en-US"/>
                        </a:p>
                      </a:txBody>
                      <a:tcPr>
                        <a:blipFill>
                          <a:blip r:embed="rId3"/>
                          <a:stretch>
                            <a:fillRect l="-391" t="-235135" r="-587500" b="-808108"/>
                          </a:stretch>
                        </a:blipFill>
                      </a:tcPr>
                    </a:tc>
                    <a:tc>
                      <a:txBody>
                        <a:bodyPr/>
                        <a:lstStyle/>
                        <a:p>
                          <a:endParaRPr lang="en-US" dirty="0"/>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014973996"/>
                      </a:ext>
                    </a:extLst>
                  </a:tr>
                  <a:tr h="453245">
                    <a:tc>
                      <a:txBody>
                        <a:bodyPr/>
                        <a:lstStyle/>
                        <a:p>
                          <a:endParaRPr lang="en-US"/>
                        </a:p>
                      </a:txBody>
                      <a:tcPr>
                        <a:blipFill>
                          <a:blip r:embed="rId3"/>
                          <a:stretch>
                            <a:fillRect l="-391" t="-330667" r="-587500" b="-697333"/>
                          </a:stretch>
                        </a:blipFill>
                      </a:tcPr>
                    </a:tc>
                    <a:tc>
                      <a:txBody>
                        <a:bodyPr/>
                        <a:lstStyle/>
                        <a:p>
                          <a:endParaRPr lang="en-US" dirty="0"/>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865691453"/>
                      </a:ext>
                    </a:extLst>
                  </a:tr>
                  <a:tr h="453245">
                    <a:tc>
                      <a:txBody>
                        <a:bodyPr/>
                        <a:lstStyle/>
                        <a:p>
                          <a:endParaRPr lang="en-US"/>
                        </a:p>
                      </a:txBody>
                      <a:tcPr>
                        <a:blipFill>
                          <a:blip r:embed="rId3"/>
                          <a:stretch>
                            <a:fillRect l="-391" t="-436486" r="-587500" b="-6067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1541096040"/>
                      </a:ext>
                    </a:extLst>
                  </a:tr>
                  <a:tr h="453245">
                    <a:tc>
                      <a:txBody>
                        <a:bodyPr/>
                        <a:lstStyle/>
                        <a:p>
                          <a:endParaRPr lang="en-US"/>
                        </a:p>
                      </a:txBody>
                      <a:tcPr>
                        <a:blipFill>
                          <a:blip r:embed="rId3"/>
                          <a:stretch>
                            <a:fillRect l="-391" t="-529333" r="-587500" b="-498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solidFill>
                                <a:srgbClr val="FF0000"/>
                              </a:solidFill>
                            </a:rPr>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734932015"/>
                      </a:ext>
                    </a:extLst>
                  </a:tr>
                  <a:tr h="453245">
                    <a:tc>
                      <a:txBody>
                        <a:bodyPr/>
                        <a:lstStyle/>
                        <a:p>
                          <a:endParaRPr lang="en-US"/>
                        </a:p>
                      </a:txBody>
                      <a:tcPr>
                        <a:blipFill>
                          <a:blip r:embed="rId3"/>
                          <a:stretch>
                            <a:fillRect l="-391" t="-637838" r="-587500" b="-4054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3480178514"/>
                      </a:ext>
                    </a:extLst>
                  </a:tr>
                  <a:tr h="453245">
                    <a:tc>
                      <a:txBody>
                        <a:bodyPr/>
                        <a:lstStyle/>
                        <a:p>
                          <a:endParaRPr lang="en-US"/>
                        </a:p>
                      </a:txBody>
                      <a:tcPr>
                        <a:blipFill>
                          <a:blip r:embed="rId3"/>
                          <a:stretch>
                            <a:fillRect l="-391" t="-728000" r="-587500" b="-3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130029934"/>
                      </a:ext>
                    </a:extLst>
                  </a:tr>
                  <a:tr h="453245">
                    <a:tc>
                      <a:txBody>
                        <a:bodyPr/>
                        <a:lstStyle/>
                        <a:p>
                          <a:endParaRPr lang="en-US"/>
                        </a:p>
                      </a:txBody>
                      <a:tcPr>
                        <a:blipFill>
                          <a:blip r:embed="rId3"/>
                          <a:stretch>
                            <a:fillRect l="-391" t="-839189" r="-587500" b="-2040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a:t>
                          </a:r>
                        </a:p>
                      </a:txBody>
                      <a:tcPr/>
                    </a:tc>
                    <a:extLst>
                      <a:ext uri="{0D108BD9-81ED-4DB2-BD59-A6C34878D82A}">
                        <a16:rowId xmlns:a16="http://schemas.microsoft.com/office/drawing/2014/main" val="2225244704"/>
                      </a:ext>
                    </a:extLst>
                  </a:tr>
                  <a:tr h="453245">
                    <a:tc>
                      <a:txBody>
                        <a:bodyPr/>
                        <a:lstStyle/>
                        <a:p>
                          <a:endParaRPr lang="en-US"/>
                        </a:p>
                      </a:txBody>
                      <a:tcPr>
                        <a:blipFill>
                          <a:blip r:embed="rId3"/>
                          <a:stretch>
                            <a:fillRect l="-391" t="-926667" r="-587500" b="-101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solidFill>
                                <a:srgbClr val="FF0000"/>
                              </a:solidFill>
                            </a:rPr>
                            <a:t>0</a:t>
                          </a:r>
                        </a:p>
                      </a:txBody>
                      <a:tcPr/>
                    </a:tc>
                    <a:tc>
                      <a:txBody>
                        <a:bodyPr/>
                        <a:lstStyle/>
                        <a:p>
                          <a:r>
                            <a:rPr lang="en-US" dirty="0"/>
                            <a:t>…</a:t>
                          </a:r>
                        </a:p>
                      </a:txBody>
                      <a:tcPr/>
                    </a:tc>
                    <a:extLst>
                      <a:ext uri="{0D108BD9-81ED-4DB2-BD59-A6C34878D82A}">
                        <a16:rowId xmlns:a16="http://schemas.microsoft.com/office/drawing/2014/main" val="2718555511"/>
                      </a:ext>
                    </a:extLst>
                  </a:tr>
                  <a:tr h="453245">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28691391"/>
                      </a:ext>
                    </a:extLst>
                  </a:tr>
                </a:tbl>
              </a:graphicData>
            </a:graphic>
          </p:graphicFrame>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7C35F9E-C15A-42D5-BAA8-290F5420D580}"/>
                  </a:ext>
                </a:extLst>
              </p:cNvPr>
              <p:cNvSpPr/>
              <p:nvPr/>
            </p:nvSpPr>
            <p:spPr>
              <a:xfrm>
                <a:off x="6791569" y="2438400"/>
                <a:ext cx="5267081" cy="21653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How do we find a function not on our list?</a:t>
                </a:r>
              </a:p>
              <a:p>
                <a:pPr algn="ctr"/>
                <a:r>
                  <a:rPr lang="en-US" sz="2400" dirty="0">
                    <a:latin typeface="Segoe UI Semilight" panose="020B0402040204020203" pitchFamily="34" charset="0"/>
                    <a:cs typeface="Segoe UI Semilight" panose="020B0402040204020203" pitchFamily="34" charset="0"/>
                  </a:rPr>
                  <a:t>Well to make sure it’s not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𝑓</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𝑖</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(the function in the </a:t>
                </a:r>
                <a14:m>
                  <m:oMath xmlns:m="http://schemas.openxmlformats.org/officeDocument/2006/math">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𝑖</m:t>
                        </m:r>
                      </m:e>
                      <m:sup>
                        <m:r>
                          <a:rPr lang="en-US" sz="2400" b="0" i="1" smtClean="0">
                            <a:latin typeface="Cambria Math" panose="02040503050406030204" pitchFamily="18" charset="0"/>
                            <a:cs typeface="Segoe UI Semilight" panose="020B0402040204020203" pitchFamily="34" charset="0"/>
                          </a:rPr>
                          <m:t>𝑡h</m:t>
                        </m:r>
                      </m:sup>
                    </m:sSup>
                  </m:oMath>
                </a14:m>
                <a:r>
                  <a:rPr lang="en-US" sz="2400" dirty="0">
                    <a:latin typeface="Segoe UI Semilight" panose="020B0402040204020203" pitchFamily="34" charset="0"/>
                    <a:cs typeface="Segoe UI Semilight" panose="020B0402040204020203" pitchFamily="34" charset="0"/>
                  </a:rPr>
                  <a:t> row)</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Have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𝑖</m:t>
                        </m:r>
                      </m:e>
                    </m:d>
                    <m:r>
                      <a:rPr lang="en-US" sz="2400" b="0" i="1" smtClean="0">
                        <a:latin typeface="Cambria Math" panose="02040503050406030204" pitchFamily="18" charset="0"/>
                        <a:cs typeface="Segoe UI Semilight" panose="020B0402040204020203" pitchFamily="34" charset="0"/>
                      </a:rPr>
                      <m:t>=1−</m:t>
                    </m:r>
                    <m:r>
                      <a:rPr lang="en-US" sz="2400" b="0" i="1" smtClean="0">
                        <a:latin typeface="Cambria Math" panose="02040503050406030204" pitchFamily="18" charset="0"/>
                        <a:cs typeface="Segoe UI Semilight" panose="020B0402040204020203" pitchFamily="34" charset="0"/>
                      </a:rPr>
                      <m:t>𝑓</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𝑖</m:t>
                        </m:r>
                      </m:e>
                    </m:d>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𝑖</m:t>
                        </m:r>
                      </m:e>
                    </m:d>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Rectangle: Rounded Corners 2">
                <a:extLst>
                  <a:ext uri="{FF2B5EF4-FFF2-40B4-BE49-F238E27FC236}">
                    <a16:creationId xmlns:a16="http://schemas.microsoft.com/office/drawing/2014/main" id="{97C35F9E-C15A-42D5-BAA8-290F5420D580}"/>
                  </a:ext>
                </a:extLst>
              </p:cNvPr>
              <p:cNvSpPr>
                <a:spLocks noRot="1" noChangeAspect="1" noMove="1" noResize="1" noEditPoints="1" noAdjustHandles="1" noChangeArrowheads="1" noChangeShapeType="1" noTextEdit="1"/>
              </p:cNvSpPr>
              <p:nvPr/>
            </p:nvSpPr>
            <p:spPr>
              <a:xfrm>
                <a:off x="6791569" y="2438400"/>
                <a:ext cx="5267081" cy="2165350"/>
              </a:xfrm>
              <a:prstGeom prst="roundRect">
                <a:avLst/>
              </a:prstGeom>
              <a:blipFill>
                <a:blip r:embed="rId4"/>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889B5109-00B8-4D41-B9E5-DE2CF41C139B}"/>
              </a:ext>
            </a:extLst>
          </p:cNvPr>
          <p:cNvSpPr txBox="1">
            <a:spLocks/>
          </p:cNvSpPr>
          <p:nvPr>
            <p:custDataLst>
              <p:tags r:id="rId1"/>
            </p:custDataLst>
          </p:nvPr>
        </p:nvSpPr>
        <p:spPr>
          <a:xfrm>
            <a:off x="1566984" y="-1090271"/>
            <a:ext cx="9690847" cy="6066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FE54995F-7B50-4D6D-B3D0-6C7DA823AA5D}"/>
                  </a:ext>
                </a:extLst>
              </p:cNvPr>
              <p:cNvSpPr>
                <a:spLocks noGrp="1"/>
              </p:cNvSpPr>
              <p:nvPr>
                <p:ph type="title"/>
              </p:nvPr>
            </p:nvSpPr>
            <p:spPr>
              <a:xfrm>
                <a:off x="575239" y="327808"/>
                <a:ext cx="11187259" cy="950135"/>
              </a:xfrm>
            </p:spPr>
            <p:txBody>
              <a:bodyPr>
                <a:normAutofit fontScale="90000"/>
              </a:bodyPr>
              <a:lstStyle/>
              <a:p>
                <a:r>
                  <a:rPr lang="en-US" dirty="0"/>
                  <a:t>Proof that </a:t>
                </a:r>
                <a14:m>
                  <m:oMath xmlns:m="http://schemas.openxmlformats.org/officeDocument/2006/math">
                    <m:r>
                      <a:rPr lang="en-US" i="1" strike="sngStrike">
                        <a:latin typeface="Cambria Math" panose="02040503050406030204" pitchFamily="18" charset="0"/>
                      </a:rPr>
                      <m:t>[0,1)</m:t>
                    </m:r>
                  </m:oMath>
                </a14:m>
                <a:r>
                  <a:rPr lang="en-US" dirty="0"/>
                  <a:t> set of binary-valued functions is not countable</a:t>
                </a:r>
                <a:br>
                  <a:rPr lang="en-US" dirty="0"/>
                </a:br>
                <a:endParaRPr lang="en-US" dirty="0"/>
              </a:p>
            </p:txBody>
          </p:sp>
        </mc:Choice>
        <mc:Fallback xmlns="">
          <p:sp>
            <p:nvSpPr>
              <p:cNvPr id="8" name="Title 7">
                <a:extLst>
                  <a:ext uri="{FF2B5EF4-FFF2-40B4-BE49-F238E27FC236}">
                    <a16:creationId xmlns:a16="http://schemas.microsoft.com/office/drawing/2014/main" id="{FE54995F-7B50-4D6D-B3D0-6C7DA823AA5D}"/>
                  </a:ext>
                </a:extLst>
              </p:cNvPr>
              <p:cNvSpPr>
                <a:spLocks noGrp="1" noRot="1" noChangeAspect="1" noMove="1" noResize="1" noEditPoints="1" noAdjustHandles="1" noChangeArrowheads="1" noChangeShapeType="1" noTextEdit="1"/>
              </p:cNvSpPr>
              <p:nvPr>
                <p:ph type="title"/>
              </p:nvPr>
            </p:nvSpPr>
            <p:spPr>
              <a:xfrm>
                <a:off x="575239" y="327808"/>
                <a:ext cx="11187259" cy="950135"/>
              </a:xfrm>
              <a:blipFill>
                <a:blip r:embed="rId5"/>
                <a:stretch>
                  <a:fillRect l="-1906" t="-56410" r="-174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1A946AD-8A9A-4605-955C-D37DCCB7841A}"/>
                  </a:ext>
                </a:extLst>
              </p:cNvPr>
              <p:cNvSpPr/>
              <p:nvPr/>
            </p:nvSpPr>
            <p:spPr>
              <a:xfrm>
                <a:off x="147917" y="5490882"/>
                <a:ext cx="6082553" cy="125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𝑔</m:t>
                          </m:r>
                        </m:e>
                        <m:sub>
                          <m:r>
                            <a:rPr lang="en-US" sz="2400" b="0" i="1" smtClean="0">
                              <a:latin typeface="Cambria Math" panose="02040503050406030204" pitchFamily="18" charset="0"/>
                              <a:cs typeface="Segoe UI Semilight" panose="020B0402040204020203" pitchFamily="34" charset="0"/>
                            </a:rPr>
                            <m:t>𝑑𝑖𝑎𝑔</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eqArr>
                            <m:eqArrPr>
                              <m:ctrlPr>
                                <a:rPr lang="en-US" sz="2400" b="0" i="1" smtClean="0">
                                  <a:latin typeface="Cambria Math" panose="02040503050406030204" pitchFamily="18" charset="0"/>
                                  <a:cs typeface="Segoe UI Semilight" panose="020B0402040204020203" pitchFamily="34" charset="0"/>
                                </a:rPr>
                              </m:ctrlPr>
                            </m:eqArrPr>
                            <m:e>
                              <m:r>
                                <a:rPr lang="en-US" sz="2400" b="0" i="1" smtClean="0">
                                  <a:latin typeface="Cambria Math" panose="02040503050406030204" pitchFamily="18" charset="0"/>
                                  <a:cs typeface="Segoe UI Semilight" panose="020B0402040204020203" pitchFamily="34" charset="0"/>
                                </a:rPr>
                                <m:t>1 </m:t>
                              </m:r>
                              <m:r>
                                <a:rPr lang="en-US" sz="2400" b="0" i="1" smtClean="0">
                                  <a:latin typeface="Cambria Math" panose="02040503050406030204" pitchFamily="18" charset="0"/>
                                  <a:cs typeface="Segoe UI Semilight" panose="020B0402040204020203" pitchFamily="34" charset="0"/>
                                </a:rPr>
                                <m:t>𝑖𝑓</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𝑓</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0" smtClean="0">
                                  <a:latin typeface="Cambria Math" panose="02040503050406030204" pitchFamily="18" charset="0"/>
                                  <a:cs typeface="Segoe UI Semilight" panose="020B0402040204020203" pitchFamily="34" charset="0"/>
                                </a:rPr>
                                <m:t> </m:t>
                              </m:r>
                              <m:r>
                                <m:rPr>
                                  <m:sty m:val="p"/>
                                </m:rPr>
                                <a:rPr lang="en-US" sz="2400" b="0" i="0" smtClean="0">
                                  <a:latin typeface="Cambria Math" panose="02040503050406030204" pitchFamily="18" charset="0"/>
                                  <a:cs typeface="Segoe UI Semilight" panose="020B0402040204020203" pitchFamily="34" charset="0"/>
                                </a:rPr>
                                <m:t>outputs</m:t>
                              </m:r>
                              <m:r>
                                <a:rPr lang="en-US" sz="2400" b="0" i="1" smtClean="0">
                                  <a:latin typeface="Cambria Math" panose="02040503050406030204" pitchFamily="18" charset="0"/>
                                  <a:cs typeface="Segoe UI Semilight" panose="020B0402040204020203" pitchFamily="34" charset="0"/>
                                </a:rPr>
                                <m:t> 0 </m:t>
                              </m:r>
                              <m:r>
                                <m:rPr>
                                  <m:sty m:val="p"/>
                                </m:rPr>
                                <a:rPr lang="en-US" sz="2400" b="0" i="0" smtClean="0">
                                  <a:latin typeface="Cambria Math" panose="02040503050406030204" pitchFamily="18" charset="0"/>
                                  <a:cs typeface="Segoe UI Semilight" panose="020B0402040204020203" pitchFamily="34" charset="0"/>
                                </a:rPr>
                                <m:t>on</m:t>
                              </m:r>
                              <m:r>
                                <a:rPr lang="en-US" sz="2400" b="0" i="0" smtClean="0">
                                  <a:latin typeface="Cambria Math" panose="02040503050406030204" pitchFamily="18" charset="0"/>
                                  <a:cs typeface="Segoe UI Semilight" panose="020B0402040204020203" pitchFamily="34" charset="0"/>
                                </a:rPr>
                                <m:t> </m:t>
                              </m:r>
                              <m:r>
                                <m:rPr>
                                  <m:sty m:val="p"/>
                                </m:rPr>
                                <a:rPr lang="en-US" sz="2400" b="0" i="0" smtClean="0">
                                  <a:latin typeface="Cambria Math" panose="02040503050406030204" pitchFamily="18" charset="0"/>
                                  <a:cs typeface="Segoe UI Semilight" panose="020B0402040204020203" pitchFamily="34" charset="0"/>
                                </a:rPr>
                                <m:t>input</m:t>
                              </m:r>
                              <m:r>
                                <a:rPr lang="en-US" sz="2400" b="0" i="0"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𝑥</m:t>
                              </m:r>
                            </m:e>
                            <m:e>
                              <m:r>
                                <a:rPr lang="en-US" sz="2400" b="0" i="1" smtClean="0">
                                  <a:latin typeface="Cambria Math" panose="02040503050406030204" pitchFamily="18" charset="0"/>
                                  <a:cs typeface="Segoe UI Semilight" panose="020B0402040204020203" pitchFamily="34" charset="0"/>
                                </a:rPr>
                                <m:t>0 </m:t>
                              </m:r>
                              <m:r>
                                <a:rPr lang="en-US" sz="2400" b="0" i="1" smtClean="0">
                                  <a:latin typeface="Cambria Math" panose="02040503050406030204" pitchFamily="18" charset="0"/>
                                  <a:cs typeface="Segoe UI Semilight" panose="020B0402040204020203" pitchFamily="34" charset="0"/>
                                </a:rPr>
                                <m:t>𝑖𝑓</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𝑓</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m:rPr>
                                  <m:sty m:val="p"/>
                                </m:rPr>
                                <a:rPr lang="en-US" sz="2400" b="0" i="0" smtClean="0">
                                  <a:latin typeface="Cambria Math" panose="02040503050406030204" pitchFamily="18" charset="0"/>
                                  <a:cs typeface="Segoe UI Semilight" panose="020B0402040204020203" pitchFamily="34" charset="0"/>
                                </a:rPr>
                                <m:t>outputs</m:t>
                              </m:r>
                              <m:r>
                                <a:rPr lang="en-US" sz="2400" b="0" i="0"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0 </m:t>
                              </m:r>
                              <m:r>
                                <m:rPr>
                                  <m:sty m:val="p"/>
                                </m:rPr>
                                <a:rPr lang="en-US" sz="2400" b="0" i="0" smtClean="0">
                                  <a:latin typeface="Cambria Math" panose="02040503050406030204" pitchFamily="18" charset="0"/>
                                  <a:cs typeface="Segoe UI Semilight" panose="020B0402040204020203" pitchFamily="34" charset="0"/>
                                </a:rPr>
                                <m:t>on</m:t>
                              </m:r>
                              <m:r>
                                <a:rPr lang="en-US" sz="2400" b="0" i="0" smtClean="0">
                                  <a:latin typeface="Cambria Math" panose="02040503050406030204" pitchFamily="18" charset="0"/>
                                  <a:cs typeface="Segoe UI Semilight" panose="020B0402040204020203" pitchFamily="34" charset="0"/>
                                </a:rPr>
                                <m:t> </m:t>
                              </m:r>
                              <m:r>
                                <m:rPr>
                                  <m:sty m:val="p"/>
                                </m:rPr>
                                <a:rPr lang="en-US" sz="2400" b="0" i="0" smtClean="0">
                                  <a:latin typeface="Cambria Math" panose="02040503050406030204" pitchFamily="18" charset="0"/>
                                  <a:cs typeface="Segoe UI Semilight" panose="020B0402040204020203" pitchFamily="34" charset="0"/>
                                </a:rPr>
                                <m:t>input</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𝑥</m:t>
                              </m:r>
                            </m:e>
                            <m:e/>
                          </m:eqArr>
                        </m:e>
                      </m:d>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Rectangle 8">
                <a:extLst>
                  <a:ext uri="{FF2B5EF4-FFF2-40B4-BE49-F238E27FC236}">
                    <a16:creationId xmlns:a16="http://schemas.microsoft.com/office/drawing/2014/main" id="{C1A946AD-8A9A-4605-955C-D37DCCB7841A}"/>
                  </a:ext>
                </a:extLst>
              </p:cNvPr>
              <p:cNvSpPr>
                <a:spLocks noRot="1" noChangeAspect="1" noMove="1" noResize="1" noEditPoints="1" noAdjustHandles="1" noChangeArrowheads="1" noChangeShapeType="1" noTextEdit="1"/>
              </p:cNvSpPr>
              <p:nvPr/>
            </p:nvSpPr>
            <p:spPr>
              <a:xfrm>
                <a:off x="147917" y="5490882"/>
                <a:ext cx="6082553" cy="12552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6213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1E37-456D-47EF-9BE1-66D384BC0A17}"/>
              </a:ext>
            </a:extLst>
          </p:cNvPr>
          <p:cNvSpPr>
            <a:spLocks noGrp="1"/>
          </p:cNvSpPr>
          <p:nvPr>
            <p:ph type="title"/>
          </p:nvPr>
        </p:nvSpPr>
        <p:spPr/>
        <p:txBody>
          <a:bodyPr/>
          <a:lstStyle/>
          <a:p>
            <a:r>
              <a:rPr lang="en-US" dirty="0"/>
              <a:t>Wrapping up the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76CE3A-8B50-47E9-B11F-EC1C85781600}"/>
                  </a:ext>
                </a:extLst>
              </p:cNvPr>
              <p:cNvSpPr>
                <a:spLocks noGrp="1"/>
              </p:cNvSpPr>
              <p:nvPr>
                <p:ph idx="1"/>
              </p:nvPr>
            </p:nvSpPr>
            <p:spPr/>
            <p:txBody>
              <a:bodyPr/>
              <a:lstStyle/>
              <a:p>
                <a:r>
                  <a:rPr lang="en-US" dirty="0"/>
                  <a:t>Wrapping up the proof.</a:t>
                </a:r>
              </a:p>
              <a:p>
                <a:endParaRPr lang="en-US" dirty="0"/>
              </a:p>
              <a:p>
                <a:r>
                  <a:rPr lang="en-US" dirty="0"/>
                  <a:t>Observe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𝑑𝑖𝑎𝑔</m:t>
                        </m:r>
                      </m:sub>
                    </m:sSub>
                    <m:r>
                      <a:rPr lang="en-US" b="0" i="1" smtClean="0">
                        <a:latin typeface="Cambria Math" panose="02040503050406030204" pitchFamily="18" charset="0"/>
                      </a:rPr>
                      <m:t> </m:t>
                    </m:r>
                  </m:oMath>
                </a14:m>
                <a:r>
                  <a:rPr lang="en-US" dirty="0"/>
                  <a:t>is a fully-defined function, and that it has </a:t>
                </a:r>
                <a14:m>
                  <m:oMath xmlns:m="http://schemas.openxmlformats.org/officeDocument/2006/math">
                    <m:r>
                      <a:rPr lang="en-US" b="0" i="1" smtClean="0">
                        <a:latin typeface="Cambria Math" panose="02040503050406030204" pitchFamily="18" charset="0"/>
                      </a:rPr>
                      <m:t>ℕ</m:t>
                    </m:r>
                  </m:oMath>
                </a14:m>
                <a:r>
                  <a:rPr lang="en-US" dirty="0"/>
                  <a:t> as its domain and </a:t>
                </a:r>
                <a14:m>
                  <m:oMath xmlns:m="http://schemas.openxmlformats.org/officeDocument/2006/math">
                    <m:r>
                      <a:rPr lang="en-US" b="0" i="1" smtClean="0">
                        <a:latin typeface="Cambria Math" panose="02040503050406030204" pitchFamily="18" charset="0"/>
                      </a:rPr>
                      <m:t>{0,1}</m:t>
                    </m:r>
                  </m:oMath>
                </a14:m>
                <a:r>
                  <a:rPr lang="en-US" dirty="0"/>
                  <a:t> as its codomain. It therefore should be in the co-domain of </a:t>
                </a:r>
                <a14:m>
                  <m:oMath xmlns:m="http://schemas.openxmlformats.org/officeDocument/2006/math">
                    <m:r>
                      <a:rPr lang="en-US" b="0" i="1" smtClean="0">
                        <a:latin typeface="Cambria Math" panose="02040503050406030204" pitchFamily="18" charset="0"/>
                      </a:rPr>
                      <m:t>𝑓</m:t>
                    </m:r>
                  </m:oMath>
                </a14:m>
                <a:r>
                  <a:rPr lang="en-US" dirty="0"/>
                  <a:t>. But it cannot be on the list, as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is different from the function in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 on input </a:t>
                </a:r>
                <a14:m>
                  <m:oMath xmlns:m="http://schemas.openxmlformats.org/officeDocument/2006/math">
                    <m:r>
                      <a:rPr lang="en-US" b="0" i="1" smtClean="0">
                        <a:latin typeface="Cambria Math" panose="02040503050406030204" pitchFamily="18" charset="0"/>
                      </a:rPr>
                      <m:t>𝑖</m:t>
                    </m:r>
                  </m:oMath>
                </a14:m>
                <a:r>
                  <a:rPr lang="en-US" dirty="0"/>
                  <a:t> for all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This contradicts </a:t>
                </a:r>
                <a14:m>
                  <m:oMath xmlns:m="http://schemas.openxmlformats.org/officeDocument/2006/math">
                    <m:r>
                      <a:rPr lang="en-US" b="0" i="1" smtClean="0">
                        <a:latin typeface="Cambria Math" panose="02040503050406030204" pitchFamily="18" charset="0"/>
                      </a:rPr>
                      <m:t>𝑓</m:t>
                    </m:r>
                  </m:oMath>
                </a14:m>
                <a:r>
                  <a:rPr lang="en-US" dirty="0"/>
                  <a:t> being onto! So we have that the set of binary-valued functions (with </a:t>
                </a:r>
                <a14:m>
                  <m:oMath xmlns:m="http://schemas.openxmlformats.org/officeDocument/2006/math">
                    <m:r>
                      <a:rPr lang="en-US" b="0" i="1" smtClean="0">
                        <a:latin typeface="Cambria Math" panose="02040503050406030204" pitchFamily="18" charset="0"/>
                      </a:rPr>
                      <m:t>ℕ</m:t>
                    </m:r>
                  </m:oMath>
                </a14:m>
                <a:r>
                  <a:rPr lang="en-US" dirty="0"/>
                  <a:t> as their domains) is uncountable.</a:t>
                </a:r>
              </a:p>
            </p:txBody>
          </p:sp>
        </mc:Choice>
        <mc:Fallback xmlns="">
          <p:sp>
            <p:nvSpPr>
              <p:cNvPr id="3" name="Content Placeholder 2">
                <a:extLst>
                  <a:ext uri="{FF2B5EF4-FFF2-40B4-BE49-F238E27FC236}">
                    <a16:creationId xmlns:a16="http://schemas.microsoft.com/office/drawing/2014/main" id="{D776CE3A-8B50-47E9-B11F-EC1C85781600}"/>
                  </a:ext>
                </a:extLst>
              </p:cNvPr>
              <p:cNvSpPr>
                <a:spLocks noGrp="1" noRot="1" noChangeAspect="1" noMove="1" noResize="1" noEditPoints="1" noAdjustHandles="1" noChangeArrowheads="1" noChangeShapeType="1" noTextEdit="1"/>
              </p:cNvSpPr>
              <p:nvPr>
                <p:ph idx="1"/>
              </p:nvPr>
            </p:nvSpPr>
            <p:spPr>
              <a:blipFill>
                <a:blip r:embed="rId2"/>
                <a:stretch>
                  <a:fillRect l="-708" t="-2138" r="-436"/>
                </a:stretch>
              </a:blipFill>
            </p:spPr>
            <p:txBody>
              <a:bodyPr/>
              <a:lstStyle/>
              <a:p>
                <a:r>
                  <a:rPr lang="en-US">
                    <a:noFill/>
                  </a:rPr>
                  <a:t> </a:t>
                </a:r>
              </a:p>
            </p:txBody>
          </p:sp>
        </mc:Fallback>
      </mc:AlternateContent>
    </p:spTree>
    <p:extLst>
      <p:ext uri="{BB962C8B-B14F-4D97-AF65-F5344CB8AC3E}">
        <p14:creationId xmlns:p14="http://schemas.microsoft.com/office/powerpoint/2010/main" val="318785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3204-10CC-4FF0-8248-DC641C41E562}"/>
              </a:ext>
            </a:extLst>
          </p:cNvPr>
          <p:cNvSpPr>
            <a:spLocks noGrp="1"/>
          </p:cNvSpPr>
          <p:nvPr>
            <p:ph type="title"/>
          </p:nvPr>
        </p:nvSpPr>
        <p:spPr/>
        <p:txBody>
          <a:bodyPr/>
          <a:lstStyle/>
          <a:p>
            <a:r>
              <a:rPr lang="en-US" dirty="0"/>
              <a:t>Our Second big takeaway</a:t>
            </a:r>
          </a:p>
        </p:txBody>
      </p:sp>
      <p:sp>
        <p:nvSpPr>
          <p:cNvPr id="3" name="Content Placeholder 2">
            <a:extLst>
              <a:ext uri="{FF2B5EF4-FFF2-40B4-BE49-F238E27FC236}">
                <a16:creationId xmlns:a16="http://schemas.microsoft.com/office/drawing/2014/main" id="{B61B9F3D-0372-4A43-86BD-7246B3CEF2AE}"/>
              </a:ext>
            </a:extLst>
          </p:cNvPr>
          <p:cNvSpPr>
            <a:spLocks noGrp="1"/>
          </p:cNvSpPr>
          <p:nvPr>
            <p:ph idx="1"/>
          </p:nvPr>
        </p:nvSpPr>
        <p:spPr>
          <a:xfrm>
            <a:off x="575240" y="1463856"/>
            <a:ext cx="11187258" cy="5298893"/>
          </a:xfrm>
        </p:spPr>
        <p:txBody>
          <a:bodyPr>
            <a:normAutofit lnSpcReduction="10000"/>
          </a:bodyPr>
          <a:lstStyle/>
          <a:p>
            <a:r>
              <a:rPr lang="en-US" dirty="0"/>
              <a:t>How many Java methods can we write:</a:t>
            </a:r>
          </a:p>
          <a:p>
            <a:endParaRPr lang="en-US" dirty="0"/>
          </a:p>
          <a:p>
            <a:r>
              <a:rPr lang="en-US" dirty="0"/>
              <a:t>public </a:t>
            </a:r>
            <a:r>
              <a:rPr lang="en-US" dirty="0" err="1"/>
              <a:t>boolean</a:t>
            </a:r>
            <a:r>
              <a:rPr lang="en-US" dirty="0"/>
              <a:t> g(int input) ?</a:t>
            </a:r>
          </a:p>
          <a:p>
            <a:endParaRPr lang="en-US" dirty="0"/>
          </a:p>
          <a:p>
            <a:r>
              <a:rPr lang="en-US" dirty="0"/>
              <a:t>Can you list them?</a:t>
            </a:r>
          </a:p>
          <a:p>
            <a:r>
              <a:rPr lang="en-US" dirty="0"/>
              <a:t>Yeah!! Put them in </a:t>
            </a:r>
            <a:r>
              <a:rPr lang="en-US" b="1" dirty="0"/>
              <a:t>lexicographic </a:t>
            </a:r>
            <a:r>
              <a:rPr lang="en-US" dirty="0"/>
              <a:t>order</a:t>
            </a:r>
          </a:p>
          <a:p>
            <a:r>
              <a:rPr lang="en-US" dirty="0"/>
              <a:t>i.e. in increasing order of length, with ties broken by alphabetical order.</a:t>
            </a:r>
          </a:p>
          <a:p>
            <a:endParaRPr lang="en-US" dirty="0"/>
          </a:p>
          <a:p>
            <a:r>
              <a:rPr lang="en-US" dirty="0"/>
              <a:t>Wait…that means the number of such Java programs is countable.</a:t>
            </a:r>
          </a:p>
          <a:p>
            <a:r>
              <a:rPr lang="en-US" dirty="0"/>
              <a:t>And…the number of functions we’re supposed to write is uncountable.</a:t>
            </a:r>
          </a:p>
        </p:txBody>
      </p:sp>
    </p:spTree>
    <p:extLst>
      <p:ext uri="{BB962C8B-B14F-4D97-AF65-F5344CB8AC3E}">
        <p14:creationId xmlns:p14="http://schemas.microsoft.com/office/powerpoint/2010/main" val="3510834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046E-5261-44AE-93BB-508B54B91F08}"/>
              </a:ext>
            </a:extLst>
          </p:cNvPr>
          <p:cNvSpPr>
            <a:spLocks noGrp="1"/>
          </p:cNvSpPr>
          <p:nvPr>
            <p:ph type="title"/>
          </p:nvPr>
        </p:nvSpPr>
        <p:spPr/>
        <p:txBody>
          <a:bodyPr/>
          <a:lstStyle/>
          <a:p>
            <a:r>
              <a:rPr lang="en-US" dirty="0"/>
              <a:t>Our Second big 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9D8457-9521-4900-8C8F-7B242FDAF889}"/>
                  </a:ext>
                </a:extLst>
              </p:cNvPr>
              <p:cNvSpPr>
                <a:spLocks noGrp="1"/>
              </p:cNvSpPr>
              <p:nvPr>
                <p:ph idx="1"/>
              </p:nvPr>
            </p:nvSpPr>
            <p:spPr/>
            <p:txBody>
              <a:bodyPr/>
              <a:lstStyle/>
              <a:p>
                <a:r>
                  <a:rPr lang="en-US" dirty="0"/>
                  <a:t>There are more functions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than there are Java programs to compute them.</a:t>
                </a:r>
              </a:p>
              <a:p>
                <a:endParaRPr lang="en-US" dirty="0"/>
              </a:p>
              <a:p>
                <a:r>
                  <a:rPr lang="en-US" dirty="0"/>
                  <a:t>Some function must be </a:t>
                </a:r>
                <a:r>
                  <a:rPr lang="en-US" b="1" dirty="0" err="1"/>
                  <a:t>uncomputable</a:t>
                </a:r>
                <a:r>
                  <a:rPr lang="en-US" dirty="0"/>
                  <a:t>.</a:t>
                </a:r>
              </a:p>
              <a:p>
                <a:r>
                  <a:rPr lang="en-US" dirty="0"/>
                  <a:t>That is there is no piece of code which tells you the output of the function when you give it the appropriate input.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4B9D8457-9521-4900-8C8F-7B242FDAF88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256330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11A3-BE6E-42C0-ACA3-FDA42AE301E9}"/>
              </a:ext>
            </a:extLst>
          </p:cNvPr>
          <p:cNvSpPr>
            <a:spLocks noGrp="1"/>
          </p:cNvSpPr>
          <p:nvPr>
            <p:ph type="title"/>
          </p:nvPr>
        </p:nvSpPr>
        <p:spPr/>
        <p:txBody>
          <a:bodyPr/>
          <a:lstStyle/>
          <a:p>
            <a:r>
              <a:rPr lang="en-US" dirty="0"/>
              <a:t>Not just Java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30A7A-6CC1-4516-905A-437EED5ABD88}"/>
                  </a:ext>
                </a:extLst>
              </p:cNvPr>
              <p:cNvSpPr>
                <a:spLocks noGrp="1"/>
              </p:cNvSpPr>
              <p:nvPr>
                <p:ph idx="1"/>
              </p:nvPr>
            </p:nvSpPr>
            <p:spPr/>
            <p:txBody>
              <a:bodyPr>
                <a:normAutofit fontScale="92500"/>
              </a:bodyPr>
              <a:lstStyle/>
              <a:p>
                <a:r>
                  <a:rPr lang="en-US" dirty="0"/>
                  <a:t>This isn’t just about java programs. (all we used about java was that its programs are strings)…that’s…well every programming language.</a:t>
                </a:r>
              </a:p>
              <a:p>
                <a:endParaRPr lang="en-US" dirty="0"/>
              </a:p>
              <a:p>
                <a:r>
                  <a:rPr lang="en-US" dirty="0"/>
                  <a:t>There are functions that simply cannot be computed.</a:t>
                </a:r>
              </a:p>
              <a:p>
                <a:r>
                  <a:rPr lang="en-US" dirty="0"/>
                  <a:t>Doesn’t matter how clever you are. How fancy your new programming language is. Just doesn’t work.*</a:t>
                </a:r>
              </a:p>
              <a:p>
                <a:endParaRPr lang="en-US" dirty="0"/>
              </a:p>
              <a:p>
                <a:endParaRPr lang="en-US" dirty="0"/>
              </a:p>
              <a:p>
                <a:r>
                  <a:rPr lang="en-US" dirty="0"/>
                  <a:t>*there’s a difference between </a:t>
                </a:r>
                <a:r>
                  <a:rPr lang="en-US" dirty="0">
                    <a:latin typeface="Courier New" panose="02070309020205020404" pitchFamily="49" charset="0"/>
                    <a:cs typeface="Courier New" panose="02070309020205020404" pitchFamily="49" charset="0"/>
                  </a:rPr>
                  <a:t>int</a:t>
                </a:r>
                <a:r>
                  <a:rPr lang="en-US" dirty="0"/>
                  <a:t> and </a:t>
                </a:r>
                <a14:m>
                  <m:oMath xmlns:m="http://schemas.openxmlformats.org/officeDocument/2006/math">
                    <m:r>
                      <a:rPr lang="en-US" b="0" i="1" smtClean="0">
                        <a:latin typeface="Cambria Math" panose="02040503050406030204" pitchFamily="18" charset="0"/>
                      </a:rPr>
                      <m:t>ℕ</m:t>
                    </m:r>
                  </m:oMath>
                </a14:m>
                <a:r>
                  <a:rPr lang="en-US" dirty="0"/>
                  <a:t> here, for the proof to work you really need all integers to be valid inputs, not just integers in a certain range.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5C730A7A-6CC1-4516-905A-437EED5ABD88}"/>
                  </a:ext>
                </a:extLst>
              </p:cNvPr>
              <p:cNvSpPr>
                <a:spLocks noGrp="1" noRot="1" noChangeAspect="1" noMove="1" noResize="1" noEditPoints="1" noAdjustHandles="1" noChangeArrowheads="1" noChangeShapeType="1" noTextEdit="1"/>
              </p:cNvSpPr>
              <p:nvPr>
                <p:ph idx="1"/>
              </p:nvPr>
            </p:nvSpPr>
            <p:spPr>
              <a:blipFill>
                <a:blip r:embed="rId2"/>
                <a:stretch>
                  <a:fillRect l="-545" t="-1887" b="-881"/>
                </a:stretch>
              </a:blipFill>
            </p:spPr>
            <p:txBody>
              <a:bodyPr/>
              <a:lstStyle/>
              <a:p>
                <a:r>
                  <a:rPr lang="en-US">
                    <a:noFill/>
                  </a:rPr>
                  <a:t> </a:t>
                </a:r>
              </a:p>
            </p:txBody>
          </p:sp>
        </mc:Fallback>
      </mc:AlternateContent>
    </p:spTree>
    <p:extLst>
      <p:ext uri="{BB962C8B-B14F-4D97-AF65-F5344CB8AC3E}">
        <p14:creationId xmlns:p14="http://schemas.microsoft.com/office/powerpoint/2010/main" val="1304236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3454-D1CE-4C91-8229-6B07B81BE6CE}"/>
              </a:ext>
            </a:extLst>
          </p:cNvPr>
          <p:cNvSpPr>
            <a:spLocks noGrp="1"/>
          </p:cNvSpPr>
          <p:nvPr>
            <p:ph type="title"/>
          </p:nvPr>
        </p:nvSpPr>
        <p:spPr/>
        <p:txBody>
          <a:bodyPr/>
          <a:lstStyle/>
          <a:p>
            <a:r>
              <a:rPr lang="en-US" dirty="0"/>
              <a:t>Does this matter?</a:t>
            </a:r>
          </a:p>
        </p:txBody>
      </p:sp>
      <p:sp>
        <p:nvSpPr>
          <p:cNvPr id="3" name="Content Placeholder 2">
            <a:extLst>
              <a:ext uri="{FF2B5EF4-FFF2-40B4-BE49-F238E27FC236}">
                <a16:creationId xmlns:a16="http://schemas.microsoft.com/office/drawing/2014/main" id="{F91FE026-AC5E-403E-A43B-14B3C2BF6DF3}"/>
              </a:ext>
            </a:extLst>
          </p:cNvPr>
          <p:cNvSpPr>
            <a:spLocks noGrp="1"/>
          </p:cNvSpPr>
          <p:nvPr>
            <p:ph idx="1"/>
          </p:nvPr>
        </p:nvSpPr>
        <p:spPr/>
        <p:txBody>
          <a:bodyPr>
            <a:normAutofit lnSpcReduction="10000"/>
          </a:bodyPr>
          <a:lstStyle/>
          <a:p>
            <a:r>
              <a:rPr lang="en-US" dirty="0"/>
              <a:t>It’s even worse than that – almost all functions are not computable.</a:t>
            </a:r>
          </a:p>
          <a:p>
            <a:endParaRPr lang="en-US" dirty="0"/>
          </a:p>
          <a:p>
            <a:r>
              <a:rPr lang="en-US" dirty="0"/>
              <a:t>So…how come this has never happened to you?</a:t>
            </a:r>
          </a:p>
          <a:p>
            <a:endParaRPr lang="en-US" dirty="0"/>
          </a:p>
          <a:p>
            <a:r>
              <a:rPr lang="en-US" dirty="0"/>
              <a:t>This might not be meaningful yet. Almost all functions are also inexpressible in a finite amount of English (English is a language too!)</a:t>
            </a:r>
          </a:p>
          <a:p>
            <a:pPr marL="0" indent="0">
              <a:buNone/>
            </a:pPr>
            <a:r>
              <a:rPr lang="en-US" dirty="0"/>
              <a:t>You’ve probably never decided to write a program that computes a function you couldn’t describe in English…</a:t>
            </a:r>
          </a:p>
          <a:p>
            <a:r>
              <a:rPr lang="en-US" dirty="0"/>
              <a:t>Are there any problems anyone is </a:t>
            </a:r>
            <a:r>
              <a:rPr lang="en-US" b="1" dirty="0"/>
              <a:t>interested </a:t>
            </a:r>
            <a:r>
              <a:rPr lang="en-US" dirty="0"/>
              <a:t>in solving that aren’t computable?</a:t>
            </a:r>
          </a:p>
        </p:txBody>
      </p:sp>
    </p:spTree>
    <p:extLst>
      <p:ext uri="{BB962C8B-B14F-4D97-AF65-F5344CB8AC3E}">
        <p14:creationId xmlns:p14="http://schemas.microsoft.com/office/powerpoint/2010/main" val="12020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791-49B8-4226-89A1-6DEBF67EFBBC}"/>
              </a:ext>
            </a:extLst>
          </p:cNvPr>
          <p:cNvSpPr>
            <a:spLocks noGrp="1"/>
          </p:cNvSpPr>
          <p:nvPr>
            <p:ph type="title"/>
          </p:nvPr>
        </p:nvSpPr>
        <p:spPr/>
        <p:txBody>
          <a:bodyPr/>
          <a:lstStyle/>
          <a:p>
            <a:r>
              <a:rPr lang="en-US" dirty="0"/>
              <a:t>Sizes of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3AE04F-8503-493E-BAC2-604A459FFA59}"/>
                  </a:ext>
                </a:extLst>
              </p:cNvPr>
              <p:cNvSpPr>
                <a:spLocks noGrp="1"/>
              </p:cNvSpPr>
              <p:nvPr>
                <p:ph idx="1"/>
              </p:nvPr>
            </p:nvSpPr>
            <p:spPr/>
            <p:txBody>
              <a:bodyPr/>
              <a:lstStyle/>
              <a:p>
                <a:r>
                  <a:rPr lang="en-US" dirty="0"/>
                  <a:t>How do we know two sets are the same size?</a:t>
                </a:r>
              </a:p>
              <a:p>
                <a:endParaRPr lang="en-US" dirty="0"/>
              </a:p>
              <a:p>
                <a:r>
                  <a:rPr lang="en-US" dirty="0"/>
                  <a:t>Easy. Count the number of elements in both. </a:t>
                </a:r>
              </a:p>
              <a:p>
                <a:endParaRPr lang="en-US" dirty="0"/>
              </a:p>
              <a:p>
                <a:r>
                  <a:rPr lang="en-US" dirty="0"/>
                  <a:t>That works great for finite sets, but </a:t>
                </a:r>
                <a14:m>
                  <m:oMath xmlns:m="http://schemas.openxmlformats.org/officeDocument/2006/math">
                    <m:r>
                      <a:rPr lang="en-US" b="0" i="1" smtClean="0">
                        <a:latin typeface="Cambria Math" panose="02040503050406030204" pitchFamily="18" charset="0"/>
                      </a:rPr>
                      <m:t>∞</m:t>
                    </m:r>
                  </m:oMath>
                </a14:m>
                <a:r>
                  <a:rPr lang="en-US" dirty="0"/>
                  <a:t> isn’t really a number we get to count to…</a:t>
                </a:r>
              </a:p>
            </p:txBody>
          </p:sp>
        </mc:Choice>
        <mc:Fallback xmlns="">
          <p:sp>
            <p:nvSpPr>
              <p:cNvPr id="3" name="Content Placeholder 2">
                <a:extLst>
                  <a:ext uri="{FF2B5EF4-FFF2-40B4-BE49-F238E27FC236}">
                    <a16:creationId xmlns:a16="http://schemas.microsoft.com/office/drawing/2014/main" id="{203AE04F-8503-493E-BAC2-604A459FFA5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74922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2463399" y="1910828"/>
            <a:ext cx="1341339" cy="1808149"/>
          </a:xfrm>
          <a:prstGeom prst="rect">
            <a:avLst/>
          </a:prstGeom>
        </p:spPr>
      </p:pic>
      <p:pic>
        <p:nvPicPr>
          <p:cNvPr id="24" name="Picture 23"/>
          <p:cNvPicPr>
            <a:picLocks noChangeAspect="1"/>
          </p:cNvPicPr>
          <p:nvPr/>
        </p:nvPicPr>
        <p:blipFill>
          <a:blip r:embed="rId4"/>
          <a:stretch>
            <a:fillRect/>
          </a:stretch>
        </p:blipFill>
        <p:spPr>
          <a:xfrm>
            <a:off x="8170311" y="1898535"/>
            <a:ext cx="1164175" cy="1804750"/>
          </a:xfrm>
          <a:prstGeom prst="rect">
            <a:avLst/>
          </a:prstGeom>
        </p:spPr>
      </p:pic>
      <p:sp>
        <p:nvSpPr>
          <p:cNvPr id="4097" name="Title 1"/>
          <p:cNvSpPr>
            <a:spLocks noGrp="1"/>
          </p:cNvSpPr>
          <p:nvPr>
            <p:ph type="title"/>
            <p:custDataLst>
              <p:tags r:id="rId1"/>
            </p:custDataLst>
          </p:nvPr>
        </p:nvSpPr>
        <p:spPr>
          <a:xfrm>
            <a:off x="1995054" y="330054"/>
            <a:ext cx="8229600" cy="606642"/>
          </a:xfrm>
        </p:spPr>
        <p:txBody>
          <a:bodyPr>
            <a:normAutofit fontScale="90000"/>
          </a:bodyPr>
          <a:lstStyle/>
          <a:p>
            <a:r>
              <a:rPr lang="en-US" dirty="0"/>
              <a:t>More Practical</a:t>
            </a:r>
          </a:p>
        </p:txBody>
      </p:sp>
      <p:sp>
        <p:nvSpPr>
          <p:cNvPr id="2" name="Rectangle 1"/>
          <p:cNvSpPr/>
          <p:nvPr/>
        </p:nvSpPr>
        <p:spPr>
          <a:xfrm>
            <a:off x="3369733" y="1181296"/>
            <a:ext cx="6025402" cy="400110"/>
          </a:xfrm>
          <a:prstGeom prst="rect">
            <a:avLst/>
          </a:prstGeom>
        </p:spPr>
        <p:txBody>
          <a:bodyPr wrap="square">
            <a:spAutoFit/>
          </a:bodyPr>
          <a:lstStyle/>
          <a:p>
            <a:r>
              <a:rPr lang="en-US" sz="2000" dirty="0">
                <a:latin typeface="Franklin Gothic Medium" panose="020B0603020102020204" pitchFamily="34" charset="0"/>
              </a:rPr>
              <a:t>What does it mean that two sets have the same size?</a:t>
            </a:r>
          </a:p>
        </p:txBody>
      </p:sp>
      <p:pic>
        <p:nvPicPr>
          <p:cNvPr id="16" name="Picture 15"/>
          <p:cNvPicPr>
            <a:picLocks noChangeAspect="1"/>
          </p:cNvPicPr>
          <p:nvPr/>
        </p:nvPicPr>
        <p:blipFill>
          <a:blip r:embed="rId5"/>
          <a:stretch>
            <a:fillRect/>
          </a:stretch>
        </p:blipFill>
        <p:spPr>
          <a:xfrm>
            <a:off x="2641506" y="4116000"/>
            <a:ext cx="490178" cy="638156"/>
          </a:xfrm>
          <a:prstGeom prst="rect">
            <a:avLst/>
          </a:prstGeom>
        </p:spPr>
      </p:pic>
      <p:pic>
        <p:nvPicPr>
          <p:cNvPr id="17" name="Picture 16"/>
          <p:cNvPicPr>
            <a:picLocks noChangeAspect="1"/>
          </p:cNvPicPr>
          <p:nvPr/>
        </p:nvPicPr>
        <p:blipFill>
          <a:blip r:embed="rId6"/>
          <a:stretch>
            <a:fillRect/>
          </a:stretch>
        </p:blipFill>
        <p:spPr>
          <a:xfrm>
            <a:off x="2853201" y="4752957"/>
            <a:ext cx="609270" cy="585837"/>
          </a:xfrm>
          <a:prstGeom prst="rect">
            <a:avLst/>
          </a:prstGeom>
        </p:spPr>
      </p:pic>
      <p:pic>
        <p:nvPicPr>
          <p:cNvPr id="18" name="Picture 17"/>
          <p:cNvPicPr>
            <a:picLocks noChangeAspect="1"/>
          </p:cNvPicPr>
          <p:nvPr/>
        </p:nvPicPr>
        <p:blipFill>
          <a:blip r:embed="rId7"/>
          <a:stretch>
            <a:fillRect/>
          </a:stretch>
        </p:blipFill>
        <p:spPr>
          <a:xfrm>
            <a:off x="2371505" y="4784237"/>
            <a:ext cx="388925" cy="494397"/>
          </a:xfrm>
          <a:prstGeom prst="rect">
            <a:avLst/>
          </a:prstGeom>
        </p:spPr>
      </p:pic>
      <p:pic>
        <p:nvPicPr>
          <p:cNvPr id="19" name="Picture 18"/>
          <p:cNvPicPr>
            <a:picLocks noChangeAspect="1"/>
          </p:cNvPicPr>
          <p:nvPr/>
        </p:nvPicPr>
        <p:blipFill>
          <a:blip r:embed="rId8"/>
          <a:stretch>
            <a:fillRect/>
          </a:stretch>
        </p:blipFill>
        <p:spPr>
          <a:xfrm>
            <a:off x="2542601" y="5338794"/>
            <a:ext cx="528428" cy="416137"/>
          </a:xfrm>
          <a:prstGeom prst="rect">
            <a:avLst/>
          </a:prstGeom>
        </p:spPr>
      </p:pic>
      <p:pic>
        <p:nvPicPr>
          <p:cNvPr id="20" name="Picture 19"/>
          <p:cNvPicPr>
            <a:picLocks noChangeAspect="1"/>
          </p:cNvPicPr>
          <p:nvPr/>
        </p:nvPicPr>
        <p:blipFill>
          <a:blip r:embed="rId9"/>
          <a:stretch>
            <a:fillRect/>
          </a:stretch>
        </p:blipFill>
        <p:spPr>
          <a:xfrm>
            <a:off x="3071029" y="5338793"/>
            <a:ext cx="409632" cy="533474"/>
          </a:xfrm>
          <a:prstGeom prst="rect">
            <a:avLst/>
          </a:prstGeom>
        </p:spPr>
      </p:pic>
      <p:pic>
        <p:nvPicPr>
          <p:cNvPr id="21" name="Picture 20"/>
          <p:cNvPicPr>
            <a:picLocks noChangeAspect="1"/>
          </p:cNvPicPr>
          <p:nvPr/>
        </p:nvPicPr>
        <p:blipFill>
          <a:blip r:embed="rId10"/>
          <a:stretch>
            <a:fillRect/>
          </a:stretch>
        </p:blipFill>
        <p:spPr>
          <a:xfrm>
            <a:off x="8234289" y="4206270"/>
            <a:ext cx="546465" cy="510513"/>
          </a:xfrm>
          <a:prstGeom prst="rect">
            <a:avLst/>
          </a:prstGeom>
        </p:spPr>
      </p:pic>
      <p:pic>
        <p:nvPicPr>
          <p:cNvPr id="22" name="Picture 21"/>
          <p:cNvPicPr>
            <a:picLocks noChangeAspect="1"/>
          </p:cNvPicPr>
          <p:nvPr/>
        </p:nvPicPr>
        <p:blipFill>
          <a:blip r:embed="rId11"/>
          <a:stretch>
            <a:fillRect/>
          </a:stretch>
        </p:blipFill>
        <p:spPr>
          <a:xfrm>
            <a:off x="8681620" y="5341770"/>
            <a:ext cx="590521" cy="411374"/>
          </a:xfrm>
          <a:prstGeom prst="rect">
            <a:avLst/>
          </a:prstGeom>
        </p:spPr>
      </p:pic>
      <p:pic>
        <p:nvPicPr>
          <p:cNvPr id="23" name="Picture 22"/>
          <p:cNvPicPr>
            <a:picLocks noChangeAspect="1"/>
          </p:cNvPicPr>
          <p:nvPr/>
        </p:nvPicPr>
        <p:blipFill>
          <a:blip r:embed="rId12"/>
          <a:stretch>
            <a:fillRect/>
          </a:stretch>
        </p:blipFill>
        <p:spPr>
          <a:xfrm>
            <a:off x="8887117" y="4074494"/>
            <a:ext cx="496388" cy="503479"/>
          </a:xfrm>
          <a:prstGeom prst="rect">
            <a:avLst/>
          </a:prstGeom>
        </p:spPr>
      </p:pic>
      <p:pic>
        <p:nvPicPr>
          <p:cNvPr id="27" name="Picture 26"/>
          <p:cNvPicPr>
            <a:picLocks noChangeAspect="1"/>
          </p:cNvPicPr>
          <p:nvPr/>
        </p:nvPicPr>
        <p:blipFill>
          <a:blip r:embed="rId5"/>
          <a:stretch>
            <a:fillRect/>
          </a:stretch>
        </p:blipFill>
        <p:spPr>
          <a:xfrm>
            <a:off x="8234288" y="4842584"/>
            <a:ext cx="490178" cy="638156"/>
          </a:xfrm>
          <a:prstGeom prst="rect">
            <a:avLst/>
          </a:prstGeom>
        </p:spPr>
      </p:pic>
      <p:pic>
        <p:nvPicPr>
          <p:cNvPr id="28" name="Picture 27"/>
          <p:cNvPicPr>
            <a:picLocks noChangeAspect="1"/>
          </p:cNvPicPr>
          <p:nvPr/>
        </p:nvPicPr>
        <p:blipFill>
          <a:blip r:embed="rId6"/>
          <a:stretch>
            <a:fillRect/>
          </a:stretch>
        </p:blipFill>
        <p:spPr>
          <a:xfrm>
            <a:off x="8780753" y="4693111"/>
            <a:ext cx="609270" cy="585837"/>
          </a:xfrm>
          <a:prstGeom prst="rect">
            <a:avLst/>
          </a:prstGeom>
        </p:spPr>
      </p:pic>
      <p:pic>
        <p:nvPicPr>
          <p:cNvPr id="29" name="Picture 28"/>
          <p:cNvPicPr>
            <a:picLocks noChangeAspect="1"/>
          </p:cNvPicPr>
          <p:nvPr/>
        </p:nvPicPr>
        <p:blipFill>
          <a:blip r:embed="rId9"/>
          <a:stretch>
            <a:fillRect/>
          </a:stretch>
        </p:blipFill>
        <p:spPr>
          <a:xfrm>
            <a:off x="9526856" y="4719292"/>
            <a:ext cx="409632" cy="533474"/>
          </a:xfrm>
          <a:prstGeom prst="rect">
            <a:avLst/>
          </a:prstGeom>
        </p:spPr>
      </p:pic>
    </p:spTree>
    <p:extLst>
      <p:ext uri="{BB962C8B-B14F-4D97-AF65-F5344CB8AC3E}">
        <p14:creationId xmlns:p14="http://schemas.microsoft.com/office/powerpoint/2010/main" val="13120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stretch>
            <a:fillRect/>
          </a:stretch>
        </p:blipFill>
        <p:spPr>
          <a:xfrm>
            <a:off x="2463399" y="1910828"/>
            <a:ext cx="1341339" cy="1808149"/>
          </a:xfrm>
          <a:prstGeom prst="rect">
            <a:avLst/>
          </a:prstGeom>
        </p:spPr>
      </p:pic>
      <p:sp>
        <p:nvSpPr>
          <p:cNvPr id="4097" name="Title 1"/>
          <p:cNvSpPr>
            <a:spLocks noGrp="1"/>
          </p:cNvSpPr>
          <p:nvPr>
            <p:ph type="title"/>
            <p:custDataLst>
              <p:tags r:id="rId1"/>
            </p:custDataLst>
          </p:nvPr>
        </p:nvSpPr>
        <p:spPr>
          <a:xfrm>
            <a:off x="1995054" y="330054"/>
            <a:ext cx="8229600" cy="606642"/>
          </a:xfrm>
        </p:spPr>
        <p:txBody>
          <a:bodyPr>
            <a:normAutofit fontScale="90000"/>
          </a:bodyPr>
          <a:lstStyle/>
          <a:p>
            <a:r>
              <a:rPr lang="en-US" dirty="0"/>
              <a:t>More Practical</a:t>
            </a:r>
          </a:p>
        </p:txBody>
      </p:sp>
      <p:pic>
        <p:nvPicPr>
          <p:cNvPr id="16" name="Picture 15"/>
          <p:cNvPicPr>
            <a:picLocks noChangeAspect="1"/>
          </p:cNvPicPr>
          <p:nvPr/>
        </p:nvPicPr>
        <p:blipFill>
          <a:blip r:embed="rId4"/>
          <a:stretch>
            <a:fillRect/>
          </a:stretch>
        </p:blipFill>
        <p:spPr>
          <a:xfrm>
            <a:off x="4345959" y="2176746"/>
            <a:ext cx="490178" cy="638156"/>
          </a:xfrm>
          <a:prstGeom prst="rect">
            <a:avLst/>
          </a:prstGeom>
        </p:spPr>
      </p:pic>
      <p:pic>
        <p:nvPicPr>
          <p:cNvPr id="17" name="Picture 16"/>
          <p:cNvPicPr>
            <a:picLocks noChangeAspect="1"/>
          </p:cNvPicPr>
          <p:nvPr/>
        </p:nvPicPr>
        <p:blipFill>
          <a:blip r:embed="rId5"/>
          <a:stretch>
            <a:fillRect/>
          </a:stretch>
        </p:blipFill>
        <p:spPr>
          <a:xfrm>
            <a:off x="4286413" y="2953121"/>
            <a:ext cx="609270" cy="585837"/>
          </a:xfrm>
          <a:prstGeom prst="rect">
            <a:avLst/>
          </a:prstGeom>
        </p:spPr>
      </p:pic>
      <p:pic>
        <p:nvPicPr>
          <p:cNvPr id="18" name="Picture 17"/>
          <p:cNvPicPr>
            <a:picLocks noChangeAspect="1"/>
          </p:cNvPicPr>
          <p:nvPr/>
        </p:nvPicPr>
        <p:blipFill>
          <a:blip r:embed="rId6"/>
          <a:stretch>
            <a:fillRect/>
          </a:stretch>
        </p:blipFill>
        <p:spPr>
          <a:xfrm>
            <a:off x="4447213" y="3646093"/>
            <a:ext cx="388925" cy="494397"/>
          </a:xfrm>
          <a:prstGeom prst="rect">
            <a:avLst/>
          </a:prstGeom>
        </p:spPr>
      </p:pic>
      <p:pic>
        <p:nvPicPr>
          <p:cNvPr id="19" name="Picture 18"/>
          <p:cNvPicPr>
            <a:picLocks noChangeAspect="1"/>
          </p:cNvPicPr>
          <p:nvPr/>
        </p:nvPicPr>
        <p:blipFill>
          <a:blip r:embed="rId7"/>
          <a:stretch>
            <a:fillRect/>
          </a:stretch>
        </p:blipFill>
        <p:spPr>
          <a:xfrm>
            <a:off x="4345960" y="4953635"/>
            <a:ext cx="632103" cy="497781"/>
          </a:xfrm>
          <a:prstGeom prst="rect">
            <a:avLst/>
          </a:prstGeom>
        </p:spPr>
      </p:pic>
      <p:pic>
        <p:nvPicPr>
          <p:cNvPr id="20" name="Picture 19"/>
          <p:cNvPicPr>
            <a:picLocks noChangeAspect="1"/>
          </p:cNvPicPr>
          <p:nvPr/>
        </p:nvPicPr>
        <p:blipFill>
          <a:blip r:embed="rId8"/>
          <a:stretch>
            <a:fillRect/>
          </a:stretch>
        </p:blipFill>
        <p:spPr>
          <a:xfrm>
            <a:off x="4447212" y="4247624"/>
            <a:ext cx="409632" cy="533474"/>
          </a:xfrm>
          <a:prstGeom prst="rect">
            <a:avLst/>
          </a:prstGeom>
        </p:spPr>
      </p:pic>
      <p:pic>
        <p:nvPicPr>
          <p:cNvPr id="21" name="Picture 20"/>
          <p:cNvPicPr>
            <a:picLocks noChangeAspect="1"/>
          </p:cNvPicPr>
          <p:nvPr/>
        </p:nvPicPr>
        <p:blipFill>
          <a:blip r:embed="rId9"/>
          <a:stretch>
            <a:fillRect/>
          </a:stretch>
        </p:blipFill>
        <p:spPr>
          <a:xfrm>
            <a:off x="7006008" y="2240568"/>
            <a:ext cx="546465" cy="510513"/>
          </a:xfrm>
          <a:prstGeom prst="rect">
            <a:avLst/>
          </a:prstGeom>
        </p:spPr>
      </p:pic>
      <p:pic>
        <p:nvPicPr>
          <p:cNvPr id="22" name="Picture 21"/>
          <p:cNvPicPr>
            <a:picLocks noChangeAspect="1"/>
          </p:cNvPicPr>
          <p:nvPr/>
        </p:nvPicPr>
        <p:blipFill>
          <a:blip r:embed="rId10"/>
          <a:stretch>
            <a:fillRect/>
          </a:stretch>
        </p:blipFill>
        <p:spPr>
          <a:xfrm>
            <a:off x="6983981" y="2970789"/>
            <a:ext cx="590521" cy="411374"/>
          </a:xfrm>
          <a:prstGeom prst="rect">
            <a:avLst/>
          </a:prstGeom>
        </p:spPr>
      </p:pic>
      <p:pic>
        <p:nvPicPr>
          <p:cNvPr id="23" name="Picture 22"/>
          <p:cNvPicPr>
            <a:picLocks noChangeAspect="1"/>
          </p:cNvPicPr>
          <p:nvPr/>
        </p:nvPicPr>
        <p:blipFill>
          <a:blip r:embed="rId11"/>
          <a:stretch>
            <a:fillRect/>
          </a:stretch>
        </p:blipFill>
        <p:spPr>
          <a:xfrm>
            <a:off x="7056084" y="4315006"/>
            <a:ext cx="496388" cy="503479"/>
          </a:xfrm>
          <a:prstGeom prst="rect">
            <a:avLst/>
          </a:prstGeom>
        </p:spPr>
      </p:pic>
      <p:pic>
        <p:nvPicPr>
          <p:cNvPr id="27" name="Picture 26"/>
          <p:cNvPicPr>
            <a:picLocks noChangeAspect="1"/>
          </p:cNvPicPr>
          <p:nvPr/>
        </p:nvPicPr>
        <p:blipFill>
          <a:blip r:embed="rId4"/>
          <a:stretch>
            <a:fillRect/>
          </a:stretch>
        </p:blipFill>
        <p:spPr>
          <a:xfrm>
            <a:off x="7006007" y="3502333"/>
            <a:ext cx="490178" cy="638156"/>
          </a:xfrm>
          <a:prstGeom prst="rect">
            <a:avLst/>
          </a:prstGeom>
        </p:spPr>
      </p:pic>
      <p:pic>
        <p:nvPicPr>
          <p:cNvPr id="28" name="Picture 27"/>
          <p:cNvPicPr>
            <a:picLocks noChangeAspect="1"/>
          </p:cNvPicPr>
          <p:nvPr/>
        </p:nvPicPr>
        <p:blipFill>
          <a:blip r:embed="rId5"/>
          <a:stretch>
            <a:fillRect/>
          </a:stretch>
        </p:blipFill>
        <p:spPr>
          <a:xfrm>
            <a:off x="6983980" y="4953635"/>
            <a:ext cx="609270" cy="585837"/>
          </a:xfrm>
          <a:prstGeom prst="rect">
            <a:avLst/>
          </a:prstGeom>
        </p:spPr>
      </p:pic>
      <p:pic>
        <p:nvPicPr>
          <p:cNvPr id="29" name="Picture 28"/>
          <p:cNvPicPr>
            <a:picLocks noChangeAspect="1"/>
          </p:cNvPicPr>
          <p:nvPr/>
        </p:nvPicPr>
        <p:blipFill>
          <a:blip r:embed="rId8"/>
          <a:stretch>
            <a:fillRect/>
          </a:stretch>
        </p:blipFill>
        <p:spPr>
          <a:xfrm>
            <a:off x="7099462" y="5648107"/>
            <a:ext cx="409632" cy="533474"/>
          </a:xfrm>
          <a:prstGeom prst="rect">
            <a:avLst/>
          </a:prstGeom>
        </p:spPr>
      </p:pic>
      <p:pic>
        <p:nvPicPr>
          <p:cNvPr id="3076" name="Picture 4" descr="http://sytereitz.com/wp-content/uploads/2013/02/Teardrop1.jpeg"/>
          <p:cNvPicPr>
            <a:picLocks noChangeAspect="1" noChangeArrowheads="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3315" y="2466899"/>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ytereitz.com/wp-content/uploads/2013/02/Teardrop1.jpeg"/>
          <p:cNvPicPr>
            <a:picLocks noChangeAspect="1" noChangeArrowheads="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095" y="2466899"/>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ytereitz.com/wp-content/uploads/2013/02/Teardrop1.jpeg"/>
          <p:cNvPicPr>
            <a:picLocks noChangeAspect="1" noChangeArrowheads="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8004" y="2605231"/>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ytereitz.com/wp-content/uploads/2013/02/Teardrop1.jpeg"/>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22834">
            <a:off x="3307037" y="2417320"/>
            <a:ext cx="81104" cy="1110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ytereitz.com/wp-content/uploads/2013/02/Teardrop1.jpeg"/>
          <p:cNvPicPr>
            <a:picLocks noChangeAspect="1" noChangeArrowheads="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1656" y="2596594"/>
            <a:ext cx="101861" cy="13944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4978063" y="2536620"/>
            <a:ext cx="1898695" cy="21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05985" y="3142992"/>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78063" y="3787927"/>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31674" y="5135631"/>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005985" y="4512239"/>
            <a:ext cx="1898695" cy="2122"/>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5" name="Picture 4" descr="http://sytereitz.com/wp-content/uploads/2013/02/Teardrop1.jpeg"/>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77166" flipH="1">
            <a:off x="2833899" y="2506217"/>
            <a:ext cx="81104" cy="11102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3369733" y="1181296"/>
            <a:ext cx="6025402" cy="400110"/>
          </a:xfrm>
          <a:prstGeom prst="rect">
            <a:avLst/>
          </a:prstGeom>
        </p:spPr>
        <p:txBody>
          <a:bodyPr wrap="square">
            <a:spAutoFit/>
          </a:bodyPr>
          <a:lstStyle/>
          <a:p>
            <a:r>
              <a:rPr lang="en-US" sz="2000" dirty="0">
                <a:latin typeface="Franklin Gothic Medium" panose="020B0603020102020204" pitchFamily="34" charset="0"/>
              </a:rPr>
              <a:t>What does it mean that two sets have the same size?</a:t>
            </a:r>
          </a:p>
        </p:txBody>
      </p:sp>
      <p:pic>
        <p:nvPicPr>
          <p:cNvPr id="38" name="Picture 37"/>
          <p:cNvPicPr>
            <a:picLocks noChangeAspect="1"/>
          </p:cNvPicPr>
          <p:nvPr/>
        </p:nvPicPr>
        <p:blipFill>
          <a:blip r:embed="rId14"/>
          <a:stretch>
            <a:fillRect/>
          </a:stretch>
        </p:blipFill>
        <p:spPr>
          <a:xfrm>
            <a:off x="8170311" y="1898535"/>
            <a:ext cx="1164175" cy="1804750"/>
          </a:xfrm>
          <a:prstGeom prst="rect">
            <a:avLst/>
          </a:prstGeom>
        </p:spPr>
      </p:pic>
    </p:spTree>
    <p:extLst>
      <p:ext uri="{BB962C8B-B14F-4D97-AF65-F5344CB8AC3E}">
        <p14:creationId xmlns:p14="http://schemas.microsoft.com/office/powerpoint/2010/main" val="25180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circle(in)">
                                      <p:cBhvr>
                                        <p:cTn id="19" dur="2000"/>
                                        <p:tgtEl>
                                          <p:spTgt spid="3076"/>
                                        </p:tgtEl>
                                      </p:cBhvr>
                                    </p:animEffect>
                                  </p:childTnLst>
                                </p:cTn>
                              </p:par>
                              <p:par>
                                <p:cTn id="20" presetID="6"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par>
                                <p:cTn id="23" presetID="6"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par>
                                <p:cTn id="26" presetID="6"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ircle(in)">
                                      <p:cBhvr>
                                        <p:cTn id="28" dur="2000"/>
                                        <p:tgtEl>
                                          <p:spTgt spid="26"/>
                                        </p:tgtEl>
                                      </p:cBhvr>
                                    </p:animEffect>
                                  </p:childTnLst>
                                </p:cTn>
                              </p:par>
                              <p:par>
                                <p:cTn id="29" presetID="6" presetClass="entr" presetSubtype="16"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2000"/>
                                        <p:tgtEl>
                                          <p:spTgt spid="30"/>
                                        </p:tgtEl>
                                      </p:cBhvr>
                                    </p:animEffect>
                                  </p:childTnLst>
                                </p:cTn>
                              </p:par>
                              <p:par>
                                <p:cTn id="32" presetID="6" presetClass="entr" presetSubtype="16"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circle(in)">
                                      <p:cBhvr>
                                        <p:cTn id="3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dirty="0"/>
              <a:t>Bijection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a:p>
                <a:endParaRPr lang="en-US" dirty="0"/>
              </a:p>
              <a:p>
                <a:endParaRPr lang="en-US" dirty="0"/>
              </a:p>
              <a:p>
                <a:endParaRPr lang="en-US" dirty="0"/>
              </a:p>
              <a:p>
                <a:endParaRPr lang="en-US" dirty="0"/>
              </a:p>
              <a:p>
                <a:r>
                  <a:rPr lang="en-US" dirty="0"/>
                  <a:t>That is, every output has at most one possible input.</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9210396-FAE0-4392-A10A-FBAE3D99A959}"/>
              </a:ext>
            </a:extLst>
          </p:cNvPr>
          <p:cNvGrpSpPr/>
          <p:nvPr/>
        </p:nvGrpSpPr>
        <p:grpSpPr>
          <a:xfrm>
            <a:off x="575239" y="2951670"/>
            <a:ext cx="7768500" cy="1895995"/>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6D2113-C4EE-443E-8038-E9C006D73D6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821CAF2-2D6D-4B61-8DC4-D94274780F1F}"/>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spTree>
    <p:extLst>
      <p:ext uri="{BB962C8B-B14F-4D97-AF65-F5344CB8AC3E}">
        <p14:creationId xmlns:p14="http://schemas.microsoft.com/office/powerpoint/2010/main" val="33044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dirty="0"/>
              <a:t>Bijection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a:p>
                <a:endParaRPr lang="en-US" dirty="0"/>
              </a:p>
              <a:p>
                <a:endParaRPr lang="en-US" dirty="0"/>
              </a:p>
              <a:p>
                <a:endParaRPr lang="en-US" dirty="0"/>
              </a:p>
              <a:p>
                <a:endParaRPr lang="en-US" dirty="0"/>
              </a:p>
              <a:p>
                <a:r>
                  <a:rPr lang="en-US" dirty="0"/>
                  <a:t>Every output has at least one input that maps to it.</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9210396-FAE0-4392-A10A-FBAE3D99A959}"/>
              </a:ext>
            </a:extLst>
          </p:cNvPr>
          <p:cNvGrpSpPr/>
          <p:nvPr/>
        </p:nvGrpSpPr>
        <p:grpSpPr>
          <a:xfrm>
            <a:off x="575239" y="2951670"/>
            <a:ext cx="7768500" cy="1895995"/>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6D2113-C4EE-443E-8038-E9C006D73D6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821CAF2-2D6D-4B61-8DC4-D94274780F1F}"/>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spTree>
    <p:extLst>
      <p:ext uri="{BB962C8B-B14F-4D97-AF65-F5344CB8AC3E}">
        <p14:creationId xmlns:p14="http://schemas.microsoft.com/office/powerpoint/2010/main" val="29296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3146</TotalTime>
  <Words>3998</Words>
  <Application>Microsoft Office PowerPoint</Application>
  <PresentationFormat>Widescreen</PresentationFormat>
  <Paragraphs>1772</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Calibri</vt:lpstr>
      <vt:lpstr>Cambria Math</vt:lpstr>
      <vt:lpstr>Courier New</vt:lpstr>
      <vt:lpstr>Franklin Gothic Medium</vt:lpstr>
      <vt:lpstr>Segoe UI</vt:lpstr>
      <vt:lpstr>Segoe UI Light</vt:lpstr>
      <vt:lpstr>Segoe UI Semibold</vt:lpstr>
      <vt:lpstr>Segoe UI Semilight</vt:lpstr>
      <vt:lpstr>Tw Cen MT</vt:lpstr>
      <vt:lpstr>Wingdings 3</vt:lpstr>
      <vt:lpstr>Integral</vt:lpstr>
      <vt:lpstr>Uncountability</vt:lpstr>
      <vt:lpstr>Announcements</vt:lpstr>
      <vt:lpstr>Punchline for Today’s Lecture</vt:lpstr>
      <vt:lpstr>Outline</vt:lpstr>
      <vt:lpstr>Sizes of sets</vt:lpstr>
      <vt:lpstr>More Practical</vt:lpstr>
      <vt:lpstr>More Practical</vt:lpstr>
      <vt:lpstr>Bijection</vt:lpstr>
      <vt:lpstr>Bijection</vt:lpstr>
      <vt:lpstr>Bijection</vt:lpstr>
      <vt:lpstr>Definition</vt:lpstr>
      <vt:lpstr>Some infinite sets</vt:lpstr>
      <vt:lpstr>They’re all the same size.</vt:lpstr>
      <vt:lpstr>They’re all the same size…</vt:lpstr>
      <vt:lpstr>Countable</vt:lpstr>
      <vt:lpstr>Let’s Try one that’s a little harder</vt:lpstr>
      <vt:lpstr>The set of positive rational numbers</vt:lpstr>
      <vt:lpstr>In bijection with the natural numbers</vt:lpstr>
      <vt:lpstr>In bijection with the natural numbers</vt:lpstr>
      <vt:lpstr>Uncountable</vt:lpstr>
      <vt:lpstr>A proof idea</vt:lpstr>
      <vt:lpstr>What do real numbers look like</vt:lpstr>
      <vt:lpstr>Uncountable</vt:lpstr>
      <vt:lpstr>Proof that [0,1) is not countable</vt:lpstr>
      <vt:lpstr>Proof that [0,1) is not countable</vt:lpstr>
      <vt:lpstr>Proof that [0,1) is not countable</vt:lpstr>
      <vt:lpstr>Proof that [0,1) is not countable</vt:lpstr>
      <vt:lpstr>Proof that [0,1) is not countable</vt:lpstr>
      <vt:lpstr>Proof that [0,1) is not countable</vt:lpstr>
      <vt:lpstr>Proof that [0,1) is not countable</vt:lpstr>
      <vt:lpstr>Wrapping Up</vt:lpstr>
      <vt:lpstr>Diagonalization</vt:lpstr>
      <vt:lpstr>Takeaway 1</vt:lpstr>
      <vt:lpstr>Let’s Do Another!</vt:lpstr>
      <vt:lpstr>Proof that [0,1) set of binary-valued functions is not countable</vt:lpstr>
      <vt:lpstr>Proof that [0,1) set of binary-valued functions is not countable </vt:lpstr>
      <vt:lpstr>Proof that [0,1) set of binary-valued functions is not countable </vt:lpstr>
      <vt:lpstr>Proof that [0,1) set of binary-valued functions is not countable </vt:lpstr>
      <vt:lpstr>Proof that [0,1) set of binary-valued functions is not countable </vt:lpstr>
      <vt:lpstr>Proof that [0,1) set of binary-valued functions is not countable </vt:lpstr>
      <vt:lpstr>Wrapping up the proof</vt:lpstr>
      <vt:lpstr>Our Second big takeaway</vt:lpstr>
      <vt:lpstr>Our Second big takeaway</vt:lpstr>
      <vt:lpstr>Not just Java</vt:lpstr>
      <vt:lpstr>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Uncountability</dc:title>
  <dc:creator>rtweber2</dc:creator>
  <cp:lastModifiedBy>rtweber2</cp:lastModifiedBy>
  <cp:revision>34</cp:revision>
  <cp:lastPrinted>2022-05-26T18:44:01Z</cp:lastPrinted>
  <dcterms:created xsi:type="dcterms:W3CDTF">2020-12-05T21:37:44Z</dcterms:created>
  <dcterms:modified xsi:type="dcterms:W3CDTF">2022-05-26T18:44:32Z</dcterms:modified>
</cp:coreProperties>
</file>