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34"/>
  </p:handoutMasterIdLst>
  <p:sldIdLst>
    <p:sldId id="256" r:id="rId2"/>
    <p:sldId id="291" r:id="rId3"/>
    <p:sldId id="294" r:id="rId4"/>
    <p:sldId id="295" r:id="rId5"/>
    <p:sldId id="296" r:id="rId6"/>
    <p:sldId id="297" r:id="rId7"/>
    <p:sldId id="299" r:id="rId8"/>
    <p:sldId id="310" r:id="rId9"/>
    <p:sldId id="309" r:id="rId10"/>
    <p:sldId id="311" r:id="rId11"/>
    <p:sldId id="312" r:id="rId12"/>
    <p:sldId id="313" r:id="rId13"/>
    <p:sldId id="314" r:id="rId14"/>
    <p:sldId id="315" r:id="rId15"/>
    <p:sldId id="575" r:id="rId16"/>
    <p:sldId id="316" r:id="rId17"/>
    <p:sldId id="576" r:id="rId18"/>
    <p:sldId id="577" r:id="rId19"/>
    <p:sldId id="578" r:id="rId20"/>
    <p:sldId id="579" r:id="rId21"/>
    <p:sldId id="580" r:id="rId22"/>
    <p:sldId id="581" r:id="rId23"/>
    <p:sldId id="582" r:id="rId24"/>
    <p:sldId id="583" r:id="rId25"/>
    <p:sldId id="584" r:id="rId26"/>
    <p:sldId id="585" r:id="rId27"/>
    <p:sldId id="586" r:id="rId28"/>
    <p:sldId id="587" r:id="rId29"/>
    <p:sldId id="588" r:id="rId30"/>
    <p:sldId id="589" r:id="rId31"/>
    <p:sldId id="590" r:id="rId32"/>
    <p:sldId id="591"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8" autoAdjust="0"/>
    <p:restoredTop sz="94660"/>
  </p:normalViewPr>
  <p:slideViewPr>
    <p:cSldViewPr snapToGrid="0">
      <p:cViewPr varScale="1">
        <p:scale>
          <a:sx n="164" d="100"/>
          <a:sy n="164" d="100"/>
        </p:scale>
        <p:origin x="186"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28F9411-122B-4330-8791-E1CA4A0C62C7}" type="datetimeFigureOut">
              <a:rPr lang="en-US" smtClean="0"/>
              <a:t>5/12/2022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7C01185-0744-4802-A116-04958D09DB30}" type="slidenum">
              <a:rPr lang="en-US" smtClean="0"/>
              <a:t>‹#›</a:t>
            </a:fld>
            <a:endParaRPr lang="en-US"/>
          </a:p>
        </p:txBody>
      </p:sp>
    </p:spTree>
    <p:extLst>
      <p:ext uri="{BB962C8B-B14F-4D97-AF65-F5344CB8AC3E}">
        <p14:creationId xmlns:p14="http://schemas.microsoft.com/office/powerpoint/2010/main" val="76891966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1248" units="cm"/>
          <inkml:channel name="Y" type="integer" max="12032" units="cm"/>
          <inkml:channel name="F" type="integer" max="4096" units="dev"/>
          <inkml:channel name="T" type="integer" max="2.14748E9" units="dev"/>
        </inkml:traceFormat>
        <inkml:channelProperties>
          <inkml:channelProperty channel="X" name="resolution" value="617.67444" units="1/cm"/>
          <inkml:channelProperty channel="Y" name="resolution" value="620.20618" units="1/cm"/>
          <inkml:channelProperty channel="F" name="resolution" value="0" units="1/dev"/>
          <inkml:channelProperty channel="T" name="resolution" value="1" units="1/dev"/>
        </inkml:channelProperties>
      </inkml:inkSource>
      <inkml:timestamp xml:id="ts0" timeString="2020-10-26T17:45:45.223"/>
    </inkml:context>
    <inkml:brush xml:id="br0">
      <inkml:brushProperty name="width" value="0.05292" units="cm"/>
      <inkml:brushProperty name="height" value="0.05292" units="cm"/>
    </inkml:brush>
  </inkml:definitions>
  <inkml:trace contextRef="#ctx0" brushRef="#br0">13124 11514 1155 0,'0'0'0'16,"0"0"0"-16,-2-4 0 0,2 4 53 0,-1-7 0 15,1 7-53-15,-7-7 0 0,7 7 110 0,-6-6 1 16,6 6-111-16,-10-6 0 0,10 6 92 0,-17-8 0 16,17 8-92-16,-13-11 0 0,13 11 26 0,-6-4 0 0,6 4-26 15,-2-8 0-15,2 8 28 0,-3-4 1 0,3 4-29 16,8-8 0-16,-8 8 26 0,16-13 1 0,-16 13-27 16,35-6 0-16,-9 4 20 0,5 1 1 0,3-1-21 15,-1 2 0-15,1 2 20 0,1-1 0 0,-2 1-20 16,1 1 0-16,-1 0 20 0,1 2-1 0,-2-4-19 15,-2 3 0-15,-3-1 18 0,-1 0 1 0,-1 0-19 16,-4 0 0-16,-4 0 20 0,-4 1 1 0,-2-3-21 16,-1 2 0-16,-9-3 20 0,1 0 1 0,-2 0-21 15,0 2 0-15,-2-2 19 0,1 2 1 0,-4 2-20 0,-3-2 0 16,-5 3 17-16,-3 3 0 0,-4-1-17 0,-6 0 0 16,-4-2 14-16,-4-1 1 0,-4 3-15 0,1-1 0 15,-2-1 12-15,0-1 2 0,-1-2-14 0,1-4 0 16,-4-2 13-16,-2-3 2 0,2-1-15 0,5 4 0 0,4-1 14 15,5 0 1-15,4-1-15 0,-1 0 0 0,7-2 18 16,2-2 0-16,-1 2-18 0,6 0 0 0,4 0 18 16,0 2 0-16,3 0-18 0,2 1 0 0,3 0 20 15,0 2 1-15,3-2-21 0,2-3 0 0,3 0 18 16,1 1 0-16,9-1-18 0,2 1 0 0,6 3 20 0,7-1 0 16,2 0-20-16,4 2 0 0,-1 1 19 0,-1 2 2 15,1 0-21-15,-3 0 0 0,5 5 19 0,-2 1 0 16,-1 1-19-16,-2-1 0 0,-2 0 19 0,-1 2 0 15,-2 0-19-15,-1 0 0 0,-7 2 20 0,2-1 1 16,-6 1-21-16,-1-2 0 0,-2-2 16 0,-4-1 0 0,-2-1-16 16,-2-2 0-16,-4-2 16 0,-3 2-1 0,0-1-15 15,0 2 0-15,-3-1 13 0,1-1-1 0,-1 1-12 16,-2 1 0-16,-6 2 9 0,-2 0 1 0,-4-1-10 16,-6 0 0-16,-5-3 7 0,-6 1 1 0,2-2-8 15,2-2 0-15,-3-3 5 0,1-2 2 0,0-1-7 16,0 1 0-16,-1 1 3 0,-2 4 1 0,3-6-4 15,3 2 0-15,3 0 2 0,4-1 1 0,1 0-3 16,5-3 0-16,4 1 3 0,2 1-1 0,4 1-2 16,1 3 0-16,5 0 2 0,0 4 1 0,3 0-3 15,2 0 0-15,3 0 3 0,0 0 0 0,9 2-3 0,4 0 0 16,13 1 3-16,2 0 1 0,3 2-4 16,0 1 0-16,3 0 3 0,-1 2 2 0,-1 0-5 0,0 0 0 15,-2-2 4-15,-1 1 2 0,0 1-6 0,-4-2 0 16,-4 2 4-16,1 0 1 0,-8 3-5 0,-3-5 0 0,-6 1 3 15,-5 0 2-15,-3-2-5 0,-3 2 0 0,-4-3 4 16,-1-2 1-16,-7-1-5 0,-6 1 0 0,-8 0 3 16,-6 1 1-16,0-3-4 0,-8-2 0 0,-2-4 4 15,-2-2-1-15,-1-2-3 0,0-2 0 0,-1-1 2 0,-3-1 2 16,1 0-4-16,1-1 0 0,7 6 2 0,3-2 1 16,3 1-3-16,4 2 0 0,5-1 3 0,3 1-1 15,2 2-2-15,5 1 0 0,5 3 2 0,2 2 0 16,4 2-2-16,2-2 0 0,0-2 2 0,0 1-1 15,2 2-1-15,6 2 0 0,5 4 0 0,1 1 1 16,7 0-1-16,1-2 0 0,-22-6-2138 0</inkml:trace>
  <inkml:trace contextRef="#ctx0" brushRef="#br0" timeOffset="1370.27">11806 11427 326 0,'0'0'0'0,"0"0"0"0,0 0 0 16,0 0 136-16,0 0 1 0,0 0-137 15,0 0 0-15,0 0 74 0,-5 3 1 0,5-3-75 0,-8 3 0 16,8-3 57-16,-13 3 2 0,13-3-59 0,-24 6 0 15,10-2 34-15,-5-1 1 0,1 0-35 0,1 0 0 16,-2 3 20-16,-2-2 1 0,-1 2-21 0,-2 2 0 0,2 3 13 16,-4-3 0-16,-3 4-13 0,1-2 0 0,-6 1 22 15,-1 2 0-15,0-2-22 0,0-3 0 0,-3-2 24 16,-2-1-1-16,2-2-23 0,-1-1 0 0,-2-2 28 16,-1 0 1-16,-1 0-29 0,2 0 0 0,-5-2 67 15,0-1 1-15,1-2-68 0,2-3 0 0,1 0 77 0,-2 2 0 16,4-2-77-16,3 0 0 0,1 2 64 0,2 1 0 15,4-1-64-15,-4-1 0 0,4 1 53 0,-2-2-1 16,2-1-52-16,0-1 0 0,1 2 45 0,2 3 0 16,5-4-45-16,1 3 0 0,5 1 34 0,3 2 0 15,4-1-34-15,1 3 0 0,3-2 30 0,2 0 0 0,1 1-30 16,0 0 0-16,1 1 24 0,1 1-1 0,-3 0-23 16,3 0 0-16,0 0 18 0,0 0 1 0,0 0-19 15,0 0 0-15,3 0 23 0,0 0-1 0,7 0-22 16,-1 0 0-16,6 0 24 0,2 0 0 0,5 0-24 15,2 0 0-15,-1 1 23 0,1 1-1 0,-1 3-22 16,0-1 0-16,1 3 24 0,-5-4 1 0,3 0-25 16,4-1 0-16,-1-1 24 0,5 1 1 0,2-1-25 15,2 3 0-15,4 0 22 0,-3-2 1 0,5 4-23 16,0-3 0-16,1 2 21 0,4 0 2 0,1-2-23 0,-3-3 0 16,2-1 20-16,1-1 0 0,-3-1-20 15,-3 1 0-15,-2 1 17 0,-4-1 1 0,-1 0-18 0,-4 1 0 16,-4-1 12-16,-4-1 2 0,1 2-14 0,2-1 0 15,2 2 11-15,-1 0 0 0,-1 0-11 0,2 0 0 16,-6 0 12-16,3 0 1 0,1 0-13 0,-4-2 0 0,1-2 10 16,1 2 0-16,-1 0-10 0,-2 1 0 0,0-1 9 15,0 1 1-15,-4-2-10 0,-1 1 0 0,-1 2 9 16,0 0 0-16,-7-2-9 0,0 1 0 0,-4-2 8 16,1 1 0-16,-3 0-8 0,2 2 0 0,-1 0 5 15,1 0 2-15,1 0-7 0,-3 0 0 0,2 0 5 0,-2 0 0 16,-2 0-5-16,2 0 0 0,-3 0 5 15,1 0-1-15,-1 2-4 0,-8 3 0 0,-3 0 2 0,-4 2 1 16,-1 3-3-16,1-2 0 0,2 3 1 0,-1 0 1 16,-2 2-2-16,0-1 0 0,-2 1 0 0,0 3 1 15,-3-7-1-15,2 2 0 0,-2-4 0 0,-1 1 0 16,-1 0 0-16,-3-2 0 0,-4-4 0 0,-1-2 0 0,1 0 0 16,0 1 0-16,-4-1 0 0,2-1 0 0,-3-1 0 15,1 2 0-15,-5-3 0 0,1 1 0 0,0 1 0 16,-2-1 0-16,-1 2 0 0,0-5 0 0,-1 2 0 15,2 2 0-15,5-1 1 0,-3 0 0 0,7-1-1 16,1-2 0-16,2-2 1 0,3-1 2 0,2 0-3 16,1 0 0-16,2 0 3 0,1 0 2 0,1 0-5 15,1 2 0-15,2-1 4 0,-1 1 2 0,5 0-6 16,-4 1 0-16,2 0 6 0,0 4 2 0,7-1-8 16,1 2 0-16,4 0 8 0,4 0 1 0,0 0-9 15,0 2 0-15,0-2 8 0,0 1 1 0,0 1-9 16,0 1 0-16,4-3 10 0,-3 2 1 0,6-1-11 0,1 4 0 15,4-2 9-15,3 3 0 0,4-2-9 0,-2-4 0 16,-17 0-2003-16</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1D5B13F5-01B0-4A8C-AD71-91CBA7B32234}" type="datetimeFigureOut">
              <a:rPr lang="en-US" smtClean="0"/>
              <a:t>5/12/2022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40F24F-56A2-4E5F-978D-5B07B0C79186}"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3082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1D5B13F5-01B0-4A8C-AD71-91CBA7B32234}" type="datetimeFigureOut">
              <a:rPr lang="en-US" smtClean="0"/>
              <a:t>5/12/2022</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FB40F24F-56A2-4E5F-978D-5B07B0C79186}"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1196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1D5B13F5-01B0-4A8C-AD71-91CBA7B32234}" type="datetimeFigureOut">
              <a:rPr lang="en-US" smtClean="0"/>
              <a:t>5/12/2022</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FB40F24F-56A2-4E5F-978D-5B07B0C79186}"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747753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2933417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5B13F5-01B0-4A8C-AD71-91CBA7B32234}" type="datetimeFigureOut">
              <a:rPr lang="en-US" smtClean="0"/>
              <a:t>5/12/2022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40F24F-56A2-4E5F-978D-5B07B0C79186}" type="slidenum">
              <a:rPr lang="en-US" smtClean="0"/>
              <a:t>‹#›</a:t>
            </a:fld>
            <a:endParaRPr lang="en-US"/>
          </a:p>
        </p:txBody>
      </p:sp>
    </p:spTree>
    <p:extLst>
      <p:ext uri="{BB962C8B-B14F-4D97-AF65-F5344CB8AC3E}">
        <p14:creationId xmlns:p14="http://schemas.microsoft.com/office/powerpoint/2010/main" val="27690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1D5B13F5-01B0-4A8C-AD71-91CBA7B32234}" type="datetimeFigureOut">
              <a:rPr lang="en-US" smtClean="0"/>
              <a:t>5/12/2022</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FB40F24F-56A2-4E5F-978D-5B07B0C79186}"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817230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1D5B13F5-01B0-4A8C-AD71-91CBA7B32234}" type="datetimeFigureOut">
              <a:rPr lang="en-US" smtClean="0"/>
              <a:t>5/12/2022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40F24F-56A2-4E5F-978D-5B07B0C79186}"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49681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5B13F5-01B0-4A8C-AD71-91CBA7B32234}" type="datetimeFigureOut">
              <a:rPr lang="en-US" smtClean="0"/>
              <a:t>5/12/2022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40F24F-56A2-4E5F-978D-5B07B0C79186}" type="slidenum">
              <a:rPr lang="en-US" smtClean="0"/>
              <a:t>‹#›</a:t>
            </a:fld>
            <a:endParaRPr lang="en-US"/>
          </a:p>
        </p:txBody>
      </p:sp>
    </p:spTree>
    <p:extLst>
      <p:ext uri="{BB962C8B-B14F-4D97-AF65-F5344CB8AC3E}">
        <p14:creationId xmlns:p14="http://schemas.microsoft.com/office/powerpoint/2010/main" val="945673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5B13F5-01B0-4A8C-AD71-91CBA7B32234}" type="datetimeFigureOut">
              <a:rPr lang="en-US" smtClean="0"/>
              <a:t>5/12/2022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40F24F-56A2-4E5F-978D-5B07B0C79186}"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4176392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5B13F5-01B0-4A8C-AD71-91CBA7B32234}" type="datetimeFigureOut">
              <a:rPr lang="en-US" smtClean="0"/>
              <a:t>5/12/2022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40F24F-56A2-4E5F-978D-5B07B0C79186}"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6327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5B13F5-01B0-4A8C-AD71-91CBA7B32234}" type="datetimeFigureOut">
              <a:rPr lang="en-US" smtClean="0"/>
              <a:t>5/12/2022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40F24F-56A2-4E5F-978D-5B07B0C79186}" type="slidenum">
              <a:rPr lang="en-US" smtClean="0"/>
              <a:t>‹#›</a:t>
            </a:fld>
            <a:endParaRPr lang="en-US"/>
          </a:p>
        </p:txBody>
      </p:sp>
    </p:spTree>
    <p:extLst>
      <p:ext uri="{BB962C8B-B14F-4D97-AF65-F5344CB8AC3E}">
        <p14:creationId xmlns:p14="http://schemas.microsoft.com/office/powerpoint/2010/main" val="2781510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D5B13F5-01B0-4A8C-AD71-91CBA7B32234}" type="datetimeFigureOut">
              <a:rPr lang="en-US" smtClean="0"/>
              <a:t>5/12/2022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40F24F-56A2-4E5F-978D-5B07B0C79186}"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0293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1D5B13F5-01B0-4A8C-AD71-91CBA7B32234}" type="datetimeFigureOut">
              <a:rPr lang="en-US" smtClean="0"/>
              <a:t>5/12/2022</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FB40F24F-56A2-4E5F-978D-5B07B0C79186}"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5837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585216" indent="-45720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9.sv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81.png"/><Relationship Id="rId1" Type="http://schemas.openxmlformats.org/officeDocument/2006/relationships/slideLayout" Target="../slideLayouts/slideLayout2.xml"/><Relationship Id="rId5" Type="http://schemas.openxmlformats.org/officeDocument/2006/relationships/image" Target="../media/image110.png"/><Relationship Id="rId4" Type="http://schemas.openxmlformats.org/officeDocument/2006/relationships/image" Target="../media/image100.png"/></Relationships>
</file>

<file path=ppt/slides/_rels/slide27.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71.png"/><Relationship Id="rId1" Type="http://schemas.openxmlformats.org/officeDocument/2006/relationships/slideLayout" Target="../slideLayouts/slideLayout2.xml"/><Relationship Id="rId5" Type="http://schemas.openxmlformats.org/officeDocument/2006/relationships/image" Target="../media/image120.png"/><Relationship Id="rId4" Type="http://schemas.openxmlformats.org/officeDocument/2006/relationships/image" Target="../media/image80.png"/></Relationships>
</file>

<file path=ppt/slides/_rels/slide2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0.png"/><Relationship Id="rId4" Type="http://schemas.openxmlformats.org/officeDocument/2006/relationships/image" Target="../media/image17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220.png"/></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29.png"/><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E017A-08C8-487F-BABB-D36A430991C8}"/>
              </a:ext>
            </a:extLst>
          </p:cNvPr>
          <p:cNvSpPr>
            <a:spLocks noGrp="1"/>
          </p:cNvSpPr>
          <p:nvPr>
            <p:ph type="ctrTitle"/>
          </p:nvPr>
        </p:nvSpPr>
        <p:spPr/>
        <p:txBody>
          <a:bodyPr/>
          <a:lstStyle/>
          <a:p>
            <a:r>
              <a:rPr lang="en-US" dirty="0"/>
              <a:t>Context Free Grammars</a:t>
            </a:r>
          </a:p>
        </p:txBody>
      </p:sp>
      <p:sp>
        <p:nvSpPr>
          <p:cNvPr id="3" name="Subtitle 2">
            <a:extLst>
              <a:ext uri="{FF2B5EF4-FFF2-40B4-BE49-F238E27FC236}">
                <a16:creationId xmlns:a16="http://schemas.microsoft.com/office/drawing/2014/main" id="{BB4DD74E-40E2-4A37-8E82-91CDDF1E1A4B}"/>
              </a:ext>
            </a:extLst>
          </p:cNvPr>
          <p:cNvSpPr>
            <a:spLocks noGrp="1"/>
          </p:cNvSpPr>
          <p:nvPr>
            <p:ph type="subTitle" idx="1"/>
          </p:nvPr>
        </p:nvSpPr>
        <p:spPr/>
        <p:txBody>
          <a:bodyPr/>
          <a:lstStyle/>
          <a:p>
            <a:r>
              <a:rPr lang="en-US" dirty="0"/>
              <a:t>CSE 311 </a:t>
            </a:r>
            <a:r>
              <a:rPr lang="en-US" dirty="0" smtClean="0"/>
              <a:t>Spring 2022</a:t>
            </a:r>
            <a:endParaRPr lang="en-US" dirty="0"/>
          </a:p>
          <a:p>
            <a:r>
              <a:rPr lang="en-US" dirty="0"/>
              <a:t>Lecture </a:t>
            </a:r>
            <a:r>
              <a:rPr lang="en-US" dirty="0" smtClean="0"/>
              <a:t>22</a:t>
            </a:r>
            <a:endParaRPr lang="en-US" dirty="0"/>
          </a:p>
        </p:txBody>
      </p:sp>
      <p:pic>
        <p:nvPicPr>
          <p:cNvPr id="1026" name="Picture 2" descr="[audience looks around] 'What just happened?' 'There must be some context we're missing.'">
            <a:extLst>
              <a:ext uri="{FF2B5EF4-FFF2-40B4-BE49-F238E27FC236}">
                <a16:creationId xmlns:a16="http://schemas.microsoft.com/office/drawing/2014/main" id="{05188387-40D3-4FAF-969D-0E552E9110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9674" y="434822"/>
            <a:ext cx="8001327" cy="348275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E2ACF49-0F6D-4CF8-8275-83CC72F3C365}"/>
              </a:ext>
            </a:extLst>
          </p:cNvPr>
          <p:cNvSpPr txBox="1"/>
          <p:nvPr/>
        </p:nvSpPr>
        <p:spPr>
          <a:xfrm>
            <a:off x="3747248" y="3975652"/>
            <a:ext cx="8386482" cy="584775"/>
          </a:xfrm>
          <a:prstGeom prst="rect">
            <a:avLst/>
          </a:prstGeom>
          <a:noFill/>
        </p:spPr>
        <p:txBody>
          <a:bodyPr wrap="square" rtlCol="0">
            <a:spAutoFit/>
          </a:bodyPr>
          <a:lstStyle/>
          <a:p>
            <a:r>
              <a:rPr lang="en-US" sz="1600" dirty="0">
                <a:latin typeface="Segoe UI Semilight" panose="020B0402040204020203" pitchFamily="34" charset="0"/>
                <a:cs typeface="Segoe UI Semilight" panose="020B0402040204020203" pitchFamily="34" charset="0"/>
              </a:rPr>
              <a:t>[Audience looks around] “What just happened?” “There must be some context we’re missing.”</a:t>
            </a:r>
          </a:p>
          <a:p>
            <a:r>
              <a:rPr lang="en-US" sz="1600" dirty="0">
                <a:latin typeface="Segoe UI Semilight" panose="020B0402040204020203" pitchFamily="34" charset="0"/>
                <a:cs typeface="Segoe UI Semilight" panose="020B0402040204020203" pitchFamily="34" charset="0"/>
              </a:rPr>
              <a:t>xkcd.com/1090</a:t>
            </a:r>
          </a:p>
        </p:txBody>
      </p:sp>
      <p:sp>
        <p:nvSpPr>
          <p:cNvPr id="5" name="TextBox 4">
            <a:extLst>
              <a:ext uri="{FF2B5EF4-FFF2-40B4-BE49-F238E27FC236}">
                <a16:creationId xmlns:a16="http://schemas.microsoft.com/office/drawing/2014/main" id="{1EE285E3-8FCE-4A7B-8AB2-4269AEB7CF17}"/>
              </a:ext>
            </a:extLst>
          </p:cNvPr>
          <p:cNvSpPr txBox="1"/>
          <p:nvPr/>
        </p:nvSpPr>
        <p:spPr>
          <a:xfrm>
            <a:off x="268941" y="699247"/>
            <a:ext cx="3258671" cy="3139321"/>
          </a:xfrm>
          <a:prstGeom prst="rect">
            <a:avLst/>
          </a:prstGeom>
          <a:noFill/>
        </p:spPr>
        <p:txBody>
          <a:bodyPr wrap="square" rtlCol="0">
            <a:spAutoFit/>
          </a:bodyPr>
          <a:lstStyle/>
          <a:p>
            <a:r>
              <a:rPr lang="en-US" dirty="0">
                <a:latin typeface="Segoe UI Semilight" panose="020B0402040204020203" pitchFamily="34" charset="0"/>
                <a:cs typeface="Segoe UI Semilight" panose="020B0402040204020203" pitchFamily="34" charset="0"/>
              </a:rPr>
              <a:t>Warm-up</a:t>
            </a:r>
            <a:br>
              <a:rPr lang="en-US" dirty="0">
                <a:latin typeface="Segoe UI Semilight" panose="020B0402040204020203" pitchFamily="34" charset="0"/>
                <a:cs typeface="Segoe UI Semilight" panose="020B0402040204020203" pitchFamily="34" charset="0"/>
              </a:rPr>
            </a:br>
            <a:r>
              <a:rPr lang="en-US" dirty="0">
                <a:latin typeface="Segoe UI Semilight" panose="020B0402040204020203" pitchFamily="34" charset="0"/>
                <a:cs typeface="Segoe UI Semilight" panose="020B0402040204020203" pitchFamily="34" charset="0"/>
              </a:rPr>
              <a:t>Write a regular expression for “the set of all binary strings which represent binary numbers congruent to 1 mod 4</a:t>
            </a:r>
          </a:p>
          <a:p>
            <a:r>
              <a:rPr lang="en-US" dirty="0">
                <a:latin typeface="Segoe UI Semilight" panose="020B0402040204020203" pitchFamily="34" charset="0"/>
                <a:cs typeface="Segoe UI Semilight" panose="020B0402040204020203" pitchFamily="34" charset="0"/>
              </a:rPr>
              <a:t>(make sure the representation is “nice” e.g. 0001 is not in the language)</a:t>
            </a:r>
          </a:p>
          <a:p>
            <a:endParaRPr lang="en-US" dirty="0">
              <a:latin typeface="Segoe UI Semilight" panose="020B0402040204020203" pitchFamily="34" charset="0"/>
              <a:cs typeface="Segoe UI Semilight" panose="020B0402040204020203" pitchFamily="34" charset="0"/>
            </a:endParaRPr>
          </a:p>
          <a:p>
            <a:r>
              <a:rPr lang="en-US" dirty="0">
                <a:latin typeface="Segoe UI Semilight" panose="020B0402040204020203" pitchFamily="34" charset="0"/>
                <a:cs typeface="Segoe UI Semilight" panose="020B0402040204020203" pitchFamily="34" charset="0"/>
              </a:rPr>
              <a:t>What about congruent to 0 mod 4?</a:t>
            </a:r>
          </a:p>
        </p:txBody>
      </p:sp>
    </p:spTree>
    <p:extLst>
      <p:ext uri="{BB962C8B-B14F-4D97-AF65-F5344CB8AC3E}">
        <p14:creationId xmlns:p14="http://schemas.microsoft.com/office/powerpoint/2010/main" val="3937066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17F0C-212E-4FB4-8969-6AD222CD1461}"/>
              </a:ext>
            </a:extLst>
          </p:cNvPr>
          <p:cNvSpPr>
            <a:spLocks noGrp="1"/>
          </p:cNvSpPr>
          <p:nvPr>
            <p:ph type="title"/>
          </p:nvPr>
        </p:nvSpPr>
        <p:spPr/>
        <p:txBody>
          <a:bodyPr/>
          <a:lstStyle/>
          <a:p>
            <a:r>
              <a:rPr lang="en-US" dirty="0"/>
              <a:t>Arithmetic</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40E089C-A42C-4070-9666-0A48C051EAA9}"/>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𝐸</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𝐸</m:t>
                        </m:r>
                      </m:e>
                    </m:d>
                    <m:d>
                      <m:dPr>
                        <m:ctrlPr>
                          <a:rPr lang="en-US" b="0" i="1" smtClean="0">
                            <a:latin typeface="Cambria Math" panose="02040503050406030204" pitchFamily="18" charset="0"/>
                          </a:rPr>
                        </m:ctrlPr>
                      </m:dPr>
                      <m:e>
                        <m:r>
                          <a:rPr lang="en-US" b="0" i="1" smtClean="0">
                            <a:latin typeface="Cambria Math" panose="02040503050406030204" pitchFamily="18" charset="0"/>
                          </a:rPr>
                          <m:t>𝐸</m:t>
                        </m:r>
                      </m:e>
                    </m:d>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𝑦</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𝑧</m:t>
                        </m:r>
                      </m:e>
                    </m:d>
                    <m:r>
                      <a:rPr lang="en-US" b="0" i="1" smtClean="0">
                        <a:latin typeface="Cambria Math" panose="02040503050406030204" pitchFamily="18" charset="0"/>
                      </a:rPr>
                      <m:t>0</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2</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3</m:t>
                        </m:r>
                      </m:e>
                    </m:d>
                    <m:r>
                      <a:rPr lang="en-US" b="0" i="1" smtClean="0">
                        <a:latin typeface="Cambria Math" panose="02040503050406030204" pitchFamily="18" charset="0"/>
                      </a:rPr>
                      <m:t>4</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5</m:t>
                        </m:r>
                      </m:e>
                    </m:d>
                    <m:r>
                      <a:rPr lang="en-US" b="0" i="1" smtClean="0">
                        <a:latin typeface="Cambria Math" panose="02040503050406030204" pitchFamily="18" charset="0"/>
                      </a:rPr>
                      <m:t>6</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7</m:t>
                        </m:r>
                      </m:e>
                    </m:d>
                    <m:r>
                      <a:rPr lang="en-US" b="0" i="1" smtClean="0">
                        <a:latin typeface="Cambria Math" panose="02040503050406030204" pitchFamily="18" charset="0"/>
                      </a:rPr>
                      <m:t>8|9</m:t>
                    </m:r>
                  </m:oMath>
                </a14:m>
                <a:endParaRPr lang="en-US" dirty="0"/>
              </a:p>
              <a:p>
                <a:endParaRPr lang="en-US" dirty="0"/>
              </a:p>
              <a:p>
                <a:r>
                  <a:rPr lang="en-US" dirty="0"/>
                  <a:t>Generate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2∗</m:t>
                        </m:r>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𝑦</m:t>
                    </m:r>
                  </m:oMath>
                </a14:m>
                <a:endParaRPr lang="en-US" dirty="0"/>
              </a:p>
              <a:p>
                <a14:m>
                  <m:oMath xmlns:m="http://schemas.openxmlformats.org/officeDocument/2006/math">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𝐸</m:t>
                        </m:r>
                      </m:e>
                    </m:d>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e>
                    </m:d>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2∗</m:t>
                        </m:r>
                        <m:r>
                          <a:rPr lang="en-US" b="0" i="1" smtClean="0">
                            <a:solidFill>
                              <a:schemeClr val="accent3"/>
                            </a:solidFill>
                            <a:latin typeface="Cambria Math" panose="02040503050406030204" pitchFamily="18" charset="0"/>
                          </a:rPr>
                          <m:t>𝐸</m:t>
                        </m:r>
                      </m:e>
                    </m:d>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2∗</m:t>
                        </m:r>
                        <m:r>
                          <a:rPr lang="en-US" b="0" i="1" smtClean="0">
                            <a:solidFill>
                              <a:schemeClr val="accent3"/>
                            </a:solidFill>
                            <a:latin typeface="Cambria Math" panose="02040503050406030204" pitchFamily="18" charset="0"/>
                          </a:rPr>
                          <m:t>𝑥</m:t>
                        </m:r>
                      </m:e>
                    </m:d>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⇒(2∗</m:t>
                    </m:r>
                    <m:r>
                      <a:rPr lang="en-US" b="0" i="1" smtClean="0">
                        <a:solidFill>
                          <a:schemeClr val="accent3"/>
                        </a:solidFill>
                        <a:latin typeface="Cambria Math" panose="02040503050406030204" pitchFamily="18" charset="0"/>
                      </a:rPr>
                      <m:t>𝑥</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𝑦</m:t>
                    </m:r>
                  </m:oMath>
                </a14:m>
                <a:endParaRPr lang="en-US" dirty="0">
                  <a:solidFill>
                    <a:schemeClr val="accent3"/>
                  </a:solidFill>
                </a:endParaRPr>
              </a:p>
              <a:p>
                <a:r>
                  <a:rPr lang="en-US" dirty="0"/>
                  <a:t>Generate </a:t>
                </a:r>
                <a14:m>
                  <m:oMath xmlns:m="http://schemas.openxmlformats.org/officeDocument/2006/math">
                    <m:r>
                      <a:rPr lang="en-US">
                        <a:latin typeface="Cambria Math" panose="02040503050406030204" pitchFamily="18" charset="0"/>
                      </a:rPr>
                      <m:t>2</m:t>
                    </m:r>
                    <m:r>
                      <a:rPr lang="en-US" i="1">
                        <a:latin typeface="Cambria Math" panose="02040503050406030204" pitchFamily="18" charset="0"/>
                      </a:rPr>
                      <m:t>+3∗4</m:t>
                    </m:r>
                  </m:oMath>
                </a14:m>
                <a:r>
                  <a:rPr lang="en-US" dirty="0"/>
                  <a:t>in two different ways</a:t>
                </a:r>
              </a:p>
              <a:p>
                <a14:m>
                  <m:oMath xmlns:m="http://schemas.openxmlformats.org/officeDocument/2006/math">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⇒2+</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⇒2+3∗</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⇒2+3∗4</m:t>
                    </m:r>
                  </m:oMath>
                </a14:m>
                <a:endParaRPr lang="en-US" dirty="0">
                  <a:solidFill>
                    <a:schemeClr val="accent3"/>
                  </a:solidFill>
                </a:endParaRPr>
              </a:p>
              <a:p>
                <a14:m>
                  <m:oMath xmlns:m="http://schemas.openxmlformats.org/officeDocument/2006/math">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⇒2+</m:t>
                    </m:r>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⇒2+3∗</m:t>
                    </m:r>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⇒2+3∗4</m:t>
                    </m:r>
                  </m:oMath>
                </a14:m>
                <a:endParaRPr lang="en-US" dirty="0">
                  <a:solidFill>
                    <a:schemeClr val="accent3"/>
                  </a:solidFill>
                </a:endParaRPr>
              </a:p>
              <a:p>
                <a:endParaRPr lang="en-US" dirty="0"/>
              </a:p>
            </p:txBody>
          </p:sp>
        </mc:Choice>
        <mc:Fallback xmlns="">
          <p:sp>
            <p:nvSpPr>
              <p:cNvPr id="3" name="Content Placeholder 2">
                <a:extLst>
                  <a:ext uri="{FF2B5EF4-FFF2-40B4-BE49-F238E27FC236}">
                    <a16:creationId xmlns:a16="http://schemas.microsoft.com/office/drawing/2014/main" id="{940E089C-A42C-4070-9666-0A48C051EAA9}"/>
                  </a:ext>
                </a:extLst>
              </p:cNvPr>
              <p:cNvSpPr>
                <a:spLocks noGrp="1" noRot="1" noChangeAspect="1" noMove="1" noResize="1" noEditPoints="1" noAdjustHandles="1" noChangeArrowheads="1" noChangeShapeType="1" noTextEdit="1"/>
              </p:cNvSpPr>
              <p:nvPr>
                <p:ph idx="1"/>
              </p:nvPr>
            </p:nvSpPr>
            <p:spPr>
              <a:blipFill>
                <a:blip r:embed="rId2"/>
                <a:stretch>
                  <a:fillRect l="-654"/>
                </a:stretch>
              </a:blipFill>
            </p:spPr>
            <p:txBody>
              <a:bodyPr/>
              <a:lstStyle/>
              <a:p>
                <a:r>
                  <a:rPr lang="en-US">
                    <a:noFill/>
                  </a:rPr>
                  <a:t> </a:t>
                </a:r>
              </a:p>
            </p:txBody>
          </p:sp>
        </mc:Fallback>
      </mc:AlternateContent>
    </p:spTree>
    <p:extLst>
      <p:ext uri="{BB962C8B-B14F-4D97-AF65-F5344CB8AC3E}">
        <p14:creationId xmlns:p14="http://schemas.microsoft.com/office/powerpoint/2010/main" val="517952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0412B-E371-468A-A265-E851B814BB0C}"/>
              </a:ext>
            </a:extLst>
          </p:cNvPr>
          <p:cNvSpPr>
            <a:spLocks noGrp="1"/>
          </p:cNvSpPr>
          <p:nvPr>
            <p:ph type="title"/>
          </p:nvPr>
        </p:nvSpPr>
        <p:spPr/>
        <p:txBody>
          <a:bodyPr/>
          <a:lstStyle/>
          <a:p>
            <a:r>
              <a:rPr lang="en-US" dirty="0"/>
              <a:t>Parse Trees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28F1A31-5F28-443E-9119-C9138EFF9440}"/>
                  </a:ext>
                </a:extLst>
              </p:cNvPr>
              <p:cNvSpPr>
                <a:spLocks noGrp="1"/>
              </p:cNvSpPr>
              <p:nvPr>
                <p:ph idx="1"/>
              </p:nvPr>
            </p:nvSpPr>
            <p:spPr/>
            <p:txBody>
              <a:bodyPr/>
              <a:lstStyle/>
              <a:p>
                <a:r>
                  <a:rPr lang="en-US" dirty="0"/>
                  <a:t>Suppose a context free grammar </a:t>
                </a:r>
                <a14:m>
                  <m:oMath xmlns:m="http://schemas.openxmlformats.org/officeDocument/2006/math">
                    <m:r>
                      <a:rPr lang="en-US" b="0" i="1" smtClean="0">
                        <a:latin typeface="Cambria Math" panose="02040503050406030204" pitchFamily="18" charset="0"/>
                      </a:rPr>
                      <m:t>𝐺</m:t>
                    </m:r>
                  </m:oMath>
                </a14:m>
                <a:r>
                  <a:rPr lang="en-US" dirty="0"/>
                  <a:t> generates a string </a:t>
                </a:r>
                <a14:m>
                  <m:oMath xmlns:m="http://schemas.openxmlformats.org/officeDocument/2006/math">
                    <m:r>
                      <a:rPr lang="en-US" b="0" i="1" smtClean="0">
                        <a:latin typeface="Cambria Math" panose="02040503050406030204" pitchFamily="18" charset="0"/>
                      </a:rPr>
                      <m:t>𝑥</m:t>
                    </m:r>
                  </m:oMath>
                </a14:m>
                <a:endParaRPr lang="en-US" dirty="0"/>
              </a:p>
              <a:p>
                <a:r>
                  <a:rPr lang="en-US" dirty="0"/>
                  <a:t>A parse tree of </a:t>
                </a:r>
                <a14:m>
                  <m:oMath xmlns:m="http://schemas.openxmlformats.org/officeDocument/2006/math">
                    <m:r>
                      <a:rPr lang="en-US" b="0" i="1" smtClean="0">
                        <a:latin typeface="Cambria Math" panose="02040503050406030204" pitchFamily="18" charset="0"/>
                      </a:rPr>
                      <m:t>𝑥</m:t>
                    </m:r>
                  </m:oMath>
                </a14:m>
                <a:r>
                  <a:rPr lang="en-US" dirty="0"/>
                  <a:t> for </a:t>
                </a:r>
                <a14:m>
                  <m:oMath xmlns:m="http://schemas.openxmlformats.org/officeDocument/2006/math">
                    <m:r>
                      <a:rPr lang="en-US" b="0" i="1" smtClean="0">
                        <a:latin typeface="Cambria Math" panose="02040503050406030204" pitchFamily="18" charset="0"/>
                      </a:rPr>
                      <m:t>𝐺</m:t>
                    </m:r>
                  </m:oMath>
                </a14:m>
                <a:r>
                  <a:rPr lang="en-US" dirty="0"/>
                  <a:t> has</a:t>
                </a:r>
              </a:p>
              <a:p>
                <a:pPr lvl="1"/>
                <a:r>
                  <a:rPr lang="en-US" dirty="0"/>
                  <a:t>Rooted at </a:t>
                </a:r>
                <a14:m>
                  <m:oMath xmlns:m="http://schemas.openxmlformats.org/officeDocument/2006/math">
                    <m:r>
                      <a:rPr lang="en-US" b="0" i="1" smtClean="0">
                        <a:latin typeface="Cambria Math" panose="02040503050406030204" pitchFamily="18" charset="0"/>
                      </a:rPr>
                      <m:t>𝑆</m:t>
                    </m:r>
                  </m:oMath>
                </a14:m>
                <a:r>
                  <a:rPr lang="en-US" dirty="0"/>
                  <a:t> (start symbol)</a:t>
                </a:r>
              </a:p>
              <a:p>
                <a:pPr lvl="1"/>
                <a:r>
                  <a:rPr lang="en-US" dirty="0"/>
                  <a:t>Children of every </a:t>
                </a:r>
                <a14:m>
                  <m:oMath xmlns:m="http://schemas.openxmlformats.org/officeDocument/2006/math">
                    <m:r>
                      <a:rPr lang="en-US" b="0" i="1" smtClean="0">
                        <a:latin typeface="Cambria Math" panose="02040503050406030204" pitchFamily="18" charset="0"/>
                      </a:rPr>
                      <m:t>𝐴</m:t>
                    </m:r>
                  </m:oMath>
                </a14:m>
                <a:r>
                  <a:rPr lang="en-US" dirty="0"/>
                  <a:t> node are labeled with the characters of </a:t>
                </a:r>
                <a14:m>
                  <m:oMath xmlns:m="http://schemas.openxmlformats.org/officeDocument/2006/math">
                    <m:r>
                      <a:rPr lang="en-US" b="0" i="1" smtClean="0">
                        <a:latin typeface="Cambria Math" panose="02040503050406030204" pitchFamily="18" charset="0"/>
                      </a:rPr>
                      <m:t>𝑤</m:t>
                    </m:r>
                  </m:oMath>
                </a14:m>
                <a:r>
                  <a:rPr lang="en-US" dirty="0"/>
                  <a:t> for some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𝑤</m:t>
                    </m:r>
                  </m:oMath>
                </a14:m>
                <a:endParaRPr lang="en-US" dirty="0"/>
              </a:p>
              <a:p>
                <a:pPr lvl="1"/>
                <a:r>
                  <a:rPr lang="en-US" dirty="0"/>
                  <a:t>Reading the leaves from left to right gives </a:t>
                </a:r>
                <a14:m>
                  <m:oMath xmlns:m="http://schemas.openxmlformats.org/officeDocument/2006/math">
                    <m:r>
                      <a:rPr lang="en-US" b="0" i="1" smtClean="0">
                        <a:latin typeface="Cambria Math" panose="02040503050406030204" pitchFamily="18" charset="0"/>
                      </a:rPr>
                      <m:t>𝑥</m:t>
                    </m:r>
                  </m:oMath>
                </a14:m>
                <a:r>
                  <a:rPr lang="en-US" dirty="0"/>
                  <a:t>.</a:t>
                </a:r>
              </a:p>
              <a:p>
                <a:pPr lvl="1"/>
                <a:endParaRPr lang="en-US" dirty="0"/>
              </a:p>
              <a:p>
                <a:pPr lvl="1"/>
                <a:endParaRPr lang="en-US" dirty="0"/>
              </a:p>
              <a:p>
                <a:pPr lvl="1"/>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→0</m:t>
                    </m:r>
                    <m:r>
                      <a:rPr lang="en-US" b="0" i="1" smtClean="0">
                        <a:latin typeface="Cambria Math" panose="02040503050406030204" pitchFamily="18" charset="0"/>
                      </a:rPr>
                      <m:t>𝑆</m:t>
                    </m:r>
                    <m:r>
                      <a:rPr lang="en-US" b="0" i="1" smtClean="0">
                        <a:latin typeface="Cambria Math" panose="02040503050406030204" pitchFamily="18" charset="0"/>
                      </a:rPr>
                      <m:t>0</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𝑆</m:t>
                        </m:r>
                        <m:r>
                          <a:rPr lang="en-US" b="0" i="1" smtClean="0">
                            <a:latin typeface="Cambria Math" panose="02040503050406030204" pitchFamily="18" charset="0"/>
                          </a:rPr>
                          <m:t>1</m:t>
                        </m:r>
                      </m:e>
                    </m:d>
                    <m:r>
                      <a:rPr lang="en-US" b="0" i="1" smtClean="0">
                        <a:latin typeface="Cambria Math" panose="02040503050406030204" pitchFamily="18" charset="0"/>
                      </a:rPr>
                      <m:t>0</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𝜀</m:t>
                    </m:r>
                  </m:oMath>
                </a14:m>
                <a:r>
                  <a:rPr lang="en-US" dirty="0"/>
                  <a:t> </a:t>
                </a:r>
              </a:p>
            </p:txBody>
          </p:sp>
        </mc:Choice>
        <mc:Fallback xmlns="">
          <p:sp>
            <p:nvSpPr>
              <p:cNvPr id="3" name="Content Placeholder 2">
                <a:extLst>
                  <a:ext uri="{FF2B5EF4-FFF2-40B4-BE49-F238E27FC236}">
                    <a16:creationId xmlns:a16="http://schemas.microsoft.com/office/drawing/2014/main" id="{528F1A31-5F28-443E-9119-C9138EFF9440}"/>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grpSp>
        <p:nvGrpSpPr>
          <p:cNvPr id="23" name="Group 22">
            <a:extLst>
              <a:ext uri="{FF2B5EF4-FFF2-40B4-BE49-F238E27FC236}">
                <a16:creationId xmlns:a16="http://schemas.microsoft.com/office/drawing/2014/main" id="{CBF351C3-72EF-4EF9-A0AF-3820FB55E141}"/>
              </a:ext>
            </a:extLst>
          </p:cNvPr>
          <p:cNvGrpSpPr/>
          <p:nvPr/>
        </p:nvGrpSpPr>
        <p:grpSpPr>
          <a:xfrm>
            <a:off x="8120303" y="3429000"/>
            <a:ext cx="1471658" cy="2984525"/>
            <a:chOff x="7674826" y="3731045"/>
            <a:chExt cx="1471658" cy="2984525"/>
          </a:xfrm>
        </p:grpSpPr>
        <p:grpSp>
          <p:nvGrpSpPr>
            <p:cNvPr id="4" name="Group 3">
              <a:extLst>
                <a:ext uri="{FF2B5EF4-FFF2-40B4-BE49-F238E27FC236}">
                  <a16:creationId xmlns:a16="http://schemas.microsoft.com/office/drawing/2014/main" id="{0D32379A-6DD9-471D-81E0-C2EFDF442FE8}"/>
                </a:ext>
              </a:extLst>
            </p:cNvPr>
            <p:cNvGrpSpPr/>
            <p:nvPr/>
          </p:nvGrpSpPr>
          <p:grpSpPr>
            <a:xfrm>
              <a:off x="7674826" y="3731045"/>
              <a:ext cx="1348765" cy="2458531"/>
              <a:chOff x="6133755" y="4218817"/>
              <a:chExt cx="1348765" cy="2458531"/>
            </a:xfrm>
          </p:grpSpPr>
          <p:grpSp>
            <p:nvGrpSpPr>
              <p:cNvPr id="5" name="Group 4">
                <a:extLst>
                  <a:ext uri="{FF2B5EF4-FFF2-40B4-BE49-F238E27FC236}">
                    <a16:creationId xmlns:a16="http://schemas.microsoft.com/office/drawing/2014/main" id="{9436400E-9A69-4531-9600-53C1D4F52819}"/>
                  </a:ext>
                </a:extLst>
              </p:cNvPr>
              <p:cNvGrpSpPr/>
              <p:nvPr/>
            </p:nvGrpSpPr>
            <p:grpSpPr>
              <a:xfrm>
                <a:off x="6133755" y="4218817"/>
                <a:ext cx="1335230" cy="2458531"/>
                <a:chOff x="6220346" y="4445054"/>
                <a:chExt cx="1335230" cy="2458531"/>
              </a:xfrm>
            </p:grpSpPr>
            <p:sp>
              <p:nvSpPr>
                <p:cNvPr id="14" name="TextBox 13">
                  <a:extLst>
                    <a:ext uri="{FF2B5EF4-FFF2-40B4-BE49-F238E27FC236}">
                      <a16:creationId xmlns:a16="http://schemas.microsoft.com/office/drawing/2014/main" id="{925B336E-0A5B-45E8-85E9-3BC391EC9947}"/>
                    </a:ext>
                  </a:extLst>
                </p:cNvPr>
                <p:cNvSpPr txBox="1"/>
                <p:nvPr/>
              </p:nvSpPr>
              <p:spPr>
                <a:xfrm>
                  <a:off x="6716765" y="4445054"/>
                  <a:ext cx="378630" cy="584775"/>
                </a:xfrm>
                <a:prstGeom prst="rect">
                  <a:avLst/>
                </a:prstGeom>
                <a:noFill/>
              </p:spPr>
              <p:txBody>
                <a:bodyPr wrap="none" rtlCol="0">
                  <a:spAutoFit/>
                </a:bodyPr>
                <a:lstStyle/>
                <a:p>
                  <a:r>
                    <a:rPr lang="en-US" sz="3200" b="1" dirty="0">
                      <a:solidFill>
                        <a:schemeClr val="accent3"/>
                      </a:solidFill>
                      <a:latin typeface="Calibri" charset="0"/>
                      <a:sym typeface="Symbol" charset="0"/>
                    </a:rPr>
                    <a:t>S</a:t>
                  </a:r>
                  <a:endParaRPr lang="en-US" sz="2400" dirty="0">
                    <a:solidFill>
                      <a:schemeClr val="accent3"/>
                    </a:solidFill>
                    <a:latin typeface="Franklin Gothic Medium"/>
                    <a:cs typeface="Franklin Gothic Medium"/>
                  </a:endParaRPr>
                </a:p>
              </p:txBody>
            </p:sp>
            <p:cxnSp>
              <p:nvCxnSpPr>
                <p:cNvPr id="15" name="Straight Connector 14">
                  <a:extLst>
                    <a:ext uri="{FF2B5EF4-FFF2-40B4-BE49-F238E27FC236}">
                      <a16:creationId xmlns:a16="http://schemas.microsoft.com/office/drawing/2014/main" id="{52F021A1-6345-4E1F-9DA3-453D463605D9}"/>
                    </a:ext>
                  </a:extLst>
                </p:cNvPr>
                <p:cNvCxnSpPr/>
                <p:nvPr/>
              </p:nvCxnSpPr>
              <p:spPr>
                <a:xfrm flipH="1">
                  <a:off x="6416874" y="4861563"/>
                  <a:ext cx="384496" cy="506877"/>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267818DB-7B7D-4264-A127-816498E3D2F9}"/>
                    </a:ext>
                  </a:extLst>
                </p:cNvPr>
                <p:cNvCxnSpPr>
                  <a:stCxn id="14" idx="2"/>
                </p:cNvCxnSpPr>
                <p:nvPr/>
              </p:nvCxnSpPr>
              <p:spPr>
                <a:xfrm>
                  <a:off x="6906080" y="5029829"/>
                  <a:ext cx="0" cy="33861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ADE1EEB2-DCD6-4B3D-950A-D2A245F8A7C2}"/>
                    </a:ext>
                  </a:extLst>
                </p:cNvPr>
                <p:cNvCxnSpPr/>
                <p:nvPr/>
              </p:nvCxnSpPr>
              <p:spPr>
                <a:xfrm>
                  <a:off x="7006680" y="4861563"/>
                  <a:ext cx="352368" cy="506877"/>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68B53EDA-A450-48AB-9F2D-403882ADE27A}"/>
                    </a:ext>
                  </a:extLst>
                </p:cNvPr>
                <p:cNvSpPr txBox="1"/>
                <p:nvPr/>
              </p:nvSpPr>
              <p:spPr>
                <a:xfrm>
                  <a:off x="6716765" y="5228351"/>
                  <a:ext cx="184731" cy="461665"/>
                </a:xfrm>
                <a:prstGeom prst="rect">
                  <a:avLst/>
                </a:prstGeom>
                <a:noFill/>
              </p:spPr>
              <p:txBody>
                <a:bodyPr wrap="none" rtlCol="0">
                  <a:spAutoFit/>
                </a:bodyPr>
                <a:lstStyle/>
                <a:p>
                  <a:endParaRPr lang="en-US" sz="2400" dirty="0">
                    <a:solidFill>
                      <a:schemeClr val="accent3"/>
                    </a:solidFill>
                    <a:latin typeface="Franklin Gothic Medium"/>
                    <a:cs typeface="Franklin Gothic Medium"/>
                  </a:endParaRPr>
                </a:p>
              </p:txBody>
            </p:sp>
            <p:sp>
              <p:nvSpPr>
                <p:cNvPr id="19" name="Rectangle 18">
                  <a:extLst>
                    <a:ext uri="{FF2B5EF4-FFF2-40B4-BE49-F238E27FC236}">
                      <a16:creationId xmlns:a16="http://schemas.microsoft.com/office/drawing/2014/main" id="{CB158DAB-68D7-44B7-B488-128252654578}"/>
                    </a:ext>
                  </a:extLst>
                </p:cNvPr>
                <p:cNvSpPr/>
                <p:nvPr/>
              </p:nvSpPr>
              <p:spPr>
                <a:xfrm>
                  <a:off x="6220346" y="5258269"/>
                  <a:ext cx="393056" cy="584775"/>
                </a:xfrm>
                <a:prstGeom prst="rect">
                  <a:avLst/>
                </a:prstGeom>
              </p:spPr>
              <p:txBody>
                <a:bodyPr wrap="none">
                  <a:spAutoFit/>
                </a:bodyPr>
                <a:lstStyle/>
                <a:p>
                  <a:r>
                    <a:rPr lang="en-US" sz="3200" dirty="0">
                      <a:solidFill>
                        <a:schemeClr val="accent3"/>
                      </a:solidFill>
                      <a:latin typeface="Calibri" charset="0"/>
                      <a:sym typeface="Symbol" charset="0"/>
                    </a:rPr>
                    <a:t>0</a:t>
                  </a:r>
                  <a:endParaRPr lang="en-US" dirty="0">
                    <a:solidFill>
                      <a:schemeClr val="accent3"/>
                    </a:solidFill>
                  </a:endParaRPr>
                </a:p>
              </p:txBody>
            </p:sp>
            <p:sp>
              <p:nvSpPr>
                <p:cNvPr id="20" name="Rectangle 19">
                  <a:extLst>
                    <a:ext uri="{FF2B5EF4-FFF2-40B4-BE49-F238E27FC236}">
                      <a16:creationId xmlns:a16="http://schemas.microsoft.com/office/drawing/2014/main" id="{B513CDA7-1A8B-4426-99FA-587ECFB6C4F6}"/>
                    </a:ext>
                  </a:extLst>
                </p:cNvPr>
                <p:cNvSpPr/>
                <p:nvPr/>
              </p:nvSpPr>
              <p:spPr>
                <a:xfrm>
                  <a:off x="7162520" y="5228350"/>
                  <a:ext cx="393056" cy="584775"/>
                </a:xfrm>
                <a:prstGeom prst="rect">
                  <a:avLst/>
                </a:prstGeom>
              </p:spPr>
              <p:txBody>
                <a:bodyPr wrap="none">
                  <a:spAutoFit/>
                </a:bodyPr>
                <a:lstStyle/>
                <a:p>
                  <a:r>
                    <a:rPr lang="en-US" sz="3200" dirty="0">
                      <a:solidFill>
                        <a:schemeClr val="accent3"/>
                      </a:solidFill>
                      <a:latin typeface="Calibri" charset="0"/>
                      <a:sym typeface="Symbol" charset="0"/>
                    </a:rPr>
                    <a:t>0</a:t>
                  </a:r>
                  <a:endParaRPr lang="en-US" dirty="0">
                    <a:solidFill>
                      <a:schemeClr val="accent3"/>
                    </a:solidFill>
                  </a:endParaRPr>
                </a:p>
              </p:txBody>
            </p:sp>
            <p:cxnSp>
              <p:nvCxnSpPr>
                <p:cNvPr id="21" name="Straight Connector 20">
                  <a:extLst>
                    <a:ext uri="{FF2B5EF4-FFF2-40B4-BE49-F238E27FC236}">
                      <a16:creationId xmlns:a16="http://schemas.microsoft.com/office/drawing/2014/main" id="{9FB20569-4CC8-4932-8DFF-4D4C4E7D907F}"/>
                    </a:ext>
                  </a:extLst>
                </p:cNvPr>
                <p:cNvCxnSpPr/>
                <p:nvPr/>
              </p:nvCxnSpPr>
              <p:spPr>
                <a:xfrm>
                  <a:off x="6919615" y="6467869"/>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6" name="Group 5">
                <a:extLst>
                  <a:ext uri="{FF2B5EF4-FFF2-40B4-BE49-F238E27FC236}">
                    <a16:creationId xmlns:a16="http://schemas.microsoft.com/office/drawing/2014/main" id="{7AF400E0-C2F0-4445-8AEC-C0240B3FC0C3}"/>
                  </a:ext>
                </a:extLst>
              </p:cNvPr>
              <p:cNvGrpSpPr/>
              <p:nvPr/>
            </p:nvGrpSpPr>
            <p:grpSpPr>
              <a:xfrm>
                <a:off x="6147290" y="5002113"/>
                <a:ext cx="1335230" cy="1397990"/>
                <a:chOff x="6220346" y="4445054"/>
                <a:chExt cx="1335230" cy="1397990"/>
              </a:xfrm>
            </p:grpSpPr>
            <p:sp>
              <p:nvSpPr>
                <p:cNvPr id="7" name="TextBox 6">
                  <a:extLst>
                    <a:ext uri="{FF2B5EF4-FFF2-40B4-BE49-F238E27FC236}">
                      <a16:creationId xmlns:a16="http://schemas.microsoft.com/office/drawing/2014/main" id="{311A2910-B666-4F09-8859-AC9183581D95}"/>
                    </a:ext>
                  </a:extLst>
                </p:cNvPr>
                <p:cNvSpPr txBox="1"/>
                <p:nvPr/>
              </p:nvSpPr>
              <p:spPr>
                <a:xfrm>
                  <a:off x="6716765" y="4445054"/>
                  <a:ext cx="378630" cy="584775"/>
                </a:xfrm>
                <a:prstGeom prst="rect">
                  <a:avLst/>
                </a:prstGeom>
                <a:noFill/>
              </p:spPr>
              <p:txBody>
                <a:bodyPr wrap="none" rtlCol="0">
                  <a:spAutoFit/>
                </a:bodyPr>
                <a:lstStyle/>
                <a:p>
                  <a:r>
                    <a:rPr lang="en-US" sz="3200" b="1" dirty="0">
                      <a:solidFill>
                        <a:schemeClr val="accent3"/>
                      </a:solidFill>
                      <a:latin typeface="Calibri" charset="0"/>
                      <a:sym typeface="Symbol" charset="0"/>
                    </a:rPr>
                    <a:t>S</a:t>
                  </a:r>
                  <a:endParaRPr lang="en-US" sz="2400" dirty="0">
                    <a:solidFill>
                      <a:schemeClr val="accent3"/>
                    </a:solidFill>
                    <a:latin typeface="Franklin Gothic Medium"/>
                    <a:cs typeface="Franklin Gothic Medium"/>
                  </a:endParaRPr>
                </a:p>
              </p:txBody>
            </p:sp>
            <p:cxnSp>
              <p:nvCxnSpPr>
                <p:cNvPr id="8" name="Straight Connector 7">
                  <a:extLst>
                    <a:ext uri="{FF2B5EF4-FFF2-40B4-BE49-F238E27FC236}">
                      <a16:creationId xmlns:a16="http://schemas.microsoft.com/office/drawing/2014/main" id="{582D217B-FFC6-4F8E-8F71-0FC66FA5F31D}"/>
                    </a:ext>
                  </a:extLst>
                </p:cNvPr>
                <p:cNvCxnSpPr/>
                <p:nvPr/>
              </p:nvCxnSpPr>
              <p:spPr>
                <a:xfrm flipH="1">
                  <a:off x="6416874" y="4906720"/>
                  <a:ext cx="370961" cy="46172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D1EA06C9-B279-49B1-8875-F3322E837F16}"/>
                    </a:ext>
                  </a:extLst>
                </p:cNvPr>
                <p:cNvCxnSpPr>
                  <a:stCxn id="7" idx="2"/>
                </p:cNvCxnSpPr>
                <p:nvPr/>
              </p:nvCxnSpPr>
              <p:spPr>
                <a:xfrm>
                  <a:off x="6906080" y="5029829"/>
                  <a:ext cx="0" cy="33861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D569C448-10E8-418F-82D7-7EF4F467DF17}"/>
                    </a:ext>
                  </a:extLst>
                </p:cNvPr>
                <p:cNvCxnSpPr/>
                <p:nvPr/>
              </p:nvCxnSpPr>
              <p:spPr>
                <a:xfrm>
                  <a:off x="7081860" y="4906720"/>
                  <a:ext cx="277188" cy="46172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FB0FE0C9-1259-4B0E-BDA0-2DEFB3CA8851}"/>
                    </a:ext>
                  </a:extLst>
                </p:cNvPr>
                <p:cNvSpPr txBox="1"/>
                <p:nvPr/>
              </p:nvSpPr>
              <p:spPr>
                <a:xfrm>
                  <a:off x="6716765" y="5228351"/>
                  <a:ext cx="378630" cy="584775"/>
                </a:xfrm>
                <a:prstGeom prst="rect">
                  <a:avLst/>
                </a:prstGeom>
                <a:noFill/>
              </p:spPr>
              <p:txBody>
                <a:bodyPr wrap="none" rtlCol="0">
                  <a:spAutoFit/>
                </a:bodyPr>
                <a:lstStyle/>
                <a:p>
                  <a:r>
                    <a:rPr lang="en-US" sz="3200" b="1" dirty="0">
                      <a:solidFill>
                        <a:schemeClr val="accent3"/>
                      </a:solidFill>
                      <a:latin typeface="Calibri" charset="0"/>
                      <a:sym typeface="Symbol" charset="0"/>
                    </a:rPr>
                    <a:t>S</a:t>
                  </a:r>
                  <a:endParaRPr lang="en-US" sz="2400" dirty="0">
                    <a:solidFill>
                      <a:schemeClr val="accent3"/>
                    </a:solidFill>
                    <a:latin typeface="Franklin Gothic Medium"/>
                    <a:cs typeface="Franklin Gothic Medium"/>
                  </a:endParaRPr>
                </a:p>
              </p:txBody>
            </p:sp>
            <p:sp>
              <p:nvSpPr>
                <p:cNvPr id="12" name="Rectangle 11">
                  <a:extLst>
                    <a:ext uri="{FF2B5EF4-FFF2-40B4-BE49-F238E27FC236}">
                      <a16:creationId xmlns:a16="http://schemas.microsoft.com/office/drawing/2014/main" id="{4AB9BD07-02AA-4FD3-A8C2-FE8DA77A9453}"/>
                    </a:ext>
                  </a:extLst>
                </p:cNvPr>
                <p:cNvSpPr/>
                <p:nvPr/>
              </p:nvSpPr>
              <p:spPr>
                <a:xfrm>
                  <a:off x="6220346" y="5258269"/>
                  <a:ext cx="393056" cy="584775"/>
                </a:xfrm>
                <a:prstGeom prst="rect">
                  <a:avLst/>
                </a:prstGeom>
              </p:spPr>
              <p:txBody>
                <a:bodyPr wrap="none">
                  <a:spAutoFit/>
                </a:bodyPr>
                <a:lstStyle/>
                <a:p>
                  <a:r>
                    <a:rPr lang="en-US" sz="3200" dirty="0">
                      <a:solidFill>
                        <a:schemeClr val="accent3"/>
                      </a:solidFill>
                      <a:latin typeface="Calibri" charset="0"/>
                      <a:sym typeface="Symbol" charset="0"/>
                    </a:rPr>
                    <a:t>1</a:t>
                  </a:r>
                  <a:endParaRPr lang="en-US" dirty="0">
                    <a:solidFill>
                      <a:schemeClr val="accent3"/>
                    </a:solidFill>
                  </a:endParaRPr>
                </a:p>
              </p:txBody>
            </p:sp>
            <p:sp>
              <p:nvSpPr>
                <p:cNvPr id="13" name="Rectangle 12">
                  <a:extLst>
                    <a:ext uri="{FF2B5EF4-FFF2-40B4-BE49-F238E27FC236}">
                      <a16:creationId xmlns:a16="http://schemas.microsoft.com/office/drawing/2014/main" id="{C1D12D1A-11FC-4575-9AFA-93B4FC8B14D5}"/>
                    </a:ext>
                  </a:extLst>
                </p:cNvPr>
                <p:cNvSpPr/>
                <p:nvPr/>
              </p:nvSpPr>
              <p:spPr>
                <a:xfrm>
                  <a:off x="7162520" y="5228350"/>
                  <a:ext cx="393056" cy="584775"/>
                </a:xfrm>
                <a:prstGeom prst="rect">
                  <a:avLst/>
                </a:prstGeom>
              </p:spPr>
              <p:txBody>
                <a:bodyPr wrap="none">
                  <a:spAutoFit/>
                </a:bodyPr>
                <a:lstStyle/>
                <a:p>
                  <a:r>
                    <a:rPr lang="en-US" sz="3200" dirty="0">
                      <a:solidFill>
                        <a:schemeClr val="accent3"/>
                      </a:solidFill>
                      <a:latin typeface="Calibri" charset="0"/>
                      <a:sym typeface="Symbol" charset="0"/>
                    </a:rPr>
                    <a:t>1</a:t>
                  </a:r>
                  <a:endParaRPr lang="en-US" dirty="0">
                    <a:solidFill>
                      <a:schemeClr val="accent3"/>
                    </a:solidFill>
                  </a:endParaRPr>
                </a:p>
              </p:txBody>
            </p:sp>
          </p:grpSp>
        </p:grpSp>
        <p:sp>
          <p:nvSpPr>
            <p:cNvPr id="22" name="Rectangle 21">
              <a:extLst>
                <a:ext uri="{FF2B5EF4-FFF2-40B4-BE49-F238E27FC236}">
                  <a16:creationId xmlns:a16="http://schemas.microsoft.com/office/drawing/2014/main" id="{BD1E7A0B-856C-4A47-8A7E-03B086F38684}"/>
                </a:ext>
              </a:extLst>
            </p:cNvPr>
            <p:cNvSpPr/>
            <p:nvPr/>
          </p:nvSpPr>
          <p:spPr>
            <a:xfrm flipH="1">
              <a:off x="8128203" y="6130795"/>
              <a:ext cx="1018281" cy="584775"/>
            </a:xfrm>
            <a:prstGeom prst="rect">
              <a:avLst/>
            </a:prstGeom>
          </p:spPr>
          <p:txBody>
            <a:bodyPr wrap="square">
              <a:spAutoFit/>
            </a:bodyPr>
            <a:lstStyle/>
            <a:p>
              <a:r>
                <a:rPr lang="en-US" sz="3200" dirty="0">
                  <a:solidFill>
                    <a:schemeClr val="accent3"/>
                  </a:solidFill>
                  <a:latin typeface="Calibri" charset="0"/>
                  <a:sym typeface="Symbol" charset="0"/>
                </a:rPr>
                <a:t>1</a:t>
              </a:r>
              <a:endParaRPr lang="en-US" dirty="0">
                <a:solidFill>
                  <a:schemeClr val="accent3"/>
                </a:solidFill>
              </a:endParaRPr>
            </a:p>
          </p:txBody>
        </p:sp>
      </p:grpSp>
    </p:spTree>
    <p:extLst>
      <p:ext uri="{BB962C8B-B14F-4D97-AF65-F5344CB8AC3E}">
        <p14:creationId xmlns:p14="http://schemas.microsoft.com/office/powerpoint/2010/main" val="12441304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416C5-FD03-456B-B25B-045F7FFE10AB}"/>
              </a:ext>
            </a:extLst>
          </p:cNvPr>
          <p:cNvSpPr>
            <a:spLocks noGrp="1"/>
          </p:cNvSpPr>
          <p:nvPr>
            <p:ph type="title"/>
          </p:nvPr>
        </p:nvSpPr>
        <p:spPr/>
        <p:txBody>
          <a:bodyPr/>
          <a:lstStyle/>
          <a:p>
            <a:r>
              <a:rPr lang="en-US" dirty="0"/>
              <a:t>Back to the arithmetic</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736A0B1-24ED-4DB0-A060-533694B7910E}"/>
                  </a:ext>
                </a:extLst>
              </p:cNvPr>
              <p:cNvSpPr>
                <a:spLocks noGrp="1"/>
              </p:cNvSpPr>
              <p:nvPr>
                <p:ph idx="1"/>
              </p:nvPr>
            </p:nvSpPr>
            <p:spPr/>
            <p:txBody>
              <a:bodyPr/>
              <a:lstStyle/>
              <a:p>
                <a14:m>
                  <m:oMath xmlns:m="http://schemas.openxmlformats.org/officeDocument/2006/math">
                    <m:r>
                      <a:rPr lang="en-US" i="1" smtClean="0">
                        <a:latin typeface="Cambria Math" panose="02040503050406030204" pitchFamily="18" charset="0"/>
                      </a:rPr>
                      <m:t>𝐸</m:t>
                    </m:r>
                    <m:r>
                      <a:rPr lang="en-US" i="1" smtClean="0">
                        <a:latin typeface="Cambria Math" panose="02040503050406030204" pitchFamily="18" charset="0"/>
                      </a:rPr>
                      <m:t>→</m:t>
                    </m:r>
                    <m:r>
                      <a:rPr lang="en-US" i="1" smtClean="0">
                        <a:latin typeface="Cambria Math" panose="02040503050406030204" pitchFamily="18" charset="0"/>
                      </a:rPr>
                      <m:t>𝐸</m:t>
                    </m:r>
                    <m:r>
                      <a:rPr lang="en-US" i="1" smtClean="0">
                        <a:latin typeface="Cambria Math" panose="02040503050406030204" pitchFamily="18" charset="0"/>
                      </a:rPr>
                      <m:t>+</m:t>
                    </m:r>
                    <m:r>
                      <a:rPr lang="en-US" i="1" smtClean="0">
                        <a:latin typeface="Cambria Math" panose="02040503050406030204" pitchFamily="18" charset="0"/>
                      </a:rPr>
                      <m:t>𝐸</m:t>
                    </m:r>
                    <m:d>
                      <m:dPr>
                        <m:begChr m:val="|"/>
                        <m:endChr m:val="|"/>
                        <m:ctrlPr>
                          <a:rPr lang="en-US" i="1">
                            <a:latin typeface="Cambria Math" panose="02040503050406030204" pitchFamily="18" charset="0"/>
                          </a:rPr>
                        </m:ctrlPr>
                      </m:dPr>
                      <m:e>
                        <m:r>
                          <a:rPr lang="en-US" i="1">
                            <a:latin typeface="Cambria Math" panose="02040503050406030204" pitchFamily="18" charset="0"/>
                          </a:rPr>
                          <m:t>𝐸</m:t>
                        </m:r>
                        <m:r>
                          <a:rPr lang="en-US" i="1">
                            <a:latin typeface="Cambria Math" panose="02040503050406030204" pitchFamily="18" charset="0"/>
                          </a:rPr>
                          <m:t>∗</m:t>
                        </m:r>
                        <m:r>
                          <a:rPr lang="en-US" i="1">
                            <a:latin typeface="Cambria Math" panose="02040503050406030204" pitchFamily="18" charset="0"/>
                          </a:rPr>
                          <m:t>𝐸</m:t>
                        </m:r>
                      </m:e>
                    </m:d>
                    <m:d>
                      <m:dPr>
                        <m:ctrlPr>
                          <a:rPr lang="en-US" i="1">
                            <a:latin typeface="Cambria Math" panose="02040503050406030204" pitchFamily="18" charset="0"/>
                          </a:rPr>
                        </m:ctrlPr>
                      </m:dPr>
                      <m:e>
                        <m:r>
                          <a:rPr lang="en-US" i="1">
                            <a:latin typeface="Cambria Math" panose="02040503050406030204" pitchFamily="18" charset="0"/>
                          </a:rPr>
                          <m:t>𝐸</m:t>
                        </m:r>
                      </m:e>
                    </m:d>
                    <m:d>
                      <m:dPr>
                        <m:begChr m:val="|"/>
                        <m:endChr m:val="|"/>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𝑦</m:t>
                    </m:r>
                    <m:d>
                      <m:dPr>
                        <m:begChr m:val="|"/>
                        <m:endChr m:val="|"/>
                        <m:ctrlPr>
                          <a:rPr lang="en-US" i="1">
                            <a:latin typeface="Cambria Math" panose="02040503050406030204" pitchFamily="18" charset="0"/>
                          </a:rPr>
                        </m:ctrlPr>
                      </m:dPr>
                      <m:e>
                        <m:r>
                          <a:rPr lang="en-US" i="1">
                            <a:latin typeface="Cambria Math" panose="02040503050406030204" pitchFamily="18" charset="0"/>
                          </a:rPr>
                          <m:t>𝑧</m:t>
                        </m:r>
                      </m:e>
                    </m:d>
                    <m:r>
                      <a:rPr lang="en-US" i="1">
                        <a:latin typeface="Cambria Math" panose="02040503050406030204" pitchFamily="18" charset="0"/>
                      </a:rPr>
                      <m:t>0</m:t>
                    </m:r>
                    <m:d>
                      <m:dPr>
                        <m:begChr m:val="|"/>
                        <m:endChr m:val="|"/>
                        <m:ctrlPr>
                          <a:rPr lang="en-US" i="1">
                            <a:latin typeface="Cambria Math" panose="02040503050406030204" pitchFamily="18" charset="0"/>
                          </a:rPr>
                        </m:ctrlPr>
                      </m:dPr>
                      <m:e>
                        <m:r>
                          <a:rPr lang="en-US" i="1">
                            <a:latin typeface="Cambria Math" panose="02040503050406030204" pitchFamily="18" charset="0"/>
                          </a:rPr>
                          <m:t>1</m:t>
                        </m:r>
                      </m:e>
                    </m:d>
                    <m:r>
                      <a:rPr lang="en-US" i="1">
                        <a:latin typeface="Cambria Math" panose="02040503050406030204" pitchFamily="18" charset="0"/>
                      </a:rPr>
                      <m:t>2</m:t>
                    </m:r>
                    <m:d>
                      <m:dPr>
                        <m:begChr m:val="|"/>
                        <m:endChr m:val="|"/>
                        <m:ctrlPr>
                          <a:rPr lang="en-US" i="1">
                            <a:latin typeface="Cambria Math" panose="02040503050406030204" pitchFamily="18" charset="0"/>
                          </a:rPr>
                        </m:ctrlPr>
                      </m:dPr>
                      <m:e>
                        <m:r>
                          <a:rPr lang="en-US" i="1">
                            <a:latin typeface="Cambria Math" panose="02040503050406030204" pitchFamily="18" charset="0"/>
                          </a:rPr>
                          <m:t>3</m:t>
                        </m:r>
                      </m:e>
                    </m:d>
                    <m:r>
                      <a:rPr lang="en-US" i="1">
                        <a:latin typeface="Cambria Math" panose="02040503050406030204" pitchFamily="18" charset="0"/>
                      </a:rPr>
                      <m:t>4</m:t>
                    </m:r>
                    <m:d>
                      <m:dPr>
                        <m:begChr m:val="|"/>
                        <m:endChr m:val="|"/>
                        <m:ctrlPr>
                          <a:rPr lang="en-US" i="1">
                            <a:latin typeface="Cambria Math" panose="02040503050406030204" pitchFamily="18" charset="0"/>
                          </a:rPr>
                        </m:ctrlPr>
                      </m:dPr>
                      <m:e>
                        <m:r>
                          <a:rPr lang="en-US" i="1">
                            <a:latin typeface="Cambria Math" panose="02040503050406030204" pitchFamily="18" charset="0"/>
                          </a:rPr>
                          <m:t>5</m:t>
                        </m:r>
                      </m:e>
                    </m:d>
                    <m:r>
                      <a:rPr lang="en-US" i="1">
                        <a:latin typeface="Cambria Math" panose="02040503050406030204" pitchFamily="18" charset="0"/>
                      </a:rPr>
                      <m:t>6</m:t>
                    </m:r>
                    <m:d>
                      <m:dPr>
                        <m:begChr m:val="|"/>
                        <m:endChr m:val="|"/>
                        <m:ctrlPr>
                          <a:rPr lang="en-US" i="1">
                            <a:latin typeface="Cambria Math" panose="02040503050406030204" pitchFamily="18" charset="0"/>
                          </a:rPr>
                        </m:ctrlPr>
                      </m:dPr>
                      <m:e>
                        <m:r>
                          <a:rPr lang="en-US" i="1">
                            <a:latin typeface="Cambria Math" panose="02040503050406030204" pitchFamily="18" charset="0"/>
                          </a:rPr>
                          <m:t>7</m:t>
                        </m:r>
                      </m:e>
                    </m:d>
                    <m:r>
                      <a:rPr lang="en-US" i="1">
                        <a:latin typeface="Cambria Math" panose="02040503050406030204" pitchFamily="18" charset="0"/>
                      </a:rPr>
                      <m:t>8|9</m:t>
                    </m:r>
                  </m:oMath>
                </a14:m>
                <a:endParaRPr lang="en-US" dirty="0"/>
              </a:p>
              <a:p>
                <a:endParaRPr lang="en-US" dirty="0"/>
              </a:p>
              <a:p>
                <a:r>
                  <a:rPr lang="en-US" dirty="0"/>
                  <a:t>Two parse trees for </a:t>
                </a:r>
                <a14:m>
                  <m:oMath xmlns:m="http://schemas.openxmlformats.org/officeDocument/2006/math">
                    <m:r>
                      <a:rPr lang="en-US" b="0" i="1" smtClean="0">
                        <a:latin typeface="Cambria Math" panose="02040503050406030204" pitchFamily="18" charset="0"/>
                      </a:rPr>
                      <m:t>2+3∗4</m:t>
                    </m:r>
                  </m:oMath>
                </a14:m>
                <a:endParaRPr lang="en-US" dirty="0"/>
              </a:p>
            </p:txBody>
          </p:sp>
        </mc:Choice>
        <mc:Fallback xmlns="">
          <p:sp>
            <p:nvSpPr>
              <p:cNvPr id="3" name="Content Placeholder 2">
                <a:extLst>
                  <a:ext uri="{FF2B5EF4-FFF2-40B4-BE49-F238E27FC236}">
                    <a16:creationId xmlns:a16="http://schemas.microsoft.com/office/drawing/2014/main" id="{8736A0B1-24ED-4DB0-A060-533694B7910E}"/>
                  </a:ext>
                </a:extLst>
              </p:cNvPr>
              <p:cNvSpPr>
                <a:spLocks noGrp="1" noRot="1" noChangeAspect="1" noMove="1" noResize="1" noEditPoints="1" noAdjustHandles="1" noChangeArrowheads="1" noChangeShapeType="1" noTextEdit="1"/>
              </p:cNvSpPr>
              <p:nvPr>
                <p:ph idx="1"/>
              </p:nvPr>
            </p:nvSpPr>
            <p:spPr>
              <a:blipFill>
                <a:blip r:embed="rId2"/>
                <a:stretch>
                  <a:fillRect l="-654"/>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5FCBD3CA-9881-41B6-9517-9C10D23BE74C}"/>
              </a:ext>
            </a:extLst>
          </p:cNvPr>
          <p:cNvGrpSpPr/>
          <p:nvPr/>
        </p:nvGrpSpPr>
        <p:grpSpPr>
          <a:xfrm>
            <a:off x="2285888" y="3218152"/>
            <a:ext cx="1865855" cy="3107691"/>
            <a:chOff x="2285888" y="3218152"/>
            <a:chExt cx="1865855" cy="3107691"/>
          </a:xfrm>
        </p:grpSpPr>
        <p:sp>
          <p:nvSpPr>
            <p:cNvPr id="5" name="TextBox 4">
              <a:extLst>
                <a:ext uri="{FF2B5EF4-FFF2-40B4-BE49-F238E27FC236}">
                  <a16:creationId xmlns:a16="http://schemas.microsoft.com/office/drawing/2014/main" id="{EE70075E-99EA-4A52-A61D-C5D77935BC75}"/>
                </a:ext>
              </a:extLst>
            </p:cNvPr>
            <p:cNvSpPr txBox="1"/>
            <p:nvPr/>
          </p:nvSpPr>
          <p:spPr>
            <a:xfrm>
              <a:off x="2789934" y="3218152"/>
              <a:ext cx="377026" cy="523220"/>
            </a:xfrm>
            <a:prstGeom prst="rect">
              <a:avLst/>
            </a:prstGeom>
            <a:noFill/>
          </p:spPr>
          <p:txBody>
            <a:bodyPr wrap="none" rtlCol="0">
              <a:spAutoFit/>
            </a:bodyPr>
            <a:lstStyle/>
            <a:p>
              <a:r>
                <a:rPr lang="en-US" sz="2800" b="1" dirty="0">
                  <a:solidFill>
                    <a:schemeClr val="accent3"/>
                  </a:solidFill>
                  <a:latin typeface="Franklin Gothic Medium" panose="020B0603020102020204" pitchFamily="34" charset="0"/>
                  <a:sym typeface="Symbol" charset="0"/>
                </a:rPr>
                <a:t>E</a:t>
              </a:r>
              <a:endParaRPr lang="en-US" sz="2000" b="1" dirty="0">
                <a:solidFill>
                  <a:schemeClr val="accent3"/>
                </a:solidFill>
                <a:latin typeface="Franklin Gothic Medium" panose="020B0603020102020204" pitchFamily="34" charset="0"/>
                <a:cs typeface="Franklin Gothic Medium"/>
              </a:endParaRPr>
            </a:p>
          </p:txBody>
        </p:sp>
        <p:cxnSp>
          <p:nvCxnSpPr>
            <p:cNvPr id="6" name="Straight Connector 5">
              <a:extLst>
                <a:ext uri="{FF2B5EF4-FFF2-40B4-BE49-F238E27FC236}">
                  <a16:creationId xmlns:a16="http://schemas.microsoft.com/office/drawing/2014/main" id="{01C7531A-E489-4C13-82D2-F29CCCE48161}"/>
                </a:ext>
              </a:extLst>
            </p:cNvPr>
            <p:cNvCxnSpPr/>
            <p:nvPr/>
          </p:nvCxnSpPr>
          <p:spPr>
            <a:xfrm flipH="1">
              <a:off x="2482416" y="3698447"/>
              <a:ext cx="384496" cy="506877"/>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92576C02-DE8E-4D72-A0AF-CCB4D18B0632}"/>
                </a:ext>
              </a:extLst>
            </p:cNvPr>
            <p:cNvCxnSpPr>
              <a:stCxn id="5" idx="2"/>
            </p:cNvCxnSpPr>
            <p:nvPr/>
          </p:nvCxnSpPr>
          <p:spPr>
            <a:xfrm>
              <a:off x="2978447" y="3741372"/>
              <a:ext cx="803" cy="40016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70FD82C4-8F58-469B-BBE3-6AF822F88111}"/>
                </a:ext>
              </a:extLst>
            </p:cNvPr>
            <p:cNvCxnSpPr/>
            <p:nvPr/>
          </p:nvCxnSpPr>
          <p:spPr>
            <a:xfrm>
              <a:off x="3072222" y="3698447"/>
              <a:ext cx="352368" cy="506877"/>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2A713398-0834-4B56-812E-E4D0B0C645B1}"/>
                </a:ext>
              </a:extLst>
            </p:cNvPr>
            <p:cNvSpPr txBox="1"/>
            <p:nvPr/>
          </p:nvSpPr>
          <p:spPr>
            <a:xfrm>
              <a:off x="2782307" y="4065235"/>
              <a:ext cx="184731" cy="461665"/>
            </a:xfrm>
            <a:prstGeom prst="rect">
              <a:avLst/>
            </a:prstGeom>
            <a:noFill/>
          </p:spPr>
          <p:txBody>
            <a:bodyPr wrap="none" rtlCol="0">
              <a:spAutoFit/>
            </a:bodyPr>
            <a:lstStyle/>
            <a:p>
              <a:endParaRPr lang="en-US" sz="2400" dirty="0">
                <a:solidFill>
                  <a:schemeClr val="accent3"/>
                </a:solidFill>
                <a:latin typeface="Franklin Gothic Medium"/>
                <a:cs typeface="Franklin Gothic Medium"/>
              </a:endParaRPr>
            </a:p>
          </p:txBody>
        </p:sp>
        <p:sp>
          <p:nvSpPr>
            <p:cNvPr id="10" name="Rectangle 9">
              <a:extLst>
                <a:ext uri="{FF2B5EF4-FFF2-40B4-BE49-F238E27FC236}">
                  <a16:creationId xmlns:a16="http://schemas.microsoft.com/office/drawing/2014/main" id="{406868CB-592D-4B94-BDEA-9645B15C5892}"/>
                </a:ext>
              </a:extLst>
            </p:cNvPr>
            <p:cNvSpPr/>
            <p:nvPr/>
          </p:nvSpPr>
          <p:spPr>
            <a:xfrm>
              <a:off x="2285888" y="4095153"/>
              <a:ext cx="377026"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E</a:t>
              </a:r>
              <a:endParaRPr lang="en-US" sz="1600" b="1" dirty="0">
                <a:solidFill>
                  <a:schemeClr val="accent3"/>
                </a:solidFill>
                <a:latin typeface="Franklin Gothic Medium" panose="020B0603020102020204" pitchFamily="34" charset="0"/>
              </a:endParaRPr>
            </a:p>
          </p:txBody>
        </p:sp>
        <p:sp>
          <p:nvSpPr>
            <p:cNvPr id="11" name="Rectangle 10">
              <a:extLst>
                <a:ext uri="{FF2B5EF4-FFF2-40B4-BE49-F238E27FC236}">
                  <a16:creationId xmlns:a16="http://schemas.microsoft.com/office/drawing/2014/main" id="{DDFD5E81-E8BA-454C-959C-907ACB8D6E05}"/>
                </a:ext>
              </a:extLst>
            </p:cNvPr>
            <p:cNvSpPr/>
            <p:nvPr/>
          </p:nvSpPr>
          <p:spPr>
            <a:xfrm>
              <a:off x="3255653" y="4127093"/>
              <a:ext cx="377026"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E</a:t>
              </a:r>
              <a:endParaRPr lang="en-US" sz="1600" b="1" dirty="0">
                <a:solidFill>
                  <a:schemeClr val="accent3"/>
                </a:solidFill>
                <a:latin typeface="Franklin Gothic Medium" panose="020B0603020102020204" pitchFamily="34" charset="0"/>
              </a:endParaRPr>
            </a:p>
          </p:txBody>
        </p:sp>
        <p:cxnSp>
          <p:nvCxnSpPr>
            <p:cNvPr id="12" name="Straight Connector 11">
              <a:extLst>
                <a:ext uri="{FF2B5EF4-FFF2-40B4-BE49-F238E27FC236}">
                  <a16:creationId xmlns:a16="http://schemas.microsoft.com/office/drawing/2014/main" id="{814E9303-90A8-40D2-8A89-59816FDB8850}"/>
                </a:ext>
              </a:extLst>
            </p:cNvPr>
            <p:cNvCxnSpPr/>
            <p:nvPr/>
          </p:nvCxnSpPr>
          <p:spPr>
            <a:xfrm>
              <a:off x="2474401" y="4595942"/>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1AFA4D0B-7CBB-42AC-B229-B2A67D94EE19}"/>
                </a:ext>
              </a:extLst>
            </p:cNvPr>
            <p:cNvSpPr txBox="1"/>
            <p:nvPr/>
          </p:nvSpPr>
          <p:spPr>
            <a:xfrm>
              <a:off x="2773716" y="4087406"/>
              <a:ext cx="389850" cy="584775"/>
            </a:xfrm>
            <a:prstGeom prst="rect">
              <a:avLst/>
            </a:prstGeom>
            <a:noFill/>
          </p:spPr>
          <p:txBody>
            <a:bodyPr wrap="none" rtlCol="0">
              <a:spAutoFit/>
            </a:bodyPr>
            <a:lstStyle/>
            <a:p>
              <a:r>
                <a:rPr lang="en-US" sz="3200" b="1" dirty="0">
                  <a:solidFill>
                    <a:schemeClr val="accent3"/>
                  </a:solidFill>
                  <a:latin typeface="Calibri" charset="0"/>
                  <a:sym typeface="Symbol" charset="0"/>
                </a:rPr>
                <a:t>+</a:t>
              </a:r>
              <a:endParaRPr lang="en-US" sz="2400" dirty="0">
                <a:solidFill>
                  <a:schemeClr val="accent3"/>
                </a:solidFill>
                <a:latin typeface="Franklin Gothic Medium"/>
                <a:cs typeface="Franklin Gothic Medium"/>
              </a:endParaRPr>
            </a:p>
          </p:txBody>
        </p:sp>
        <p:grpSp>
          <p:nvGrpSpPr>
            <p:cNvPr id="14" name="Group 13">
              <a:extLst>
                <a:ext uri="{FF2B5EF4-FFF2-40B4-BE49-F238E27FC236}">
                  <a16:creationId xmlns:a16="http://schemas.microsoft.com/office/drawing/2014/main" id="{CCD96442-3BF2-4E7E-AAC3-C577E72A64A1}"/>
                </a:ext>
              </a:extLst>
            </p:cNvPr>
            <p:cNvGrpSpPr/>
            <p:nvPr/>
          </p:nvGrpSpPr>
          <p:grpSpPr>
            <a:xfrm>
              <a:off x="2756975" y="4582940"/>
              <a:ext cx="1336936" cy="917567"/>
              <a:chOff x="2770510" y="4816787"/>
              <a:chExt cx="1336936" cy="917567"/>
            </a:xfrm>
          </p:grpSpPr>
          <p:cxnSp>
            <p:nvCxnSpPr>
              <p:cNvPr id="20" name="Straight Connector 19">
                <a:extLst>
                  <a:ext uri="{FF2B5EF4-FFF2-40B4-BE49-F238E27FC236}">
                    <a16:creationId xmlns:a16="http://schemas.microsoft.com/office/drawing/2014/main" id="{BDF4372E-CBB9-4EA6-8FA7-FD07663C7024}"/>
                  </a:ext>
                </a:extLst>
              </p:cNvPr>
              <p:cNvCxnSpPr/>
              <p:nvPr/>
            </p:nvCxnSpPr>
            <p:spPr>
              <a:xfrm flipH="1">
                <a:off x="2967038" y="4816787"/>
                <a:ext cx="370961" cy="46172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D582024D-3123-4A11-85F9-AA9D90076CD5}"/>
                  </a:ext>
                </a:extLst>
              </p:cNvPr>
              <p:cNvCxnSpPr/>
              <p:nvPr/>
            </p:nvCxnSpPr>
            <p:spPr>
              <a:xfrm flipH="1">
                <a:off x="3456244" y="4816787"/>
                <a:ext cx="5610" cy="33861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11931B7E-0073-4DED-915B-54A176AA4DF6}"/>
                  </a:ext>
                </a:extLst>
              </p:cNvPr>
              <p:cNvCxnSpPr/>
              <p:nvPr/>
            </p:nvCxnSpPr>
            <p:spPr>
              <a:xfrm>
                <a:off x="3632024" y="4816787"/>
                <a:ext cx="277188" cy="46172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63AF9FF1-9A5E-4045-B8E1-F2F6A4250527}"/>
                      </a:ext>
                    </a:extLst>
                  </p:cNvPr>
                  <p:cNvSpPr txBox="1"/>
                  <p:nvPr/>
                </p:nvSpPr>
                <p:spPr>
                  <a:xfrm>
                    <a:off x="3222545" y="5104212"/>
                    <a:ext cx="486030"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i="1" dirty="0" smtClean="0">
                              <a:solidFill>
                                <a:schemeClr val="accent3"/>
                              </a:solidFill>
                              <a:latin typeface="Cambria Math"/>
                              <a:sym typeface="Symbol"/>
                            </a:rPr>
                            <m:t>∗</m:t>
                          </m:r>
                        </m:oMath>
                      </m:oMathPara>
                    </a14:m>
                    <a:endParaRPr lang="en-US" sz="2400" dirty="0">
                      <a:solidFill>
                        <a:schemeClr val="accent3"/>
                      </a:solidFill>
                      <a:latin typeface="Franklin Gothic Medium" panose="020B0603020102020204" pitchFamily="34" charset="0"/>
                      <a:cs typeface="Franklin Gothic Medium"/>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3222545" y="5104212"/>
                    <a:ext cx="486030" cy="584775"/>
                  </a:xfrm>
                  <a:prstGeom prst="rect">
                    <a:avLst/>
                  </a:prstGeom>
                  <a:blipFill rotWithShape="0">
                    <a:blip r:embed="rId5"/>
                    <a:stretch>
                      <a:fillRect/>
                    </a:stretch>
                  </a:blipFill>
                </p:spPr>
                <p:txBody>
                  <a:bodyPr/>
                  <a:lstStyle/>
                  <a:p>
                    <a:r>
                      <a:rPr lang="en-US">
                        <a:noFill/>
                      </a:rPr>
                      <a:t> </a:t>
                    </a:r>
                  </a:p>
                </p:txBody>
              </p:sp>
            </mc:Fallback>
          </mc:AlternateContent>
          <p:sp>
            <p:nvSpPr>
              <p:cNvPr id="24" name="Rectangle 23">
                <a:extLst>
                  <a:ext uri="{FF2B5EF4-FFF2-40B4-BE49-F238E27FC236}">
                    <a16:creationId xmlns:a16="http://schemas.microsoft.com/office/drawing/2014/main" id="{1DBFE3F5-E1E6-4622-89B8-1364F0A407B0}"/>
                  </a:ext>
                </a:extLst>
              </p:cNvPr>
              <p:cNvSpPr/>
              <p:nvPr/>
            </p:nvSpPr>
            <p:spPr>
              <a:xfrm>
                <a:off x="2770510" y="5168336"/>
                <a:ext cx="377026"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E</a:t>
                </a:r>
                <a:endParaRPr lang="en-US" sz="1600" b="1" dirty="0">
                  <a:solidFill>
                    <a:schemeClr val="accent3"/>
                  </a:solidFill>
                  <a:latin typeface="Franklin Gothic Medium" panose="020B0603020102020204" pitchFamily="34" charset="0"/>
                </a:endParaRPr>
              </a:p>
            </p:txBody>
          </p:sp>
          <p:sp>
            <p:nvSpPr>
              <p:cNvPr id="25" name="Rectangle 24">
                <a:extLst>
                  <a:ext uri="{FF2B5EF4-FFF2-40B4-BE49-F238E27FC236}">
                    <a16:creationId xmlns:a16="http://schemas.microsoft.com/office/drawing/2014/main" id="{338B8BD1-6CF9-463A-B8D3-D16FD97E7429}"/>
                  </a:ext>
                </a:extLst>
              </p:cNvPr>
              <p:cNvSpPr/>
              <p:nvPr/>
            </p:nvSpPr>
            <p:spPr>
              <a:xfrm>
                <a:off x="3730420" y="5211134"/>
                <a:ext cx="377026"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E</a:t>
                </a:r>
                <a:endParaRPr lang="en-US" sz="1600" b="1" dirty="0">
                  <a:solidFill>
                    <a:schemeClr val="accent3"/>
                  </a:solidFill>
                  <a:latin typeface="Franklin Gothic Medium" panose="020B0603020102020204" pitchFamily="34" charset="0"/>
                </a:endParaRPr>
              </a:p>
            </p:txBody>
          </p:sp>
        </p:grpSp>
        <p:cxnSp>
          <p:nvCxnSpPr>
            <p:cNvPr id="15" name="Straight Connector 14">
              <a:extLst>
                <a:ext uri="{FF2B5EF4-FFF2-40B4-BE49-F238E27FC236}">
                  <a16:creationId xmlns:a16="http://schemas.microsoft.com/office/drawing/2014/main" id="{DD24F679-C2FD-485C-8773-189297551300}"/>
                </a:ext>
              </a:extLst>
            </p:cNvPr>
            <p:cNvCxnSpPr/>
            <p:nvPr/>
          </p:nvCxnSpPr>
          <p:spPr>
            <a:xfrm>
              <a:off x="2979250" y="5366907"/>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60EAF7BB-EF07-4536-8C00-85ABEB305E18}"/>
                </a:ext>
              </a:extLst>
            </p:cNvPr>
            <p:cNvCxnSpPr/>
            <p:nvPr/>
          </p:nvCxnSpPr>
          <p:spPr>
            <a:xfrm>
              <a:off x="3914505" y="5457709"/>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C2253968-A6F2-45D7-A597-2F719B40D380}"/>
                </a:ext>
              </a:extLst>
            </p:cNvPr>
            <p:cNvSpPr txBox="1"/>
            <p:nvPr/>
          </p:nvSpPr>
          <p:spPr>
            <a:xfrm>
              <a:off x="2333696" y="4977287"/>
              <a:ext cx="394660" cy="523220"/>
            </a:xfrm>
            <a:prstGeom prst="rect">
              <a:avLst/>
            </a:prstGeom>
            <a:noFill/>
          </p:spPr>
          <p:txBody>
            <a:bodyPr wrap="none" rtlCol="0">
              <a:spAutoFit/>
            </a:bodyPr>
            <a:lstStyle/>
            <a:p>
              <a:r>
                <a:rPr lang="en-US" sz="2800" dirty="0">
                  <a:solidFill>
                    <a:schemeClr val="accent3"/>
                  </a:solidFill>
                  <a:latin typeface="Franklin Gothic Medium"/>
                  <a:cs typeface="Franklin Gothic Medium"/>
                </a:rPr>
                <a:t>2</a:t>
              </a:r>
            </a:p>
          </p:txBody>
        </p:sp>
        <p:sp>
          <p:nvSpPr>
            <p:cNvPr id="18" name="TextBox 17">
              <a:extLst>
                <a:ext uri="{FF2B5EF4-FFF2-40B4-BE49-F238E27FC236}">
                  <a16:creationId xmlns:a16="http://schemas.microsoft.com/office/drawing/2014/main" id="{2E5D4727-A683-41A1-A270-12E7DDDF9B08}"/>
                </a:ext>
              </a:extLst>
            </p:cNvPr>
            <p:cNvSpPr txBox="1"/>
            <p:nvPr/>
          </p:nvSpPr>
          <p:spPr>
            <a:xfrm>
              <a:off x="2820202" y="5711960"/>
              <a:ext cx="394660" cy="523220"/>
            </a:xfrm>
            <a:prstGeom prst="rect">
              <a:avLst/>
            </a:prstGeom>
            <a:noFill/>
          </p:spPr>
          <p:txBody>
            <a:bodyPr wrap="none" rtlCol="0">
              <a:spAutoFit/>
            </a:bodyPr>
            <a:lstStyle/>
            <a:p>
              <a:r>
                <a:rPr lang="en-US" sz="2800" dirty="0">
                  <a:solidFill>
                    <a:schemeClr val="accent3"/>
                  </a:solidFill>
                  <a:latin typeface="Franklin Gothic Medium"/>
                  <a:cs typeface="Franklin Gothic Medium"/>
                </a:rPr>
                <a:t>3</a:t>
              </a:r>
            </a:p>
          </p:txBody>
        </p:sp>
        <p:sp>
          <p:nvSpPr>
            <p:cNvPr id="19" name="TextBox 18">
              <a:extLst>
                <a:ext uri="{FF2B5EF4-FFF2-40B4-BE49-F238E27FC236}">
                  <a16:creationId xmlns:a16="http://schemas.microsoft.com/office/drawing/2014/main" id="{EA78C980-AD32-4270-95B1-2C5109272755}"/>
                </a:ext>
              </a:extLst>
            </p:cNvPr>
            <p:cNvSpPr txBox="1"/>
            <p:nvPr/>
          </p:nvSpPr>
          <p:spPr>
            <a:xfrm>
              <a:off x="3757083" y="5802623"/>
              <a:ext cx="394660" cy="523220"/>
            </a:xfrm>
            <a:prstGeom prst="rect">
              <a:avLst/>
            </a:prstGeom>
            <a:noFill/>
          </p:spPr>
          <p:txBody>
            <a:bodyPr wrap="none" rtlCol="0">
              <a:spAutoFit/>
            </a:bodyPr>
            <a:lstStyle/>
            <a:p>
              <a:r>
                <a:rPr lang="en-US" sz="2800" dirty="0">
                  <a:solidFill>
                    <a:schemeClr val="accent3"/>
                  </a:solidFill>
                  <a:latin typeface="Franklin Gothic Medium"/>
                  <a:cs typeface="Franklin Gothic Medium"/>
                </a:rPr>
                <a:t>4</a:t>
              </a:r>
            </a:p>
          </p:txBody>
        </p:sp>
      </p:grpSp>
      <p:grpSp>
        <p:nvGrpSpPr>
          <p:cNvPr id="26" name="Group 25">
            <a:extLst>
              <a:ext uri="{FF2B5EF4-FFF2-40B4-BE49-F238E27FC236}">
                <a16:creationId xmlns:a16="http://schemas.microsoft.com/office/drawing/2014/main" id="{AEAE9C7A-6107-4BC3-BE74-B5EFE7DC1BAE}"/>
              </a:ext>
            </a:extLst>
          </p:cNvPr>
          <p:cNvGrpSpPr/>
          <p:nvPr/>
        </p:nvGrpSpPr>
        <p:grpSpPr>
          <a:xfrm>
            <a:off x="5372343" y="3218152"/>
            <a:ext cx="1913380" cy="3053320"/>
            <a:chOff x="5338548" y="3029094"/>
            <a:chExt cx="1913380" cy="3053320"/>
          </a:xfrm>
        </p:grpSpPr>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C4479743-5B94-4BE3-9791-337E9D429226}"/>
                    </a:ext>
                  </a:extLst>
                </p:cNvPr>
                <p:cNvSpPr txBox="1"/>
                <p:nvPr/>
              </p:nvSpPr>
              <p:spPr>
                <a:xfrm>
                  <a:off x="6303385" y="3841260"/>
                  <a:ext cx="486030"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i="1" dirty="0" smtClean="0">
                            <a:solidFill>
                              <a:schemeClr val="accent3"/>
                            </a:solidFill>
                            <a:latin typeface="Cambria Math"/>
                            <a:sym typeface="Symbol"/>
                          </a:rPr>
                          <m:t>∗</m:t>
                        </m:r>
                      </m:oMath>
                    </m:oMathPara>
                  </a14:m>
                  <a:endParaRPr lang="en-US" sz="2400" dirty="0">
                    <a:solidFill>
                      <a:schemeClr val="accent3"/>
                    </a:solidFill>
                    <a:latin typeface="Franklin Gothic Medium" panose="020B0603020102020204" pitchFamily="34" charset="0"/>
                    <a:cs typeface="Franklin Gothic Medium"/>
                  </a:endParaRPr>
                </a:p>
              </p:txBody>
            </p:sp>
          </mc:Choice>
          <mc:Fallback xmlns="">
            <p:sp>
              <p:nvSpPr>
                <p:cNvPr id="53" name="TextBox 52"/>
                <p:cNvSpPr txBox="1">
                  <a:spLocks noRot="1" noChangeAspect="1" noMove="1" noResize="1" noEditPoints="1" noAdjustHandles="1" noChangeArrowheads="1" noChangeShapeType="1" noTextEdit="1"/>
                </p:cNvSpPr>
                <p:nvPr/>
              </p:nvSpPr>
              <p:spPr>
                <a:xfrm>
                  <a:off x="6303385" y="3841260"/>
                  <a:ext cx="486030" cy="584775"/>
                </a:xfrm>
                <a:prstGeom prst="rect">
                  <a:avLst/>
                </a:prstGeom>
                <a:blipFill rotWithShape="0">
                  <a:blip r:embed="rId6"/>
                  <a:stretch>
                    <a:fillRect/>
                  </a:stretch>
                </a:blipFill>
              </p:spPr>
              <p:txBody>
                <a:bodyPr/>
                <a:lstStyle/>
                <a:p>
                  <a:r>
                    <a:rPr lang="en-US">
                      <a:noFill/>
                    </a:rPr>
                    <a:t> </a:t>
                  </a:r>
                </a:p>
              </p:txBody>
            </p:sp>
          </mc:Fallback>
        </mc:AlternateContent>
        <p:grpSp>
          <p:nvGrpSpPr>
            <p:cNvPr id="28" name="Group 27">
              <a:extLst>
                <a:ext uri="{FF2B5EF4-FFF2-40B4-BE49-F238E27FC236}">
                  <a16:creationId xmlns:a16="http://schemas.microsoft.com/office/drawing/2014/main" id="{7175FE8C-3385-42C7-9D49-C64D0319D6D9}"/>
                </a:ext>
              </a:extLst>
            </p:cNvPr>
            <p:cNvGrpSpPr/>
            <p:nvPr/>
          </p:nvGrpSpPr>
          <p:grpSpPr>
            <a:xfrm>
              <a:off x="5338548" y="4348596"/>
              <a:ext cx="1336936" cy="917567"/>
              <a:chOff x="6324928" y="4393882"/>
              <a:chExt cx="1336936" cy="917567"/>
            </a:xfrm>
          </p:grpSpPr>
          <p:sp>
            <p:nvSpPr>
              <p:cNvPr id="45" name="TextBox 44">
                <a:extLst>
                  <a:ext uri="{FF2B5EF4-FFF2-40B4-BE49-F238E27FC236}">
                    <a16:creationId xmlns:a16="http://schemas.microsoft.com/office/drawing/2014/main" id="{2DB50010-719E-438D-BB0A-C4DF59887BCA}"/>
                  </a:ext>
                </a:extLst>
              </p:cNvPr>
              <p:cNvSpPr txBox="1"/>
              <p:nvPr/>
            </p:nvSpPr>
            <p:spPr>
              <a:xfrm>
                <a:off x="6841229" y="4694396"/>
                <a:ext cx="389850" cy="584775"/>
              </a:xfrm>
              <a:prstGeom prst="rect">
                <a:avLst/>
              </a:prstGeom>
              <a:noFill/>
            </p:spPr>
            <p:txBody>
              <a:bodyPr wrap="none" rtlCol="0">
                <a:spAutoFit/>
              </a:bodyPr>
              <a:lstStyle/>
              <a:p>
                <a:r>
                  <a:rPr lang="en-US" sz="3200" b="1" dirty="0">
                    <a:solidFill>
                      <a:schemeClr val="accent3"/>
                    </a:solidFill>
                    <a:latin typeface="Calibri" charset="0"/>
                    <a:sym typeface="Symbol" charset="0"/>
                  </a:rPr>
                  <a:t>+</a:t>
                </a:r>
                <a:endParaRPr lang="en-US" sz="2400" dirty="0">
                  <a:solidFill>
                    <a:schemeClr val="accent3"/>
                  </a:solidFill>
                  <a:latin typeface="Franklin Gothic Medium"/>
                  <a:cs typeface="Franklin Gothic Medium"/>
                </a:endParaRPr>
              </a:p>
            </p:txBody>
          </p:sp>
          <p:cxnSp>
            <p:nvCxnSpPr>
              <p:cNvPr id="46" name="Straight Connector 45">
                <a:extLst>
                  <a:ext uri="{FF2B5EF4-FFF2-40B4-BE49-F238E27FC236}">
                    <a16:creationId xmlns:a16="http://schemas.microsoft.com/office/drawing/2014/main" id="{9DB11D82-E17B-40CC-8E9D-C431CDCC4285}"/>
                  </a:ext>
                </a:extLst>
              </p:cNvPr>
              <p:cNvCxnSpPr/>
              <p:nvPr/>
            </p:nvCxnSpPr>
            <p:spPr>
              <a:xfrm flipH="1">
                <a:off x="6521456" y="4393882"/>
                <a:ext cx="370961" cy="46172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7D92C0EA-0E39-49C8-9010-2AE56239A651}"/>
                  </a:ext>
                </a:extLst>
              </p:cNvPr>
              <p:cNvCxnSpPr/>
              <p:nvPr/>
            </p:nvCxnSpPr>
            <p:spPr>
              <a:xfrm flipH="1">
                <a:off x="7010662" y="4393882"/>
                <a:ext cx="5610" cy="33861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7B9C586F-8003-4720-A33C-924EB83591F5}"/>
                  </a:ext>
                </a:extLst>
              </p:cNvPr>
              <p:cNvCxnSpPr/>
              <p:nvPr/>
            </p:nvCxnSpPr>
            <p:spPr>
              <a:xfrm>
                <a:off x="7186442" y="4393882"/>
                <a:ext cx="277188" cy="46172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9" name="Rectangle 48">
                <a:extLst>
                  <a:ext uri="{FF2B5EF4-FFF2-40B4-BE49-F238E27FC236}">
                    <a16:creationId xmlns:a16="http://schemas.microsoft.com/office/drawing/2014/main" id="{E1162A26-C15A-44D3-A3F2-CFF6281920A9}"/>
                  </a:ext>
                </a:extLst>
              </p:cNvPr>
              <p:cNvSpPr/>
              <p:nvPr/>
            </p:nvSpPr>
            <p:spPr>
              <a:xfrm>
                <a:off x="6324928" y="4745431"/>
                <a:ext cx="377026"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E</a:t>
                </a:r>
                <a:endParaRPr lang="en-US" sz="1600" b="1" dirty="0">
                  <a:solidFill>
                    <a:schemeClr val="accent3"/>
                  </a:solidFill>
                  <a:latin typeface="Franklin Gothic Medium" panose="020B0603020102020204" pitchFamily="34" charset="0"/>
                </a:endParaRPr>
              </a:p>
            </p:txBody>
          </p:sp>
          <p:sp>
            <p:nvSpPr>
              <p:cNvPr id="50" name="Rectangle 49">
                <a:extLst>
                  <a:ext uri="{FF2B5EF4-FFF2-40B4-BE49-F238E27FC236}">
                    <a16:creationId xmlns:a16="http://schemas.microsoft.com/office/drawing/2014/main" id="{672D776F-6A23-4539-AB7F-2696FBB22003}"/>
                  </a:ext>
                </a:extLst>
              </p:cNvPr>
              <p:cNvSpPr/>
              <p:nvPr/>
            </p:nvSpPr>
            <p:spPr>
              <a:xfrm>
                <a:off x="7284838" y="4788229"/>
                <a:ext cx="377026"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E</a:t>
                </a:r>
                <a:endParaRPr lang="en-US" sz="1600" b="1" dirty="0">
                  <a:solidFill>
                    <a:schemeClr val="accent3"/>
                  </a:solidFill>
                  <a:latin typeface="Franklin Gothic Medium" panose="020B0603020102020204" pitchFamily="34" charset="0"/>
                </a:endParaRPr>
              </a:p>
            </p:txBody>
          </p:sp>
        </p:grpSp>
        <p:grpSp>
          <p:nvGrpSpPr>
            <p:cNvPr id="29" name="Group 28">
              <a:extLst>
                <a:ext uri="{FF2B5EF4-FFF2-40B4-BE49-F238E27FC236}">
                  <a16:creationId xmlns:a16="http://schemas.microsoft.com/office/drawing/2014/main" id="{BAFA3A9A-B4D2-487D-B1A1-4B836170AC29}"/>
                </a:ext>
              </a:extLst>
            </p:cNvPr>
            <p:cNvGrpSpPr/>
            <p:nvPr/>
          </p:nvGrpSpPr>
          <p:grpSpPr>
            <a:xfrm>
              <a:off x="5383205" y="5177849"/>
              <a:ext cx="394660" cy="904565"/>
              <a:chOff x="5901649" y="4406884"/>
              <a:chExt cx="394660" cy="904565"/>
            </a:xfrm>
          </p:grpSpPr>
          <p:cxnSp>
            <p:nvCxnSpPr>
              <p:cNvPr id="43" name="Straight Connector 42">
                <a:extLst>
                  <a:ext uri="{FF2B5EF4-FFF2-40B4-BE49-F238E27FC236}">
                    <a16:creationId xmlns:a16="http://schemas.microsoft.com/office/drawing/2014/main" id="{ECFD06E6-283F-4268-AB15-ADB8A8DAE97C}"/>
                  </a:ext>
                </a:extLst>
              </p:cNvPr>
              <p:cNvCxnSpPr/>
              <p:nvPr/>
            </p:nvCxnSpPr>
            <p:spPr>
              <a:xfrm>
                <a:off x="6042354" y="4406884"/>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4AC6B620-E815-43D9-9C71-EE2208F6398F}"/>
                  </a:ext>
                </a:extLst>
              </p:cNvPr>
              <p:cNvSpPr txBox="1"/>
              <p:nvPr/>
            </p:nvSpPr>
            <p:spPr>
              <a:xfrm>
                <a:off x="5901649" y="4788229"/>
                <a:ext cx="394660" cy="523220"/>
              </a:xfrm>
              <a:prstGeom prst="rect">
                <a:avLst/>
              </a:prstGeom>
              <a:noFill/>
            </p:spPr>
            <p:txBody>
              <a:bodyPr wrap="none" rtlCol="0">
                <a:spAutoFit/>
              </a:bodyPr>
              <a:lstStyle/>
              <a:p>
                <a:r>
                  <a:rPr lang="en-US" sz="2800" dirty="0">
                    <a:solidFill>
                      <a:schemeClr val="accent3"/>
                    </a:solidFill>
                    <a:latin typeface="Franklin Gothic Medium"/>
                    <a:cs typeface="Franklin Gothic Medium"/>
                  </a:rPr>
                  <a:t>2</a:t>
                </a:r>
              </a:p>
            </p:txBody>
          </p:sp>
        </p:grpSp>
        <p:grpSp>
          <p:nvGrpSpPr>
            <p:cNvPr id="30" name="Group 29">
              <a:extLst>
                <a:ext uri="{FF2B5EF4-FFF2-40B4-BE49-F238E27FC236}">
                  <a16:creationId xmlns:a16="http://schemas.microsoft.com/office/drawing/2014/main" id="{833B290A-024C-43FC-B5F3-A877FCB3DDF7}"/>
                </a:ext>
              </a:extLst>
            </p:cNvPr>
            <p:cNvGrpSpPr/>
            <p:nvPr/>
          </p:nvGrpSpPr>
          <p:grpSpPr>
            <a:xfrm>
              <a:off x="5853841" y="3029094"/>
              <a:ext cx="1346791" cy="3017028"/>
              <a:chOff x="5853841" y="3029094"/>
              <a:chExt cx="1346791" cy="3017028"/>
            </a:xfrm>
          </p:grpSpPr>
          <p:sp>
            <p:nvSpPr>
              <p:cNvPr id="34" name="TextBox 33">
                <a:extLst>
                  <a:ext uri="{FF2B5EF4-FFF2-40B4-BE49-F238E27FC236}">
                    <a16:creationId xmlns:a16="http://schemas.microsoft.com/office/drawing/2014/main" id="{FC8492C6-60E0-4832-A803-AB99AD26ADA3}"/>
                  </a:ext>
                </a:extLst>
              </p:cNvPr>
              <p:cNvSpPr txBox="1"/>
              <p:nvPr/>
            </p:nvSpPr>
            <p:spPr>
              <a:xfrm>
                <a:off x="6357887" y="3029094"/>
                <a:ext cx="377026" cy="523220"/>
              </a:xfrm>
              <a:prstGeom prst="rect">
                <a:avLst/>
              </a:prstGeom>
              <a:noFill/>
            </p:spPr>
            <p:txBody>
              <a:bodyPr wrap="none" rtlCol="0">
                <a:spAutoFit/>
              </a:bodyPr>
              <a:lstStyle/>
              <a:p>
                <a:r>
                  <a:rPr lang="en-US" sz="2800" b="1" dirty="0">
                    <a:solidFill>
                      <a:schemeClr val="accent3"/>
                    </a:solidFill>
                    <a:latin typeface="Franklin Gothic Medium" panose="020B0603020102020204" pitchFamily="34" charset="0"/>
                    <a:sym typeface="Symbol" charset="0"/>
                  </a:rPr>
                  <a:t>E</a:t>
                </a:r>
                <a:endParaRPr lang="en-US" sz="2000" b="1" dirty="0">
                  <a:solidFill>
                    <a:schemeClr val="accent3"/>
                  </a:solidFill>
                  <a:latin typeface="Franklin Gothic Medium" panose="020B0603020102020204" pitchFamily="34" charset="0"/>
                  <a:cs typeface="Franklin Gothic Medium"/>
                </a:endParaRPr>
              </a:p>
            </p:txBody>
          </p:sp>
          <p:cxnSp>
            <p:nvCxnSpPr>
              <p:cNvPr id="35" name="Straight Connector 34">
                <a:extLst>
                  <a:ext uri="{FF2B5EF4-FFF2-40B4-BE49-F238E27FC236}">
                    <a16:creationId xmlns:a16="http://schemas.microsoft.com/office/drawing/2014/main" id="{45ED7308-436A-40CB-84B0-629552691324}"/>
                  </a:ext>
                </a:extLst>
              </p:cNvPr>
              <p:cNvCxnSpPr/>
              <p:nvPr/>
            </p:nvCxnSpPr>
            <p:spPr>
              <a:xfrm flipH="1">
                <a:off x="6050369" y="3509389"/>
                <a:ext cx="384496" cy="506877"/>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43B02777-E63D-4B8B-96C9-D06F189C1F30}"/>
                  </a:ext>
                </a:extLst>
              </p:cNvPr>
              <p:cNvCxnSpPr>
                <a:stCxn id="34" idx="2"/>
              </p:cNvCxnSpPr>
              <p:nvPr/>
            </p:nvCxnSpPr>
            <p:spPr>
              <a:xfrm>
                <a:off x="6546400" y="3552314"/>
                <a:ext cx="803" cy="40016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8C6170DC-7C5A-423A-9E42-298A3CAD6159}"/>
                  </a:ext>
                </a:extLst>
              </p:cNvPr>
              <p:cNvCxnSpPr/>
              <p:nvPr/>
            </p:nvCxnSpPr>
            <p:spPr>
              <a:xfrm>
                <a:off x="6640175" y="3509389"/>
                <a:ext cx="352368" cy="506877"/>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07EE8589-5380-49E2-BEE9-0223EFDD43A3}"/>
                  </a:ext>
                </a:extLst>
              </p:cNvPr>
              <p:cNvSpPr txBox="1"/>
              <p:nvPr/>
            </p:nvSpPr>
            <p:spPr>
              <a:xfrm>
                <a:off x="6350260" y="3876177"/>
                <a:ext cx="184731" cy="461665"/>
              </a:xfrm>
              <a:prstGeom prst="rect">
                <a:avLst/>
              </a:prstGeom>
              <a:noFill/>
            </p:spPr>
            <p:txBody>
              <a:bodyPr wrap="none" rtlCol="0">
                <a:spAutoFit/>
              </a:bodyPr>
              <a:lstStyle/>
              <a:p>
                <a:endParaRPr lang="en-US" sz="2400" dirty="0">
                  <a:solidFill>
                    <a:schemeClr val="accent3"/>
                  </a:solidFill>
                  <a:latin typeface="Franklin Gothic Medium"/>
                  <a:cs typeface="Franklin Gothic Medium"/>
                </a:endParaRPr>
              </a:p>
            </p:txBody>
          </p:sp>
          <p:sp>
            <p:nvSpPr>
              <p:cNvPr id="39" name="Rectangle 38">
                <a:extLst>
                  <a:ext uri="{FF2B5EF4-FFF2-40B4-BE49-F238E27FC236}">
                    <a16:creationId xmlns:a16="http://schemas.microsoft.com/office/drawing/2014/main" id="{31A43318-6DE8-4589-BDF2-947BD6B9D30B}"/>
                  </a:ext>
                </a:extLst>
              </p:cNvPr>
              <p:cNvSpPr/>
              <p:nvPr/>
            </p:nvSpPr>
            <p:spPr>
              <a:xfrm>
                <a:off x="5853841" y="3906095"/>
                <a:ext cx="377026"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E</a:t>
                </a:r>
                <a:endParaRPr lang="en-US" sz="1600" b="1" dirty="0">
                  <a:solidFill>
                    <a:schemeClr val="accent3"/>
                  </a:solidFill>
                  <a:latin typeface="Franklin Gothic Medium" panose="020B0603020102020204" pitchFamily="34" charset="0"/>
                </a:endParaRPr>
              </a:p>
            </p:txBody>
          </p:sp>
          <p:sp>
            <p:nvSpPr>
              <p:cNvPr id="40" name="Rectangle 39">
                <a:extLst>
                  <a:ext uri="{FF2B5EF4-FFF2-40B4-BE49-F238E27FC236}">
                    <a16:creationId xmlns:a16="http://schemas.microsoft.com/office/drawing/2014/main" id="{FB26200B-255E-417F-870D-A477E3A91E32}"/>
                  </a:ext>
                </a:extLst>
              </p:cNvPr>
              <p:cNvSpPr/>
              <p:nvPr/>
            </p:nvSpPr>
            <p:spPr>
              <a:xfrm>
                <a:off x="6823606" y="3938035"/>
                <a:ext cx="377026"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E</a:t>
                </a:r>
                <a:endParaRPr lang="en-US" sz="1600" b="1" dirty="0">
                  <a:solidFill>
                    <a:schemeClr val="accent3"/>
                  </a:solidFill>
                  <a:latin typeface="Franklin Gothic Medium" panose="020B0603020102020204" pitchFamily="34" charset="0"/>
                </a:endParaRPr>
              </a:p>
            </p:txBody>
          </p:sp>
          <p:cxnSp>
            <p:nvCxnSpPr>
              <p:cNvPr id="41" name="Straight Connector 40">
                <a:extLst>
                  <a:ext uri="{FF2B5EF4-FFF2-40B4-BE49-F238E27FC236}">
                    <a16:creationId xmlns:a16="http://schemas.microsoft.com/office/drawing/2014/main" id="{EEDFBCF9-9C2E-43D0-9BF6-9A62D228CFF4}"/>
                  </a:ext>
                </a:extLst>
              </p:cNvPr>
              <p:cNvCxnSpPr/>
              <p:nvPr/>
            </p:nvCxnSpPr>
            <p:spPr>
              <a:xfrm>
                <a:off x="6547203" y="5177849"/>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73E1BBC5-50A0-49FA-B304-77E1EEF49FE0}"/>
                  </a:ext>
                </a:extLst>
              </p:cNvPr>
              <p:cNvSpPr txBox="1"/>
              <p:nvPr/>
            </p:nvSpPr>
            <p:spPr>
              <a:xfrm>
                <a:off x="6388155" y="5522902"/>
                <a:ext cx="394660" cy="523220"/>
              </a:xfrm>
              <a:prstGeom prst="rect">
                <a:avLst/>
              </a:prstGeom>
              <a:noFill/>
            </p:spPr>
            <p:txBody>
              <a:bodyPr wrap="none" rtlCol="0">
                <a:spAutoFit/>
              </a:bodyPr>
              <a:lstStyle/>
              <a:p>
                <a:r>
                  <a:rPr lang="en-US" sz="2800" dirty="0">
                    <a:solidFill>
                      <a:schemeClr val="accent3"/>
                    </a:solidFill>
                    <a:latin typeface="Franklin Gothic Medium"/>
                    <a:cs typeface="Franklin Gothic Medium"/>
                  </a:rPr>
                  <a:t>3</a:t>
                </a:r>
              </a:p>
            </p:txBody>
          </p:sp>
        </p:grpSp>
        <p:grpSp>
          <p:nvGrpSpPr>
            <p:cNvPr id="31" name="Group 30">
              <a:extLst>
                <a:ext uri="{FF2B5EF4-FFF2-40B4-BE49-F238E27FC236}">
                  <a16:creationId xmlns:a16="http://schemas.microsoft.com/office/drawing/2014/main" id="{53582655-6501-4FCC-86C8-A3E173037061}"/>
                </a:ext>
              </a:extLst>
            </p:cNvPr>
            <p:cNvGrpSpPr/>
            <p:nvPr/>
          </p:nvGrpSpPr>
          <p:grpSpPr>
            <a:xfrm>
              <a:off x="6857268" y="4372577"/>
              <a:ext cx="394660" cy="868134"/>
              <a:chOff x="7325036" y="5268651"/>
              <a:chExt cx="394660" cy="868134"/>
            </a:xfrm>
          </p:grpSpPr>
          <p:cxnSp>
            <p:nvCxnSpPr>
              <p:cNvPr id="32" name="Straight Connector 31">
                <a:extLst>
                  <a:ext uri="{FF2B5EF4-FFF2-40B4-BE49-F238E27FC236}">
                    <a16:creationId xmlns:a16="http://schemas.microsoft.com/office/drawing/2014/main" id="{E720B3EE-4369-47BD-91E3-074A9AC77367}"/>
                  </a:ext>
                </a:extLst>
              </p:cNvPr>
              <p:cNvCxnSpPr/>
              <p:nvPr/>
            </p:nvCxnSpPr>
            <p:spPr>
              <a:xfrm>
                <a:off x="7482458" y="5268651"/>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5CCEEA62-84B6-4CCC-9E67-A07F47C4D4C4}"/>
                  </a:ext>
                </a:extLst>
              </p:cNvPr>
              <p:cNvSpPr txBox="1"/>
              <p:nvPr/>
            </p:nvSpPr>
            <p:spPr>
              <a:xfrm>
                <a:off x="7325036" y="5613565"/>
                <a:ext cx="394660" cy="523220"/>
              </a:xfrm>
              <a:prstGeom prst="rect">
                <a:avLst/>
              </a:prstGeom>
              <a:noFill/>
            </p:spPr>
            <p:txBody>
              <a:bodyPr wrap="none" rtlCol="0">
                <a:spAutoFit/>
              </a:bodyPr>
              <a:lstStyle/>
              <a:p>
                <a:r>
                  <a:rPr lang="en-US" sz="2800" dirty="0">
                    <a:solidFill>
                      <a:schemeClr val="accent3"/>
                    </a:solidFill>
                    <a:latin typeface="Franklin Gothic Medium"/>
                    <a:cs typeface="Franklin Gothic Medium"/>
                  </a:rPr>
                  <a:t>4</a:t>
                </a:r>
              </a:p>
            </p:txBody>
          </p:sp>
        </p:grpSp>
      </p:grpSp>
    </p:spTree>
    <p:extLst>
      <p:ext uri="{BB962C8B-B14F-4D97-AF65-F5344CB8AC3E}">
        <p14:creationId xmlns:p14="http://schemas.microsoft.com/office/powerpoint/2010/main" val="12037536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2FBD0-0294-4BF9-A2C6-41CB6A99952B}"/>
              </a:ext>
            </a:extLst>
          </p:cNvPr>
          <p:cNvSpPr>
            <a:spLocks noGrp="1"/>
          </p:cNvSpPr>
          <p:nvPr>
            <p:ph type="title"/>
          </p:nvPr>
        </p:nvSpPr>
        <p:spPr/>
        <p:txBody>
          <a:bodyPr/>
          <a:lstStyle/>
          <a:p>
            <a:r>
              <a:rPr lang="en-US" dirty="0"/>
              <a:t>How do we encode order of operations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161ECF1-CC9A-4C5B-8922-F235DBD2C08B}"/>
                  </a:ext>
                </a:extLst>
              </p:cNvPr>
              <p:cNvSpPr>
                <a:spLocks noGrp="1"/>
              </p:cNvSpPr>
              <p:nvPr>
                <p:ph idx="1"/>
              </p:nvPr>
            </p:nvSpPr>
            <p:spPr>
              <a:xfrm>
                <a:off x="367323" y="1456042"/>
                <a:ext cx="9870831" cy="4845504"/>
              </a:xfrm>
            </p:spPr>
            <p:txBody>
              <a:bodyPr>
                <a:normAutofit/>
              </a:bodyPr>
              <a:lstStyle/>
              <a:p>
                <a:r>
                  <a:rPr lang="en-US" dirty="0"/>
                  <a:t>If we want to keep “in order” we want there to be only one possible parse tree. </a:t>
                </a:r>
              </a:p>
              <a:p>
                <a:r>
                  <a:rPr lang="en-US" dirty="0"/>
                  <a:t>Differentiate between “things to add” and “things to multiply”</a:t>
                </a:r>
              </a:p>
              <a:p>
                <a:r>
                  <a:rPr lang="en-US" dirty="0"/>
                  <a:t>Only introduce a * sign after you’ve eliminated the possibility of introducing another + sign in that area.</a:t>
                </a:r>
              </a:p>
              <a:p>
                <a14:m>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𝑇</m:t>
                    </m:r>
                  </m:oMath>
                </a14:m>
                <a:endParaRPr lang="en-US" b="0" dirty="0"/>
              </a:p>
              <a:p>
                <a14:m>
                  <m:oMath xmlns:m="http://schemas.openxmlformats.org/officeDocument/2006/math">
                    <m:r>
                      <a:rPr lang="en-US" b="0" i="1" smtClean="0">
                        <a:latin typeface="Cambria Math" panose="02040503050406030204" pitchFamily="18" charset="0"/>
                      </a:rPr>
                      <m:t>𝑇</m:t>
                    </m:r>
                    <m:r>
                      <a:rPr lang="en-US" b="0" i="1" smtClean="0">
                        <a:latin typeface="Cambria Math" panose="02040503050406030204" pitchFamily="18" charset="0"/>
                      </a:rPr>
                      <m:t>→</m:t>
                    </m:r>
                    <m:r>
                      <a:rPr lang="en-US" b="0" i="1" smtClean="0">
                        <a:latin typeface="Cambria Math" panose="02040503050406030204" pitchFamily="18" charset="0"/>
                      </a:rPr>
                      <m:t>𝐹</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r>
                      <a:rPr lang="en-US" b="0" i="1" smtClean="0">
                        <a:latin typeface="Cambria Math" panose="02040503050406030204" pitchFamily="18" charset="0"/>
                      </a:rPr>
                      <m:t>𝐹</m:t>
                    </m:r>
                  </m:oMath>
                </a14:m>
                <a:endParaRPr lang="en-US" b="0" dirty="0"/>
              </a:p>
              <a:p>
                <a14:m>
                  <m:oMath xmlns:m="http://schemas.openxmlformats.org/officeDocument/2006/math">
                    <m:r>
                      <a:rPr lang="en-US" b="0" i="1" smtClean="0">
                        <a:latin typeface="Cambria Math" panose="02040503050406030204" pitchFamily="18" charset="0"/>
                      </a:rPr>
                      <m:t>𝐹</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𝐸</m:t>
                        </m:r>
                      </m:e>
                    </m:d>
                    <m:r>
                      <a:rPr lang="en-US" b="0" i="1" smtClean="0">
                        <a:latin typeface="Cambria Math" panose="02040503050406030204" pitchFamily="18" charset="0"/>
                      </a:rPr>
                      <m:t>|</m:t>
                    </m:r>
                    <m:r>
                      <a:rPr lang="en-US" b="0" i="1" smtClean="0">
                        <a:latin typeface="Cambria Math" panose="02040503050406030204" pitchFamily="18" charset="0"/>
                      </a:rPr>
                      <m:t>𝑁</m:t>
                    </m:r>
                  </m:oMath>
                </a14:m>
                <a:endParaRPr lang="en-US" b="0" dirty="0"/>
              </a:p>
              <a:p>
                <a14:m>
                  <m:oMath xmlns:m="http://schemas.openxmlformats.org/officeDocument/2006/math">
                    <m:r>
                      <a:rPr lang="en-US" b="0" i="1" smtClean="0">
                        <a:latin typeface="Cambria Math" panose="02040503050406030204" pitchFamily="18" charset="0"/>
                      </a:rPr>
                      <m:t>𝑁</m:t>
                    </m:r>
                    <m:r>
                      <a:rPr lang="en-US" b="0" i="1" smtClean="0">
                        <a:latin typeface="Cambria Math" panose="02040503050406030204" pitchFamily="18" charset="0"/>
                      </a:rPr>
                      <m:t>→</m:t>
                    </m:r>
                    <m:r>
                      <a:rPr lang="en-US" b="0" i="1" smtClean="0">
                        <a:latin typeface="Cambria Math" panose="02040503050406030204" pitchFamily="18" charset="0"/>
                      </a:rPr>
                      <m:t>𝑥</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𝑦</m:t>
                        </m:r>
                      </m:e>
                    </m:d>
                    <m:r>
                      <a:rPr lang="en-US" b="0" i="1" smtClean="0">
                        <a:latin typeface="Cambria Math" panose="02040503050406030204" pitchFamily="18" charset="0"/>
                      </a:rPr>
                      <m:t>𝑧</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r>
                      <a:rPr lang="en-US" b="0" i="1" smtClean="0">
                        <a:latin typeface="Cambria Math" panose="02040503050406030204" pitchFamily="18" charset="0"/>
                      </a:rPr>
                      <m:t>1</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2</m:t>
                        </m:r>
                      </m:e>
                    </m:d>
                    <m:r>
                      <a:rPr lang="en-US" b="0" i="1" smtClean="0">
                        <a:latin typeface="Cambria Math" panose="02040503050406030204" pitchFamily="18" charset="0"/>
                      </a:rPr>
                      <m:t>3</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4</m:t>
                        </m:r>
                      </m:e>
                    </m:d>
                    <m:r>
                      <a:rPr lang="en-US" b="0" i="1" smtClean="0">
                        <a:latin typeface="Cambria Math" panose="02040503050406030204" pitchFamily="18" charset="0"/>
                      </a:rPr>
                      <m:t>5</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6</m:t>
                        </m:r>
                      </m:e>
                    </m:d>
                    <m:r>
                      <a:rPr lang="en-US" b="0" i="1" smtClean="0">
                        <a:latin typeface="Cambria Math" panose="02040503050406030204" pitchFamily="18" charset="0"/>
                      </a:rPr>
                      <m:t>7|8|9</m:t>
                    </m:r>
                  </m:oMath>
                </a14:m>
                <a:endParaRPr lang="en-US" dirty="0"/>
              </a:p>
            </p:txBody>
          </p:sp>
        </mc:Choice>
        <mc:Fallback xmlns="">
          <p:sp>
            <p:nvSpPr>
              <p:cNvPr id="3" name="Content Placeholder 2">
                <a:extLst>
                  <a:ext uri="{FF2B5EF4-FFF2-40B4-BE49-F238E27FC236}">
                    <a16:creationId xmlns:a16="http://schemas.microsoft.com/office/drawing/2014/main" id="{C161ECF1-CC9A-4C5B-8922-F235DBD2C08B}"/>
                  </a:ext>
                </a:extLst>
              </p:cNvPr>
              <p:cNvSpPr>
                <a:spLocks noGrp="1" noRot="1" noChangeAspect="1" noMove="1" noResize="1" noEditPoints="1" noAdjustHandles="1" noChangeArrowheads="1" noChangeShapeType="1" noTextEdit="1"/>
              </p:cNvSpPr>
              <p:nvPr>
                <p:ph idx="1"/>
              </p:nvPr>
            </p:nvSpPr>
            <p:spPr>
              <a:xfrm>
                <a:off x="367323" y="1456042"/>
                <a:ext cx="9870831" cy="4845504"/>
              </a:xfrm>
              <a:blipFill>
                <a:blip r:embed="rId2"/>
                <a:stretch>
                  <a:fillRect l="-803" t="-2264" r="-2347"/>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E831D047-F346-4D1B-94D1-FFF3857B83A4}"/>
              </a:ext>
            </a:extLst>
          </p:cNvPr>
          <p:cNvGrpSpPr/>
          <p:nvPr/>
        </p:nvGrpSpPr>
        <p:grpSpPr>
          <a:xfrm>
            <a:off x="10111741" y="1456042"/>
            <a:ext cx="1904579" cy="5071196"/>
            <a:chOff x="7159285" y="1506784"/>
            <a:chExt cx="1904579" cy="5071196"/>
          </a:xfrm>
        </p:grpSpPr>
        <p:grpSp>
          <p:nvGrpSpPr>
            <p:cNvPr id="5" name="Group 4">
              <a:extLst>
                <a:ext uri="{FF2B5EF4-FFF2-40B4-BE49-F238E27FC236}">
                  <a16:creationId xmlns:a16="http://schemas.microsoft.com/office/drawing/2014/main" id="{B87C2E92-2895-4B76-888F-D60E9211AF3C}"/>
                </a:ext>
              </a:extLst>
            </p:cNvPr>
            <p:cNvGrpSpPr/>
            <p:nvPr/>
          </p:nvGrpSpPr>
          <p:grpSpPr>
            <a:xfrm>
              <a:off x="7175367" y="1506784"/>
              <a:ext cx="1798405" cy="2688316"/>
              <a:chOff x="7175367" y="1506784"/>
              <a:chExt cx="1798405" cy="2688316"/>
            </a:xfrm>
          </p:grpSpPr>
          <p:grpSp>
            <p:nvGrpSpPr>
              <p:cNvPr id="25" name="Group 24">
                <a:extLst>
                  <a:ext uri="{FF2B5EF4-FFF2-40B4-BE49-F238E27FC236}">
                    <a16:creationId xmlns:a16="http://schemas.microsoft.com/office/drawing/2014/main" id="{7A7B7B62-0ADF-4A0F-B6DD-4CC197288DBA}"/>
                  </a:ext>
                </a:extLst>
              </p:cNvPr>
              <p:cNvGrpSpPr/>
              <p:nvPr/>
            </p:nvGrpSpPr>
            <p:grpSpPr>
              <a:xfrm>
                <a:off x="7175367" y="1506784"/>
                <a:ext cx="1798405" cy="2688316"/>
                <a:chOff x="7175367" y="1506784"/>
                <a:chExt cx="1798405" cy="2688316"/>
              </a:xfrm>
            </p:grpSpPr>
            <p:sp>
              <p:nvSpPr>
                <p:cNvPr id="27" name="TextBox 26">
                  <a:extLst>
                    <a:ext uri="{FF2B5EF4-FFF2-40B4-BE49-F238E27FC236}">
                      <a16:creationId xmlns:a16="http://schemas.microsoft.com/office/drawing/2014/main" id="{3AFE1507-CB53-4CC6-B54A-661677FCABCB}"/>
                    </a:ext>
                  </a:extLst>
                </p:cNvPr>
                <p:cNvSpPr txBox="1"/>
                <p:nvPr/>
              </p:nvSpPr>
              <p:spPr>
                <a:xfrm>
                  <a:off x="7679413" y="1506784"/>
                  <a:ext cx="377026" cy="523220"/>
                </a:xfrm>
                <a:prstGeom prst="rect">
                  <a:avLst/>
                </a:prstGeom>
                <a:noFill/>
              </p:spPr>
              <p:txBody>
                <a:bodyPr wrap="none" rtlCol="0">
                  <a:spAutoFit/>
                </a:bodyPr>
                <a:lstStyle/>
                <a:p>
                  <a:r>
                    <a:rPr lang="en-US" sz="2800" b="1" dirty="0">
                      <a:solidFill>
                        <a:schemeClr val="accent3"/>
                      </a:solidFill>
                      <a:latin typeface="Franklin Gothic Medium" panose="020B0603020102020204" pitchFamily="34" charset="0"/>
                      <a:sym typeface="Symbol" charset="0"/>
                    </a:rPr>
                    <a:t>E</a:t>
                  </a:r>
                  <a:endParaRPr lang="en-US" sz="2000" b="1" dirty="0">
                    <a:solidFill>
                      <a:schemeClr val="accent3"/>
                    </a:solidFill>
                    <a:latin typeface="Franklin Gothic Medium" panose="020B0603020102020204" pitchFamily="34" charset="0"/>
                    <a:cs typeface="Franklin Gothic Medium"/>
                  </a:endParaRPr>
                </a:p>
              </p:txBody>
            </p:sp>
            <p:cxnSp>
              <p:nvCxnSpPr>
                <p:cNvPr id="28" name="Straight Connector 27">
                  <a:extLst>
                    <a:ext uri="{FF2B5EF4-FFF2-40B4-BE49-F238E27FC236}">
                      <a16:creationId xmlns:a16="http://schemas.microsoft.com/office/drawing/2014/main" id="{9C473261-55F7-44BA-844A-2D89157EE7BD}"/>
                    </a:ext>
                  </a:extLst>
                </p:cNvPr>
                <p:cNvCxnSpPr/>
                <p:nvPr/>
              </p:nvCxnSpPr>
              <p:spPr>
                <a:xfrm flipH="1">
                  <a:off x="7371895" y="1987079"/>
                  <a:ext cx="384496" cy="506877"/>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1E084844-8216-4AC6-B404-4714E9A7946A}"/>
                    </a:ext>
                  </a:extLst>
                </p:cNvPr>
                <p:cNvCxnSpPr>
                  <a:stCxn id="27" idx="2"/>
                </p:cNvCxnSpPr>
                <p:nvPr/>
              </p:nvCxnSpPr>
              <p:spPr>
                <a:xfrm>
                  <a:off x="7867926" y="2030004"/>
                  <a:ext cx="803" cy="40016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C50495EB-7342-4BF3-8A4F-436904134FDE}"/>
                    </a:ext>
                  </a:extLst>
                </p:cNvPr>
                <p:cNvCxnSpPr/>
                <p:nvPr/>
              </p:nvCxnSpPr>
              <p:spPr>
                <a:xfrm>
                  <a:off x="7961701" y="1987079"/>
                  <a:ext cx="352368" cy="506877"/>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621A0D69-B70F-4EA7-868E-DF3E9FEA2D7A}"/>
                    </a:ext>
                  </a:extLst>
                </p:cNvPr>
                <p:cNvSpPr txBox="1"/>
                <p:nvPr/>
              </p:nvSpPr>
              <p:spPr>
                <a:xfrm>
                  <a:off x="7671786" y="2353867"/>
                  <a:ext cx="184731" cy="461665"/>
                </a:xfrm>
                <a:prstGeom prst="rect">
                  <a:avLst/>
                </a:prstGeom>
                <a:noFill/>
              </p:spPr>
              <p:txBody>
                <a:bodyPr wrap="none" rtlCol="0">
                  <a:spAutoFit/>
                </a:bodyPr>
                <a:lstStyle/>
                <a:p>
                  <a:endParaRPr lang="en-US" sz="2400" dirty="0">
                    <a:solidFill>
                      <a:schemeClr val="accent3"/>
                    </a:solidFill>
                    <a:latin typeface="Franklin Gothic Medium"/>
                    <a:cs typeface="Franklin Gothic Medium"/>
                  </a:endParaRPr>
                </a:p>
              </p:txBody>
            </p:sp>
            <p:sp>
              <p:nvSpPr>
                <p:cNvPr id="32" name="Rectangle 31">
                  <a:extLst>
                    <a:ext uri="{FF2B5EF4-FFF2-40B4-BE49-F238E27FC236}">
                      <a16:creationId xmlns:a16="http://schemas.microsoft.com/office/drawing/2014/main" id="{1F282AF8-5788-4C87-8ABA-7AA10EC264DD}"/>
                    </a:ext>
                  </a:extLst>
                </p:cNvPr>
                <p:cNvSpPr/>
                <p:nvPr/>
              </p:nvSpPr>
              <p:spPr>
                <a:xfrm>
                  <a:off x="7175367" y="2383785"/>
                  <a:ext cx="377026"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E</a:t>
                  </a:r>
                  <a:endParaRPr lang="en-US" sz="1600" b="1" dirty="0">
                    <a:solidFill>
                      <a:schemeClr val="accent3"/>
                    </a:solidFill>
                    <a:latin typeface="Franklin Gothic Medium" panose="020B0603020102020204" pitchFamily="34" charset="0"/>
                  </a:endParaRPr>
                </a:p>
              </p:txBody>
            </p:sp>
            <p:sp>
              <p:nvSpPr>
                <p:cNvPr id="33" name="Rectangle 32">
                  <a:extLst>
                    <a:ext uri="{FF2B5EF4-FFF2-40B4-BE49-F238E27FC236}">
                      <a16:creationId xmlns:a16="http://schemas.microsoft.com/office/drawing/2014/main" id="{11CA076D-C70B-4CE6-A5C9-D6ED5501B399}"/>
                    </a:ext>
                  </a:extLst>
                </p:cNvPr>
                <p:cNvSpPr/>
                <p:nvPr/>
              </p:nvSpPr>
              <p:spPr>
                <a:xfrm>
                  <a:off x="8145132" y="2415725"/>
                  <a:ext cx="357790"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T</a:t>
                  </a:r>
                  <a:endParaRPr lang="en-US" sz="1600" b="1" dirty="0">
                    <a:solidFill>
                      <a:schemeClr val="accent3"/>
                    </a:solidFill>
                    <a:latin typeface="Franklin Gothic Medium" panose="020B0603020102020204" pitchFamily="34" charset="0"/>
                  </a:endParaRPr>
                </a:p>
              </p:txBody>
            </p:sp>
            <p:sp>
              <p:nvSpPr>
                <p:cNvPr id="34" name="TextBox 33">
                  <a:extLst>
                    <a:ext uri="{FF2B5EF4-FFF2-40B4-BE49-F238E27FC236}">
                      <a16:creationId xmlns:a16="http://schemas.microsoft.com/office/drawing/2014/main" id="{BB5C356F-BD45-4D9C-987F-068ED16B1647}"/>
                    </a:ext>
                  </a:extLst>
                </p:cNvPr>
                <p:cNvSpPr txBox="1"/>
                <p:nvPr/>
              </p:nvSpPr>
              <p:spPr>
                <a:xfrm>
                  <a:off x="7663195" y="2376038"/>
                  <a:ext cx="389850" cy="584775"/>
                </a:xfrm>
                <a:prstGeom prst="rect">
                  <a:avLst/>
                </a:prstGeom>
                <a:noFill/>
              </p:spPr>
              <p:txBody>
                <a:bodyPr wrap="none" rtlCol="0">
                  <a:spAutoFit/>
                </a:bodyPr>
                <a:lstStyle/>
                <a:p>
                  <a:r>
                    <a:rPr lang="en-US" sz="3200" b="1" dirty="0">
                      <a:solidFill>
                        <a:schemeClr val="accent3"/>
                      </a:solidFill>
                      <a:latin typeface="Calibri" charset="0"/>
                      <a:sym typeface="Symbol" charset="0"/>
                    </a:rPr>
                    <a:t>+</a:t>
                  </a:r>
                  <a:endParaRPr lang="en-US" sz="2400" dirty="0">
                    <a:solidFill>
                      <a:schemeClr val="accent3"/>
                    </a:solidFill>
                    <a:latin typeface="Franklin Gothic Medium"/>
                    <a:cs typeface="Franklin Gothic Medium"/>
                  </a:endParaRPr>
                </a:p>
              </p:txBody>
            </p:sp>
            <p:grpSp>
              <p:nvGrpSpPr>
                <p:cNvPr id="35" name="Group 34">
                  <a:extLst>
                    <a:ext uri="{FF2B5EF4-FFF2-40B4-BE49-F238E27FC236}">
                      <a16:creationId xmlns:a16="http://schemas.microsoft.com/office/drawing/2014/main" id="{CE8DB419-3EA2-4C2C-932A-3CFF0359D908}"/>
                    </a:ext>
                  </a:extLst>
                </p:cNvPr>
                <p:cNvGrpSpPr/>
                <p:nvPr/>
              </p:nvGrpSpPr>
              <p:grpSpPr>
                <a:xfrm>
                  <a:off x="7646454" y="2871572"/>
                  <a:ext cx="1327318" cy="917567"/>
                  <a:chOff x="2770510" y="4816787"/>
                  <a:chExt cx="1327318" cy="917567"/>
                </a:xfrm>
              </p:grpSpPr>
              <p:cxnSp>
                <p:nvCxnSpPr>
                  <p:cNvPr id="37" name="Straight Connector 36">
                    <a:extLst>
                      <a:ext uri="{FF2B5EF4-FFF2-40B4-BE49-F238E27FC236}">
                        <a16:creationId xmlns:a16="http://schemas.microsoft.com/office/drawing/2014/main" id="{84003221-C26B-4EFC-8161-ABAFBA1F9B7B}"/>
                      </a:ext>
                    </a:extLst>
                  </p:cNvPr>
                  <p:cNvCxnSpPr/>
                  <p:nvPr/>
                </p:nvCxnSpPr>
                <p:spPr>
                  <a:xfrm flipH="1">
                    <a:off x="2967038" y="4816787"/>
                    <a:ext cx="370961" cy="46172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B18DB3A4-161B-41BC-B636-A7E7FB483DFD}"/>
                      </a:ext>
                    </a:extLst>
                  </p:cNvPr>
                  <p:cNvCxnSpPr/>
                  <p:nvPr/>
                </p:nvCxnSpPr>
                <p:spPr>
                  <a:xfrm flipH="1">
                    <a:off x="3456244" y="4816787"/>
                    <a:ext cx="5610" cy="33861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A91263A7-1865-4C8F-80FF-AEBE5CE66411}"/>
                      </a:ext>
                    </a:extLst>
                  </p:cNvPr>
                  <p:cNvCxnSpPr/>
                  <p:nvPr/>
                </p:nvCxnSpPr>
                <p:spPr>
                  <a:xfrm>
                    <a:off x="3632024" y="4816787"/>
                    <a:ext cx="277188" cy="46172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513C34E0-B8FC-4A07-9DE6-54199FC47FF9}"/>
                          </a:ext>
                        </a:extLst>
                      </p:cNvPr>
                      <p:cNvSpPr txBox="1"/>
                      <p:nvPr/>
                    </p:nvSpPr>
                    <p:spPr>
                      <a:xfrm>
                        <a:off x="3222545" y="5104212"/>
                        <a:ext cx="486030"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i="1" dirty="0" smtClean="0">
                                  <a:solidFill>
                                    <a:schemeClr val="accent3"/>
                                  </a:solidFill>
                                  <a:latin typeface="Cambria Math"/>
                                  <a:sym typeface="Symbol"/>
                                </a:rPr>
                                <m:t>∗</m:t>
                              </m:r>
                            </m:oMath>
                          </m:oMathPara>
                        </a14:m>
                        <a:endParaRPr lang="en-US" sz="2400" dirty="0">
                          <a:solidFill>
                            <a:schemeClr val="accent3"/>
                          </a:solidFill>
                          <a:latin typeface="Franklin Gothic Medium" panose="020B0603020102020204" pitchFamily="34" charset="0"/>
                          <a:cs typeface="Franklin Gothic Medium"/>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3222545" y="5104212"/>
                        <a:ext cx="486030" cy="584775"/>
                      </a:xfrm>
                      <a:prstGeom prst="rect">
                        <a:avLst/>
                      </a:prstGeom>
                      <a:blipFill rotWithShape="0">
                        <a:blip r:embed="rId3"/>
                        <a:stretch>
                          <a:fillRect/>
                        </a:stretch>
                      </a:blipFill>
                    </p:spPr>
                    <p:txBody>
                      <a:bodyPr/>
                      <a:lstStyle/>
                      <a:p>
                        <a:r>
                          <a:rPr lang="en-US">
                            <a:noFill/>
                          </a:rPr>
                          <a:t> </a:t>
                        </a:r>
                      </a:p>
                    </p:txBody>
                  </p:sp>
                </mc:Fallback>
              </mc:AlternateContent>
              <p:sp>
                <p:nvSpPr>
                  <p:cNvPr id="41" name="Rectangle 40">
                    <a:extLst>
                      <a:ext uri="{FF2B5EF4-FFF2-40B4-BE49-F238E27FC236}">
                        <a16:creationId xmlns:a16="http://schemas.microsoft.com/office/drawing/2014/main" id="{7BBBE51F-3C3B-4282-981A-48ED255D3EBB}"/>
                      </a:ext>
                    </a:extLst>
                  </p:cNvPr>
                  <p:cNvSpPr/>
                  <p:nvPr/>
                </p:nvSpPr>
                <p:spPr>
                  <a:xfrm>
                    <a:off x="2770510" y="5168336"/>
                    <a:ext cx="357790"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T</a:t>
                    </a:r>
                    <a:endParaRPr lang="en-US" sz="1600" b="1" dirty="0">
                      <a:solidFill>
                        <a:schemeClr val="accent3"/>
                      </a:solidFill>
                      <a:latin typeface="Franklin Gothic Medium" panose="020B0603020102020204" pitchFamily="34" charset="0"/>
                    </a:endParaRPr>
                  </a:p>
                </p:txBody>
              </p:sp>
              <p:sp>
                <p:nvSpPr>
                  <p:cNvPr id="42" name="Rectangle 41">
                    <a:extLst>
                      <a:ext uri="{FF2B5EF4-FFF2-40B4-BE49-F238E27FC236}">
                        <a16:creationId xmlns:a16="http://schemas.microsoft.com/office/drawing/2014/main" id="{B0765000-F2EA-4DA5-9C74-70EE5B36EB9C}"/>
                      </a:ext>
                    </a:extLst>
                  </p:cNvPr>
                  <p:cNvSpPr/>
                  <p:nvPr/>
                </p:nvSpPr>
                <p:spPr>
                  <a:xfrm>
                    <a:off x="3730420" y="5211134"/>
                    <a:ext cx="367408"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F</a:t>
                    </a:r>
                    <a:endParaRPr lang="en-US" sz="1600" b="1" dirty="0">
                      <a:solidFill>
                        <a:schemeClr val="accent3"/>
                      </a:solidFill>
                      <a:latin typeface="Franklin Gothic Medium" panose="020B0603020102020204" pitchFamily="34" charset="0"/>
                    </a:endParaRPr>
                  </a:p>
                </p:txBody>
              </p:sp>
            </p:grpSp>
            <p:cxnSp>
              <p:nvCxnSpPr>
                <p:cNvPr id="36" name="Straight Connector 35">
                  <a:extLst>
                    <a:ext uri="{FF2B5EF4-FFF2-40B4-BE49-F238E27FC236}">
                      <a16:creationId xmlns:a16="http://schemas.microsoft.com/office/drawing/2014/main" id="{D7B82553-0D73-4EA4-B102-0077EF4794B5}"/>
                    </a:ext>
                  </a:extLst>
                </p:cNvPr>
                <p:cNvCxnSpPr/>
                <p:nvPr/>
              </p:nvCxnSpPr>
              <p:spPr>
                <a:xfrm>
                  <a:off x="8785156" y="3759384"/>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26" name="Straight Connector 25">
                <a:extLst>
                  <a:ext uri="{FF2B5EF4-FFF2-40B4-BE49-F238E27FC236}">
                    <a16:creationId xmlns:a16="http://schemas.microsoft.com/office/drawing/2014/main" id="{E1EEF137-82C9-4F3C-94FC-892DB2424AFD}"/>
                  </a:ext>
                </a:extLst>
              </p:cNvPr>
              <p:cNvCxnSpPr/>
              <p:nvPr/>
            </p:nvCxnSpPr>
            <p:spPr>
              <a:xfrm>
                <a:off x="7345474" y="2890662"/>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6" name="Group 5">
              <a:extLst>
                <a:ext uri="{FF2B5EF4-FFF2-40B4-BE49-F238E27FC236}">
                  <a16:creationId xmlns:a16="http://schemas.microsoft.com/office/drawing/2014/main" id="{850639D1-1923-4251-BB00-A276497B4B41}"/>
                </a:ext>
              </a:extLst>
            </p:cNvPr>
            <p:cNvGrpSpPr/>
            <p:nvPr/>
          </p:nvGrpSpPr>
          <p:grpSpPr>
            <a:xfrm>
              <a:off x="7191583" y="3789139"/>
              <a:ext cx="438734" cy="2788841"/>
              <a:chOff x="7204380" y="2769745"/>
              <a:chExt cx="438734" cy="2788841"/>
            </a:xfrm>
          </p:grpSpPr>
          <p:cxnSp>
            <p:nvCxnSpPr>
              <p:cNvPr id="19" name="Straight Connector 18">
                <a:extLst>
                  <a:ext uri="{FF2B5EF4-FFF2-40B4-BE49-F238E27FC236}">
                    <a16:creationId xmlns:a16="http://schemas.microsoft.com/office/drawing/2014/main" id="{7597A33A-45D8-45DE-BC69-9521E4412F4D}"/>
                  </a:ext>
                </a:extLst>
              </p:cNvPr>
              <p:cNvCxnSpPr/>
              <p:nvPr/>
            </p:nvCxnSpPr>
            <p:spPr>
              <a:xfrm>
                <a:off x="7371895" y="4664350"/>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86749D25-7CF2-458B-9256-BA9B9F82B9F2}"/>
                  </a:ext>
                </a:extLst>
              </p:cNvPr>
              <p:cNvSpPr txBox="1"/>
              <p:nvPr/>
            </p:nvSpPr>
            <p:spPr>
              <a:xfrm>
                <a:off x="7222437" y="5035366"/>
                <a:ext cx="383438" cy="523220"/>
              </a:xfrm>
              <a:prstGeom prst="rect">
                <a:avLst/>
              </a:prstGeom>
              <a:noFill/>
            </p:spPr>
            <p:txBody>
              <a:bodyPr wrap="none" rtlCol="0">
                <a:spAutoFit/>
              </a:bodyPr>
              <a:lstStyle/>
              <a:p>
                <a:r>
                  <a:rPr lang="en-US" sz="2800" dirty="0">
                    <a:solidFill>
                      <a:schemeClr val="accent3"/>
                    </a:solidFill>
                    <a:cs typeface="Franklin Gothic Medium"/>
                  </a:rPr>
                  <a:t>2</a:t>
                </a:r>
              </a:p>
            </p:txBody>
          </p:sp>
          <p:cxnSp>
            <p:nvCxnSpPr>
              <p:cNvPr id="21" name="Straight Connector 20">
                <a:extLst>
                  <a:ext uri="{FF2B5EF4-FFF2-40B4-BE49-F238E27FC236}">
                    <a16:creationId xmlns:a16="http://schemas.microsoft.com/office/drawing/2014/main" id="{FCAA7739-51D0-4157-B7A8-1B0F240E8201}"/>
                  </a:ext>
                </a:extLst>
              </p:cNvPr>
              <p:cNvCxnSpPr/>
              <p:nvPr/>
            </p:nvCxnSpPr>
            <p:spPr>
              <a:xfrm>
                <a:off x="7374543" y="3724504"/>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68242F0B-1BB4-44DF-A597-053109EA2023}"/>
                  </a:ext>
                </a:extLst>
              </p:cNvPr>
              <p:cNvSpPr txBox="1"/>
              <p:nvPr/>
            </p:nvSpPr>
            <p:spPr>
              <a:xfrm>
                <a:off x="7204380" y="3246894"/>
                <a:ext cx="377026" cy="523220"/>
              </a:xfrm>
              <a:prstGeom prst="rect">
                <a:avLst/>
              </a:prstGeom>
              <a:noFill/>
            </p:spPr>
            <p:txBody>
              <a:bodyPr wrap="none" rtlCol="0">
                <a:spAutoFit/>
              </a:bodyPr>
              <a:lstStyle/>
              <a:p>
                <a:r>
                  <a:rPr lang="en-US" sz="2800" b="1" dirty="0">
                    <a:solidFill>
                      <a:schemeClr val="accent3"/>
                    </a:solidFill>
                    <a:latin typeface="Franklin Gothic Medium" panose="020B0603020102020204" pitchFamily="34" charset="0"/>
                    <a:sym typeface="Symbol" charset="0"/>
                  </a:rPr>
                  <a:t>F</a:t>
                </a:r>
                <a:endParaRPr lang="en-US" sz="2000" b="1" dirty="0">
                  <a:solidFill>
                    <a:schemeClr val="accent3"/>
                  </a:solidFill>
                  <a:latin typeface="Franklin Gothic Medium" panose="020B0603020102020204" pitchFamily="34" charset="0"/>
                  <a:cs typeface="Franklin Gothic Medium"/>
                </a:endParaRPr>
              </a:p>
            </p:txBody>
          </p:sp>
          <p:sp>
            <p:nvSpPr>
              <p:cNvPr id="23" name="TextBox 22">
                <a:extLst>
                  <a:ext uri="{FF2B5EF4-FFF2-40B4-BE49-F238E27FC236}">
                    <a16:creationId xmlns:a16="http://schemas.microsoft.com/office/drawing/2014/main" id="{A257B99C-326F-4D2E-9765-4DA2DB3F97FF}"/>
                  </a:ext>
                </a:extLst>
              </p:cNvPr>
              <p:cNvSpPr txBox="1"/>
              <p:nvPr/>
            </p:nvSpPr>
            <p:spPr>
              <a:xfrm>
                <a:off x="7224410" y="4141130"/>
                <a:ext cx="418704" cy="523220"/>
              </a:xfrm>
              <a:prstGeom prst="rect">
                <a:avLst/>
              </a:prstGeom>
              <a:noFill/>
            </p:spPr>
            <p:txBody>
              <a:bodyPr wrap="none" rtlCol="0">
                <a:spAutoFit/>
              </a:bodyPr>
              <a:lstStyle/>
              <a:p>
                <a:r>
                  <a:rPr lang="en-US" sz="2800" b="1" dirty="0">
                    <a:solidFill>
                      <a:schemeClr val="accent3"/>
                    </a:solidFill>
                    <a:latin typeface="Franklin Gothic Medium" panose="020B0603020102020204" pitchFamily="34" charset="0"/>
                    <a:sym typeface="Symbol" charset="0"/>
                  </a:rPr>
                  <a:t>N</a:t>
                </a:r>
                <a:endParaRPr lang="en-US" sz="2000" b="1" dirty="0">
                  <a:solidFill>
                    <a:schemeClr val="accent3"/>
                  </a:solidFill>
                  <a:latin typeface="Franklin Gothic Medium" panose="020B0603020102020204" pitchFamily="34" charset="0"/>
                  <a:cs typeface="Franklin Gothic Medium"/>
                </a:endParaRPr>
              </a:p>
            </p:txBody>
          </p:sp>
          <p:cxnSp>
            <p:nvCxnSpPr>
              <p:cNvPr id="24" name="Straight Connector 23">
                <a:extLst>
                  <a:ext uri="{FF2B5EF4-FFF2-40B4-BE49-F238E27FC236}">
                    <a16:creationId xmlns:a16="http://schemas.microsoft.com/office/drawing/2014/main" id="{604F8A71-A819-4745-9CE3-A08711813929}"/>
                  </a:ext>
                </a:extLst>
              </p:cNvPr>
              <p:cNvCxnSpPr/>
              <p:nvPr/>
            </p:nvCxnSpPr>
            <p:spPr>
              <a:xfrm>
                <a:off x="7364833" y="2769745"/>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7" name="Rectangle 6">
              <a:extLst>
                <a:ext uri="{FF2B5EF4-FFF2-40B4-BE49-F238E27FC236}">
                  <a16:creationId xmlns:a16="http://schemas.microsoft.com/office/drawing/2014/main" id="{87632F96-D7E3-4C8C-BAD1-BBBD19964991}"/>
                </a:ext>
              </a:extLst>
            </p:cNvPr>
            <p:cNvSpPr/>
            <p:nvPr/>
          </p:nvSpPr>
          <p:spPr>
            <a:xfrm>
              <a:off x="7159285" y="3285009"/>
              <a:ext cx="357790"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T</a:t>
              </a:r>
              <a:endParaRPr lang="en-US" sz="1600" b="1" dirty="0">
                <a:solidFill>
                  <a:schemeClr val="accent3"/>
                </a:solidFill>
                <a:latin typeface="Franklin Gothic Medium" panose="020B0603020102020204" pitchFamily="34" charset="0"/>
              </a:endParaRPr>
            </a:p>
          </p:txBody>
        </p:sp>
        <p:grpSp>
          <p:nvGrpSpPr>
            <p:cNvPr id="8" name="Group 7">
              <a:extLst>
                <a:ext uri="{FF2B5EF4-FFF2-40B4-BE49-F238E27FC236}">
                  <a16:creationId xmlns:a16="http://schemas.microsoft.com/office/drawing/2014/main" id="{D2A6037A-284D-401C-B702-9B13AE2E28CE}"/>
                </a:ext>
              </a:extLst>
            </p:cNvPr>
            <p:cNvGrpSpPr/>
            <p:nvPr/>
          </p:nvGrpSpPr>
          <p:grpSpPr>
            <a:xfrm>
              <a:off x="7656872" y="3728030"/>
              <a:ext cx="466447" cy="2702815"/>
              <a:chOff x="7176667" y="2769745"/>
              <a:chExt cx="466447" cy="2702815"/>
            </a:xfrm>
          </p:grpSpPr>
          <p:cxnSp>
            <p:nvCxnSpPr>
              <p:cNvPr id="13" name="Straight Connector 12">
                <a:extLst>
                  <a:ext uri="{FF2B5EF4-FFF2-40B4-BE49-F238E27FC236}">
                    <a16:creationId xmlns:a16="http://schemas.microsoft.com/office/drawing/2014/main" id="{4D8EEFF1-87BE-4B30-996F-52859B22DE4A}"/>
                  </a:ext>
                </a:extLst>
              </p:cNvPr>
              <p:cNvCxnSpPr/>
              <p:nvPr/>
            </p:nvCxnSpPr>
            <p:spPr>
              <a:xfrm>
                <a:off x="7371895" y="4579936"/>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58F50B3E-E3A2-41C4-A333-A7F26F050779}"/>
                  </a:ext>
                </a:extLst>
              </p:cNvPr>
              <p:cNvSpPr txBox="1"/>
              <p:nvPr/>
            </p:nvSpPr>
            <p:spPr>
              <a:xfrm>
                <a:off x="7214011" y="4949340"/>
                <a:ext cx="383438" cy="523220"/>
              </a:xfrm>
              <a:prstGeom prst="rect">
                <a:avLst/>
              </a:prstGeom>
              <a:noFill/>
            </p:spPr>
            <p:txBody>
              <a:bodyPr wrap="none" rtlCol="0">
                <a:spAutoFit/>
              </a:bodyPr>
              <a:lstStyle/>
              <a:p>
                <a:r>
                  <a:rPr lang="en-US" sz="2800" dirty="0">
                    <a:solidFill>
                      <a:schemeClr val="accent3"/>
                    </a:solidFill>
                    <a:cs typeface="Franklin Gothic Medium"/>
                  </a:rPr>
                  <a:t>3</a:t>
                </a:r>
              </a:p>
            </p:txBody>
          </p:sp>
          <p:cxnSp>
            <p:nvCxnSpPr>
              <p:cNvPr id="15" name="Straight Connector 14">
                <a:extLst>
                  <a:ext uri="{FF2B5EF4-FFF2-40B4-BE49-F238E27FC236}">
                    <a16:creationId xmlns:a16="http://schemas.microsoft.com/office/drawing/2014/main" id="{6C280345-049F-43F5-897F-0C634B98B2E2}"/>
                  </a:ext>
                </a:extLst>
              </p:cNvPr>
              <p:cNvCxnSpPr/>
              <p:nvPr/>
            </p:nvCxnSpPr>
            <p:spPr>
              <a:xfrm>
                <a:off x="7374543" y="3619283"/>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2754D436-D43E-4E19-93EE-E8B0D930FF3E}"/>
                  </a:ext>
                </a:extLst>
              </p:cNvPr>
              <p:cNvSpPr txBox="1"/>
              <p:nvPr/>
            </p:nvSpPr>
            <p:spPr>
              <a:xfrm>
                <a:off x="7176667" y="3164092"/>
                <a:ext cx="377026" cy="523220"/>
              </a:xfrm>
              <a:prstGeom prst="rect">
                <a:avLst/>
              </a:prstGeom>
              <a:noFill/>
            </p:spPr>
            <p:txBody>
              <a:bodyPr wrap="none" rtlCol="0">
                <a:spAutoFit/>
              </a:bodyPr>
              <a:lstStyle/>
              <a:p>
                <a:r>
                  <a:rPr lang="en-US" sz="2800" b="1" dirty="0">
                    <a:solidFill>
                      <a:schemeClr val="accent3"/>
                    </a:solidFill>
                    <a:latin typeface="Franklin Gothic Medium" panose="020B0603020102020204" pitchFamily="34" charset="0"/>
                    <a:sym typeface="Symbol" charset="0"/>
                  </a:rPr>
                  <a:t>F</a:t>
                </a:r>
                <a:endParaRPr lang="en-US" sz="2000" b="1" dirty="0">
                  <a:solidFill>
                    <a:schemeClr val="accent3"/>
                  </a:solidFill>
                  <a:latin typeface="Franklin Gothic Medium" panose="020B0603020102020204" pitchFamily="34" charset="0"/>
                  <a:cs typeface="Franklin Gothic Medium"/>
                </a:endParaRPr>
              </a:p>
            </p:txBody>
          </p:sp>
          <p:sp>
            <p:nvSpPr>
              <p:cNvPr id="17" name="TextBox 16">
                <a:extLst>
                  <a:ext uri="{FF2B5EF4-FFF2-40B4-BE49-F238E27FC236}">
                    <a16:creationId xmlns:a16="http://schemas.microsoft.com/office/drawing/2014/main" id="{44FE5064-8971-48B1-919B-FE9ACB17311D}"/>
                  </a:ext>
                </a:extLst>
              </p:cNvPr>
              <p:cNvSpPr txBox="1"/>
              <p:nvPr/>
            </p:nvSpPr>
            <p:spPr>
              <a:xfrm>
                <a:off x="7224410" y="4056716"/>
                <a:ext cx="418704" cy="523220"/>
              </a:xfrm>
              <a:prstGeom prst="rect">
                <a:avLst/>
              </a:prstGeom>
              <a:noFill/>
            </p:spPr>
            <p:txBody>
              <a:bodyPr wrap="none" rtlCol="0">
                <a:spAutoFit/>
              </a:bodyPr>
              <a:lstStyle/>
              <a:p>
                <a:r>
                  <a:rPr lang="en-US" sz="2800" b="1" dirty="0">
                    <a:solidFill>
                      <a:schemeClr val="accent3"/>
                    </a:solidFill>
                    <a:latin typeface="Franklin Gothic Medium" panose="020B0603020102020204" pitchFamily="34" charset="0"/>
                    <a:sym typeface="Symbol" charset="0"/>
                  </a:rPr>
                  <a:t>N</a:t>
                </a:r>
                <a:endParaRPr lang="en-US" sz="2000" b="1" dirty="0">
                  <a:solidFill>
                    <a:schemeClr val="accent3"/>
                  </a:solidFill>
                  <a:latin typeface="Franklin Gothic Medium" panose="020B0603020102020204" pitchFamily="34" charset="0"/>
                  <a:cs typeface="Franklin Gothic Medium"/>
                </a:endParaRPr>
              </a:p>
            </p:txBody>
          </p:sp>
          <p:cxnSp>
            <p:nvCxnSpPr>
              <p:cNvPr id="18" name="Straight Connector 17">
                <a:extLst>
                  <a:ext uri="{FF2B5EF4-FFF2-40B4-BE49-F238E27FC236}">
                    <a16:creationId xmlns:a16="http://schemas.microsoft.com/office/drawing/2014/main" id="{B4B6C346-D029-4B30-A374-EB84986D061B}"/>
                  </a:ext>
                </a:extLst>
              </p:cNvPr>
              <p:cNvCxnSpPr/>
              <p:nvPr/>
            </p:nvCxnSpPr>
            <p:spPr>
              <a:xfrm>
                <a:off x="7364833" y="2769745"/>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9" name="Group 8">
              <a:extLst>
                <a:ext uri="{FF2B5EF4-FFF2-40B4-BE49-F238E27FC236}">
                  <a16:creationId xmlns:a16="http://schemas.microsoft.com/office/drawing/2014/main" id="{D1617030-BA21-4BA8-9E96-667764B4B3BE}"/>
                </a:ext>
              </a:extLst>
            </p:cNvPr>
            <p:cNvGrpSpPr/>
            <p:nvPr/>
          </p:nvGrpSpPr>
          <p:grpSpPr>
            <a:xfrm>
              <a:off x="8634761" y="4205423"/>
              <a:ext cx="429103" cy="1415844"/>
              <a:chOff x="8232145" y="5187940"/>
              <a:chExt cx="429103" cy="1415844"/>
            </a:xfrm>
          </p:grpSpPr>
          <p:cxnSp>
            <p:nvCxnSpPr>
              <p:cNvPr id="10" name="Straight Connector 9">
                <a:extLst>
                  <a:ext uri="{FF2B5EF4-FFF2-40B4-BE49-F238E27FC236}">
                    <a16:creationId xmlns:a16="http://schemas.microsoft.com/office/drawing/2014/main" id="{F885E52D-F08C-46E9-B546-04A70A84D302}"/>
                  </a:ext>
                </a:extLst>
              </p:cNvPr>
              <p:cNvCxnSpPr/>
              <p:nvPr/>
            </p:nvCxnSpPr>
            <p:spPr>
              <a:xfrm>
                <a:off x="8390029" y="5711160"/>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893A71C3-1CCC-4867-8A52-0D1D52D6EB57}"/>
                  </a:ext>
                </a:extLst>
              </p:cNvPr>
              <p:cNvSpPr txBox="1"/>
              <p:nvPr/>
            </p:nvSpPr>
            <p:spPr>
              <a:xfrm>
                <a:off x="8232145" y="6080564"/>
                <a:ext cx="383438" cy="523220"/>
              </a:xfrm>
              <a:prstGeom prst="rect">
                <a:avLst/>
              </a:prstGeom>
              <a:noFill/>
            </p:spPr>
            <p:txBody>
              <a:bodyPr wrap="none" rtlCol="0">
                <a:spAutoFit/>
              </a:bodyPr>
              <a:lstStyle/>
              <a:p>
                <a:r>
                  <a:rPr lang="en-US" sz="2800" dirty="0">
                    <a:solidFill>
                      <a:schemeClr val="accent3"/>
                    </a:solidFill>
                    <a:cs typeface="Franklin Gothic Medium"/>
                  </a:rPr>
                  <a:t>4</a:t>
                </a:r>
              </a:p>
            </p:txBody>
          </p:sp>
          <p:sp>
            <p:nvSpPr>
              <p:cNvPr id="12" name="TextBox 11">
                <a:extLst>
                  <a:ext uri="{FF2B5EF4-FFF2-40B4-BE49-F238E27FC236}">
                    <a16:creationId xmlns:a16="http://schemas.microsoft.com/office/drawing/2014/main" id="{016AE96C-81AF-458B-9A68-B1AF1D41B19F}"/>
                  </a:ext>
                </a:extLst>
              </p:cNvPr>
              <p:cNvSpPr txBox="1"/>
              <p:nvPr/>
            </p:nvSpPr>
            <p:spPr>
              <a:xfrm>
                <a:off x="8242544" y="5187940"/>
                <a:ext cx="418704" cy="523220"/>
              </a:xfrm>
              <a:prstGeom prst="rect">
                <a:avLst/>
              </a:prstGeom>
              <a:noFill/>
            </p:spPr>
            <p:txBody>
              <a:bodyPr wrap="none" rtlCol="0">
                <a:spAutoFit/>
              </a:bodyPr>
              <a:lstStyle/>
              <a:p>
                <a:r>
                  <a:rPr lang="en-US" sz="2800" b="1" dirty="0">
                    <a:solidFill>
                      <a:schemeClr val="accent3"/>
                    </a:solidFill>
                    <a:latin typeface="Franklin Gothic Medium" panose="020B0603020102020204" pitchFamily="34" charset="0"/>
                    <a:sym typeface="Symbol" charset="0"/>
                  </a:rPr>
                  <a:t>N</a:t>
                </a:r>
                <a:endParaRPr lang="en-US" sz="2000" b="1" dirty="0">
                  <a:solidFill>
                    <a:schemeClr val="accent3"/>
                  </a:solidFill>
                  <a:latin typeface="Franklin Gothic Medium" panose="020B0603020102020204" pitchFamily="34" charset="0"/>
                  <a:cs typeface="Franklin Gothic Medium"/>
                </a:endParaRPr>
              </a:p>
            </p:txBody>
          </p:sp>
        </p:grpSp>
      </p:grpSp>
    </p:spTree>
    <p:extLst>
      <p:ext uri="{BB962C8B-B14F-4D97-AF65-F5344CB8AC3E}">
        <p14:creationId xmlns:p14="http://schemas.microsoft.com/office/powerpoint/2010/main" val="3522720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2919F-DFD4-41E2-BA36-2B83AE63B02B}"/>
              </a:ext>
            </a:extLst>
          </p:cNvPr>
          <p:cNvSpPr>
            <a:spLocks noGrp="1"/>
          </p:cNvSpPr>
          <p:nvPr>
            <p:ph type="title"/>
          </p:nvPr>
        </p:nvSpPr>
        <p:spPr/>
        <p:txBody>
          <a:bodyPr/>
          <a:lstStyle/>
          <a:p>
            <a:r>
              <a:rPr lang="en-US" dirty="0"/>
              <a:t>CNFs in practice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A555BDA-4CAA-4CBD-A9AF-654CC4A8039E}"/>
                  </a:ext>
                </a:extLst>
              </p:cNvPr>
              <p:cNvSpPr>
                <a:spLocks noGrp="1"/>
              </p:cNvSpPr>
              <p:nvPr>
                <p:ph idx="1"/>
              </p:nvPr>
            </p:nvSpPr>
            <p:spPr/>
            <p:txBody>
              <a:bodyPr/>
              <a:lstStyle/>
              <a:p>
                <a:r>
                  <a:rPr lang="en-US" dirty="0"/>
                  <a:t>Used to define programming languages. </a:t>
                </a:r>
              </a:p>
              <a:p>
                <a:r>
                  <a:rPr lang="en-US" dirty="0"/>
                  <a:t>Often written in Backus-Naur Form – just different notation</a:t>
                </a:r>
              </a:p>
              <a:p>
                <a:r>
                  <a:rPr lang="en-US" b="1" dirty="0"/>
                  <a:t>Variables </a:t>
                </a:r>
                <a:r>
                  <a:rPr lang="en-US" dirty="0"/>
                  <a:t>are &lt;names-in-brackets</a:t>
                </a:r>
                <a:r>
                  <a:rPr lang="en-US" dirty="0" smtClean="0"/>
                  <a:t>&gt; or specified keywords</a:t>
                </a:r>
                <a:endParaRPr lang="en-US" dirty="0"/>
              </a:p>
              <a:p>
                <a:r>
                  <a:rPr lang="en-US" dirty="0"/>
                  <a:t>like &lt;if-then-else-statement&gt;, &lt;condition&gt;, &lt;identifier&gt;</a:t>
                </a:r>
              </a:p>
              <a:p>
                <a14:m>
                  <m:oMath xmlns:m="http://schemas.openxmlformats.org/officeDocument/2006/math">
                    <m:r>
                      <a:rPr lang="en-US" b="1" i="1" smtClean="0">
                        <a:latin typeface="Cambria Math" panose="02040503050406030204" pitchFamily="18" charset="0"/>
                      </a:rPr>
                      <m:t>→ </m:t>
                    </m:r>
                  </m:oMath>
                </a14:m>
                <a:r>
                  <a:rPr lang="en-US" dirty="0"/>
                  <a:t>is replaced with </a:t>
                </a:r>
                <a14:m>
                  <m:oMath xmlns:m="http://schemas.openxmlformats.org/officeDocument/2006/math">
                    <m:r>
                      <a:rPr lang="en-US" b="0" i="1" smtClean="0">
                        <a:latin typeface="Cambria Math" panose="02040503050406030204" pitchFamily="18" charset="0"/>
                      </a:rPr>
                      <m:t>∷=</m:t>
                    </m:r>
                  </m:oMath>
                </a14:m>
                <a:r>
                  <a:rPr lang="en-US" dirty="0"/>
                  <a:t> or </a:t>
                </a:r>
                <a14:m>
                  <m:oMath xmlns:m="http://schemas.openxmlformats.org/officeDocument/2006/math">
                    <m:r>
                      <a:rPr lang="en-US" b="0" i="1" smtClean="0">
                        <a:latin typeface="Cambria Math" panose="02040503050406030204" pitchFamily="18" charset="0"/>
                      </a:rPr>
                      <m:t>:</m:t>
                    </m:r>
                  </m:oMath>
                </a14:m>
                <a:endParaRPr lang="en-US" dirty="0"/>
              </a:p>
            </p:txBody>
          </p:sp>
        </mc:Choice>
        <mc:Fallback>
          <p:sp>
            <p:nvSpPr>
              <p:cNvPr id="3" name="Content Placeholder 2">
                <a:extLst>
                  <a:ext uri="{FF2B5EF4-FFF2-40B4-BE49-F238E27FC236}">
                    <a16:creationId xmlns:a16="http://schemas.microsoft.com/office/drawing/2014/main" id="{EA555BDA-4CAA-4CBD-A9AF-654CC4A8039E}"/>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20517725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fontScale="90000"/>
          </a:bodyPr>
          <a:lstStyle/>
          <a:p>
            <a:r>
              <a:rPr lang="en-US" dirty="0">
                <a:latin typeface="Franklin Gothic Medium" panose="020B0603020102020204" pitchFamily="34" charset="0"/>
              </a:rPr>
              <a:t>BNF for C   (no &lt;...&gt; and uses : instead of ::=)</a:t>
            </a:r>
          </a:p>
        </p:txBody>
      </p:sp>
      <p:pic>
        <p:nvPicPr>
          <p:cNvPr id="1946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862" y="1083028"/>
            <a:ext cx="9183295" cy="529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2791196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213D9-C76C-49E5-AD28-7B98DFFCBEB9}"/>
              </a:ext>
            </a:extLst>
          </p:cNvPr>
          <p:cNvSpPr>
            <a:spLocks noGrp="1"/>
          </p:cNvSpPr>
          <p:nvPr>
            <p:ph type="title"/>
          </p:nvPr>
        </p:nvSpPr>
        <p:spPr/>
        <p:txBody>
          <a:bodyPr/>
          <a:lstStyle/>
          <a:p>
            <a:r>
              <a:rPr lang="en-US" dirty="0"/>
              <a:t>Parse Trees</a:t>
            </a:r>
          </a:p>
        </p:txBody>
      </p:sp>
      <p:sp>
        <p:nvSpPr>
          <p:cNvPr id="3" name="Content Placeholder 2">
            <a:extLst>
              <a:ext uri="{FF2B5EF4-FFF2-40B4-BE49-F238E27FC236}">
                <a16:creationId xmlns:a16="http://schemas.microsoft.com/office/drawing/2014/main" id="{E6175A6E-0250-4DD0-89A9-C843E0D3488A}"/>
              </a:ext>
            </a:extLst>
          </p:cNvPr>
          <p:cNvSpPr>
            <a:spLocks noGrp="1"/>
          </p:cNvSpPr>
          <p:nvPr>
            <p:ph idx="1"/>
          </p:nvPr>
        </p:nvSpPr>
        <p:spPr/>
        <p:txBody>
          <a:bodyPr>
            <a:normAutofit/>
          </a:bodyPr>
          <a:lstStyle/>
          <a:p>
            <a:r>
              <a:rPr lang="en-US" dirty="0"/>
              <a:t>Remember diagramming sentences in middle school?</a:t>
            </a:r>
          </a:p>
          <a:p>
            <a:endParaRPr lang="en-US" dirty="0"/>
          </a:p>
          <a:p>
            <a:endParaRPr lang="en-US" dirty="0"/>
          </a:p>
          <a:p>
            <a:endParaRPr lang="en-US" dirty="0"/>
          </a:p>
          <a:p>
            <a:r>
              <a:rPr lang="en-US" dirty="0"/>
              <a:t>&lt;sentence&gt;::=&lt;noun phrase&gt;&lt;verb phrase&gt;</a:t>
            </a:r>
          </a:p>
          <a:p>
            <a:r>
              <a:rPr lang="en-US" dirty="0"/>
              <a:t>&lt;noun phrase&gt;::=&lt;determiner&gt;&lt;adjective&gt;&lt;noun&gt;</a:t>
            </a:r>
          </a:p>
          <a:p>
            <a:r>
              <a:rPr lang="en-US" dirty="0"/>
              <a:t>&lt;verb phrase&gt;::=&lt;verb&gt;&lt;adverb&gt;|&lt;verb&gt;&lt;object&gt;</a:t>
            </a:r>
          </a:p>
          <a:p>
            <a:r>
              <a:rPr lang="en-US" dirty="0"/>
              <a:t>&lt;object&gt;::=&lt;noun phrase&gt;</a:t>
            </a:r>
          </a:p>
          <a:p>
            <a:endParaRPr lang="en-US" dirty="0"/>
          </a:p>
        </p:txBody>
      </p:sp>
      <p:pic>
        <p:nvPicPr>
          <p:cNvPr id="2050" name="Picture 2" descr="Full Reed–Kellogg examples">
            <a:extLst>
              <a:ext uri="{FF2B5EF4-FFF2-40B4-BE49-F238E27FC236}">
                <a16:creationId xmlns:a16="http://schemas.microsoft.com/office/drawing/2014/main" id="{43BE745C-1BC4-4E2B-A1B6-49333E7649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5692" y="1995488"/>
            <a:ext cx="8093086" cy="1608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72950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F9DB3-BA52-456D-8E8F-2A0BD66E641A}"/>
              </a:ext>
            </a:extLst>
          </p:cNvPr>
          <p:cNvSpPr>
            <a:spLocks noGrp="1"/>
          </p:cNvSpPr>
          <p:nvPr>
            <p:ph type="title"/>
          </p:nvPr>
        </p:nvSpPr>
        <p:spPr/>
        <p:txBody>
          <a:bodyPr/>
          <a:lstStyle/>
          <a:p>
            <a:r>
              <a:rPr lang="en-US" dirty="0"/>
              <a:t>Parse Trees</a:t>
            </a:r>
          </a:p>
        </p:txBody>
      </p:sp>
      <p:sp>
        <p:nvSpPr>
          <p:cNvPr id="3" name="Content Placeholder 2">
            <a:extLst>
              <a:ext uri="{FF2B5EF4-FFF2-40B4-BE49-F238E27FC236}">
                <a16:creationId xmlns:a16="http://schemas.microsoft.com/office/drawing/2014/main" id="{BCAB8187-DE36-4321-8ECD-D6EBC83E68F4}"/>
              </a:ext>
            </a:extLst>
          </p:cNvPr>
          <p:cNvSpPr>
            <a:spLocks noGrp="1"/>
          </p:cNvSpPr>
          <p:nvPr>
            <p:ph idx="1"/>
          </p:nvPr>
        </p:nvSpPr>
        <p:spPr/>
        <p:txBody>
          <a:bodyPr/>
          <a:lstStyle/>
          <a:p>
            <a:r>
              <a:rPr lang="en-US" dirty="0"/>
              <a:t>&lt;sentence&gt;::=&lt;noun phrase&gt;&lt;verb phrase&gt;</a:t>
            </a:r>
          </a:p>
          <a:p>
            <a:r>
              <a:rPr lang="en-US" dirty="0"/>
              <a:t>&lt;noun phrase&gt;::=&lt;determiner&gt;&lt;adjective&gt;&lt;noun&gt;</a:t>
            </a:r>
          </a:p>
          <a:p>
            <a:r>
              <a:rPr lang="en-US" dirty="0"/>
              <a:t>&lt;verb phrase&gt;::=&lt;verb&gt;&lt;adverb&gt;|&lt;verb&gt;&lt;object&gt;</a:t>
            </a:r>
          </a:p>
          <a:p>
            <a:r>
              <a:rPr lang="en-US" dirty="0"/>
              <a:t>&lt;object&gt;::=&lt;noun phrase&gt;</a:t>
            </a:r>
          </a:p>
          <a:p>
            <a:endParaRPr lang="en-US" dirty="0"/>
          </a:p>
          <a:p>
            <a:endParaRPr lang="en-US" dirty="0"/>
          </a:p>
          <a:p>
            <a:r>
              <a:rPr lang="en-US" dirty="0">
                <a:solidFill>
                  <a:schemeClr val="accent3"/>
                </a:solidFill>
              </a:rPr>
              <a:t>The old man the boat. </a:t>
            </a:r>
          </a:p>
          <a:p>
            <a:endParaRPr lang="en-US" dirty="0"/>
          </a:p>
        </p:txBody>
      </p:sp>
    </p:spTree>
    <p:extLst>
      <p:ext uri="{BB962C8B-B14F-4D97-AF65-F5344CB8AC3E}">
        <p14:creationId xmlns:p14="http://schemas.microsoft.com/office/powerpoint/2010/main" val="6714616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74DC4-5F32-43F4-9908-BE0AE0E7DED2}"/>
              </a:ext>
            </a:extLst>
          </p:cNvPr>
          <p:cNvSpPr>
            <a:spLocks noGrp="1"/>
          </p:cNvSpPr>
          <p:nvPr>
            <p:ph type="title"/>
          </p:nvPr>
        </p:nvSpPr>
        <p:spPr/>
        <p:txBody>
          <a:bodyPr/>
          <a:lstStyle/>
          <a:p>
            <a:r>
              <a:rPr lang="en-US" dirty="0"/>
              <a:t>The old man the boat</a:t>
            </a:r>
          </a:p>
        </p:txBody>
      </p:sp>
      <p:pic>
        <p:nvPicPr>
          <p:cNvPr id="5" name="Content Placeholder 4">
            <a:extLst>
              <a:ext uri="{FF2B5EF4-FFF2-40B4-BE49-F238E27FC236}">
                <a16:creationId xmlns:a16="http://schemas.microsoft.com/office/drawing/2014/main" id="{7DC93A35-8776-4DA1-8322-1D0967570624}"/>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916707" y="1034803"/>
            <a:ext cx="4454928" cy="4881344"/>
          </a:xfrm>
        </p:spPr>
      </p:pic>
      <p:pic>
        <p:nvPicPr>
          <p:cNvPr id="7" name="Graphic 6">
            <a:extLst>
              <a:ext uri="{FF2B5EF4-FFF2-40B4-BE49-F238E27FC236}">
                <a16:creationId xmlns:a16="http://schemas.microsoft.com/office/drawing/2014/main" id="{C6B5004C-470F-4CED-AED7-05547D6147E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529322" y="1155333"/>
            <a:ext cx="4566678" cy="5003791"/>
          </a:xfrm>
          <a:prstGeom prst="rect">
            <a:avLst/>
          </a:prstGeom>
        </p:spPr>
      </p:pic>
      <p:sp>
        <p:nvSpPr>
          <p:cNvPr id="8" name="Rectangle 7">
            <a:extLst>
              <a:ext uri="{FF2B5EF4-FFF2-40B4-BE49-F238E27FC236}">
                <a16:creationId xmlns:a16="http://schemas.microsoft.com/office/drawing/2014/main" id="{7A3E61D3-DA14-41B4-9ABE-B0DC8A2E8D75}"/>
              </a:ext>
            </a:extLst>
          </p:cNvPr>
          <p:cNvSpPr/>
          <p:nvPr/>
        </p:nvSpPr>
        <p:spPr>
          <a:xfrm>
            <a:off x="2891118" y="6279654"/>
            <a:ext cx="8350623" cy="276999"/>
          </a:xfrm>
          <a:prstGeom prst="rect">
            <a:avLst/>
          </a:prstGeom>
        </p:spPr>
        <p:txBody>
          <a:bodyPr wrap="square">
            <a:spAutoFit/>
          </a:bodyPr>
          <a:lstStyle/>
          <a:p>
            <a:r>
              <a:rPr lang="en-US" sz="1200" dirty="0"/>
              <a:t>By Jochen Burghardt - Own work, CC BY-SA 4.0, https://commons.wikimedia.org/w/index.php?curid=92742400</a:t>
            </a:r>
          </a:p>
        </p:txBody>
      </p:sp>
    </p:spTree>
    <p:extLst>
      <p:ext uri="{BB962C8B-B14F-4D97-AF65-F5344CB8AC3E}">
        <p14:creationId xmlns:p14="http://schemas.microsoft.com/office/powerpoint/2010/main" val="32802403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643F7-1C19-45D7-90F1-06B34EC7AFD2}"/>
              </a:ext>
            </a:extLst>
          </p:cNvPr>
          <p:cNvSpPr>
            <a:spLocks noGrp="1"/>
          </p:cNvSpPr>
          <p:nvPr>
            <p:ph type="title"/>
          </p:nvPr>
        </p:nvSpPr>
        <p:spPr/>
        <p:txBody>
          <a:bodyPr/>
          <a:lstStyle/>
          <a:p>
            <a:r>
              <a:rPr lang="en-US" dirty="0"/>
              <a:t>Power of Context Free Languages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3A6EBCA-9FAA-4257-8F03-03ADF18EEC8A}"/>
                  </a:ext>
                </a:extLst>
              </p:cNvPr>
              <p:cNvSpPr>
                <a:spLocks noGrp="1"/>
              </p:cNvSpPr>
              <p:nvPr>
                <p:ph idx="1"/>
              </p:nvPr>
            </p:nvSpPr>
            <p:spPr/>
            <p:txBody>
              <a:bodyPr>
                <a:normAutofit/>
              </a:bodyPr>
              <a:lstStyle/>
              <a:p>
                <a:r>
                  <a:rPr lang="en-US" dirty="0"/>
                  <a:t>There are languages CFGs can express that regular expressions can’t</a:t>
                </a:r>
              </a:p>
              <a:p>
                <a:pPr lvl="1"/>
                <a:r>
                  <a:rPr lang="en-US" dirty="0"/>
                  <a:t>e.g. palindromes</a:t>
                </a:r>
              </a:p>
              <a:p>
                <a:r>
                  <a:rPr lang="en-US" dirty="0"/>
                  <a:t>What about vice versa – is there a language that a regular expression can represent that a CFG can’t?</a:t>
                </a:r>
              </a:p>
              <a:p>
                <a:pPr lvl="1"/>
                <a:r>
                  <a:rPr lang="en-US" dirty="0"/>
                  <a:t>No!</a:t>
                </a:r>
              </a:p>
              <a:p>
                <a:endParaRPr lang="en-US" dirty="0"/>
              </a:p>
              <a:p>
                <a:endParaRPr lang="en-US" dirty="0"/>
              </a:p>
              <a:p>
                <a:r>
                  <a:rPr lang="en-US" dirty="0"/>
                  <a:t>Are there languages even CFGs cannot represent?</a:t>
                </a:r>
              </a:p>
              <a:p>
                <a:pPr lvl="1"/>
                <a:r>
                  <a:rPr lang="en-US" dirty="0"/>
                  <a:t>Yes!</a:t>
                </a:r>
              </a:p>
              <a:p>
                <a:pPr lvl="1"/>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𝑗</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3</m:t>
                        </m:r>
                      </m:e>
                      <m:sup>
                        <m:r>
                          <a:rPr lang="en-US" b="0" i="1" smtClean="0">
                            <a:latin typeface="Cambria Math" panose="02040503050406030204" pitchFamily="18" charset="0"/>
                          </a:rPr>
                          <m:t>𝑗</m:t>
                        </m:r>
                      </m:sup>
                    </m:sSup>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cannot be written with a context free grammar. </a:t>
                </a:r>
              </a:p>
              <a:p>
                <a:pPr lvl="1"/>
                <a:endParaRPr lang="en-US" dirty="0"/>
              </a:p>
              <a:p>
                <a:pPr lvl="1"/>
                <a:endParaRPr lang="en-US" dirty="0"/>
              </a:p>
            </p:txBody>
          </p:sp>
        </mc:Choice>
        <mc:Fallback xmlns="">
          <p:sp>
            <p:nvSpPr>
              <p:cNvPr id="3" name="Content Placeholder 2">
                <a:extLst>
                  <a:ext uri="{FF2B5EF4-FFF2-40B4-BE49-F238E27FC236}">
                    <a16:creationId xmlns:a16="http://schemas.microsoft.com/office/drawing/2014/main" id="{83A6EBCA-9FAA-4257-8F03-03ADF18EEC8A}"/>
                  </a:ext>
                </a:extLst>
              </p:cNvPr>
              <p:cNvSpPr>
                <a:spLocks noGrp="1" noRot="1" noChangeAspect="1" noMove="1" noResize="1" noEditPoints="1" noAdjustHandles="1" noChangeArrowheads="1" noChangeShapeType="1" noTextEdit="1"/>
              </p:cNvSpPr>
              <p:nvPr>
                <p:ph idx="1"/>
              </p:nvPr>
            </p:nvSpPr>
            <p:spPr>
              <a:blipFill>
                <a:blip r:embed="rId2"/>
                <a:stretch>
                  <a:fillRect l="-708" t="-2138" b="-252"/>
                </a:stretch>
              </a:blipFill>
            </p:spPr>
            <p:txBody>
              <a:bodyPr/>
              <a:lstStyle/>
              <a:p>
                <a:r>
                  <a:rPr lang="en-US">
                    <a:noFill/>
                  </a:rPr>
                  <a:t> </a:t>
                </a:r>
              </a:p>
            </p:txBody>
          </p:sp>
        </mc:Fallback>
      </mc:AlternateContent>
    </p:spTree>
    <p:extLst>
      <p:ext uri="{BB962C8B-B14F-4D97-AF65-F5344CB8AC3E}">
        <p14:creationId xmlns:p14="http://schemas.microsoft.com/office/powerpoint/2010/main" val="3754440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9F432-0E4C-4E52-BB57-253A822AA2C7}"/>
              </a:ext>
            </a:extLst>
          </p:cNvPr>
          <p:cNvSpPr>
            <a:spLocks noGrp="1"/>
          </p:cNvSpPr>
          <p:nvPr>
            <p:ph type="title"/>
          </p:nvPr>
        </p:nvSpPr>
        <p:spPr/>
        <p:txBody>
          <a:bodyPr/>
          <a:lstStyle/>
          <a:p>
            <a:r>
              <a:rPr lang="en-US" dirty="0"/>
              <a:t>A Final Vocabulary Note</a:t>
            </a:r>
          </a:p>
        </p:txBody>
      </p:sp>
      <p:sp>
        <p:nvSpPr>
          <p:cNvPr id="3" name="Content Placeholder 2">
            <a:extLst>
              <a:ext uri="{FF2B5EF4-FFF2-40B4-BE49-F238E27FC236}">
                <a16:creationId xmlns:a16="http://schemas.microsoft.com/office/drawing/2014/main" id="{E9D681E3-034E-48E9-AE56-8C16A0C11786}"/>
              </a:ext>
            </a:extLst>
          </p:cNvPr>
          <p:cNvSpPr>
            <a:spLocks noGrp="1"/>
          </p:cNvSpPr>
          <p:nvPr>
            <p:ph idx="1"/>
          </p:nvPr>
        </p:nvSpPr>
        <p:spPr/>
        <p:txBody>
          <a:bodyPr>
            <a:normAutofit lnSpcReduction="10000"/>
          </a:bodyPr>
          <a:lstStyle/>
          <a:p>
            <a:r>
              <a:rPr lang="en-US" dirty="0"/>
              <a:t>Not everything can be represented as a regular expression.</a:t>
            </a:r>
          </a:p>
          <a:p>
            <a:pPr lvl="1"/>
            <a:r>
              <a:rPr lang="en-US" dirty="0"/>
              <a:t>E.g. “the set of all palindromes” is not the language of any regular expression.</a:t>
            </a:r>
          </a:p>
          <a:p>
            <a:r>
              <a:rPr lang="en-US" dirty="0"/>
              <a:t>Some programming languages define features in their “regexes” that can’t be represented by our definition of regular expressions. </a:t>
            </a:r>
          </a:p>
          <a:p>
            <a:pPr lvl="1"/>
            <a:r>
              <a:rPr lang="en-US" dirty="0"/>
              <a:t>Things like “match this pattern, then have exactly that </a:t>
            </a:r>
            <a:r>
              <a:rPr lang="en-US" b="1" dirty="0"/>
              <a:t>substring </a:t>
            </a:r>
            <a:r>
              <a:rPr lang="en-US" dirty="0"/>
              <a:t>appear later.</a:t>
            </a:r>
          </a:p>
          <a:p>
            <a:r>
              <a:rPr lang="en-US" dirty="0"/>
              <a:t>So before you say “ah, you can’t do that with regular expressions, I learned it in 311!” you should make sure you know whether your language is calling a more powerful object “regular expressions”.</a:t>
            </a:r>
          </a:p>
          <a:p>
            <a:r>
              <a:rPr lang="en-US" dirty="0"/>
              <a:t>But the more “fancy features” beyond regular expressions you use, the slower the checking algorithms run, (and the harder it is to force the expressions to fit into the framework) so this is still very useful theory.</a:t>
            </a:r>
          </a:p>
        </p:txBody>
      </p:sp>
    </p:spTree>
    <p:extLst>
      <p:ext uri="{BB962C8B-B14F-4D97-AF65-F5344CB8AC3E}">
        <p14:creationId xmlns:p14="http://schemas.microsoft.com/office/powerpoint/2010/main" val="35138724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16B93-2EE7-407D-BC90-0F1757094BDF}"/>
              </a:ext>
            </a:extLst>
          </p:cNvPr>
          <p:cNvSpPr>
            <a:spLocks noGrp="1"/>
          </p:cNvSpPr>
          <p:nvPr>
            <p:ph type="title"/>
          </p:nvPr>
        </p:nvSpPr>
        <p:spPr/>
        <p:txBody>
          <a:bodyPr/>
          <a:lstStyle/>
          <a:p>
            <a:r>
              <a:rPr lang="en-US" dirty="0"/>
              <a:t>Takeaways</a:t>
            </a:r>
          </a:p>
        </p:txBody>
      </p:sp>
      <p:sp>
        <p:nvSpPr>
          <p:cNvPr id="3" name="Content Placeholder 2">
            <a:extLst>
              <a:ext uri="{FF2B5EF4-FFF2-40B4-BE49-F238E27FC236}">
                <a16:creationId xmlns:a16="http://schemas.microsoft.com/office/drawing/2014/main" id="{1BA11A1A-F6D3-43A0-BDDF-9978CEAF5EFF}"/>
              </a:ext>
            </a:extLst>
          </p:cNvPr>
          <p:cNvSpPr>
            <a:spLocks noGrp="1"/>
          </p:cNvSpPr>
          <p:nvPr>
            <p:ph idx="1"/>
          </p:nvPr>
        </p:nvSpPr>
        <p:spPr/>
        <p:txBody>
          <a:bodyPr/>
          <a:lstStyle/>
          <a:p>
            <a:r>
              <a:rPr lang="en-US" dirty="0"/>
              <a:t>CFGs and regular expressions gave us ways of succinctly representing sets of strings</a:t>
            </a:r>
          </a:p>
          <a:p>
            <a:pPr lvl="1"/>
            <a:r>
              <a:rPr lang="en-US" dirty="0"/>
              <a:t>Regular expressions super useful for representing things you need to search for</a:t>
            </a:r>
          </a:p>
          <a:p>
            <a:pPr lvl="1"/>
            <a:r>
              <a:rPr lang="en-US" dirty="0"/>
              <a:t>CFGs represent complicated languages like “java code with valid syntax”</a:t>
            </a:r>
          </a:p>
          <a:p>
            <a:endParaRPr lang="en-US" dirty="0"/>
          </a:p>
          <a:p>
            <a:r>
              <a:rPr lang="en-US" dirty="0"/>
              <a:t>Next Week, we’ll talk about how each of these are “equivalent to weaker computers.”</a:t>
            </a:r>
          </a:p>
          <a:p>
            <a:endParaRPr lang="en-US" dirty="0"/>
          </a:p>
          <a:p>
            <a:r>
              <a:rPr lang="en-US" dirty="0"/>
              <a:t>This week: Two more tools for our toolbox.</a:t>
            </a:r>
          </a:p>
        </p:txBody>
      </p:sp>
    </p:spTree>
    <p:extLst>
      <p:ext uri="{BB962C8B-B14F-4D97-AF65-F5344CB8AC3E}">
        <p14:creationId xmlns:p14="http://schemas.microsoft.com/office/powerpoint/2010/main" val="17558225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9E30CE-7ADA-479D-8F6C-C665935233DD}"/>
              </a:ext>
            </a:extLst>
          </p:cNvPr>
          <p:cNvSpPr>
            <a:spLocks noGrp="1"/>
          </p:cNvSpPr>
          <p:nvPr>
            <p:ph type="title"/>
          </p:nvPr>
        </p:nvSpPr>
        <p:spPr/>
        <p:txBody>
          <a:bodyPr/>
          <a:lstStyle/>
          <a:p>
            <a:r>
              <a:rPr lang="en-US" dirty="0"/>
              <a:t>Relations and Graphs</a:t>
            </a:r>
          </a:p>
        </p:txBody>
      </p:sp>
      <p:sp>
        <p:nvSpPr>
          <p:cNvPr id="5" name="Text Placeholder 4">
            <a:extLst>
              <a:ext uri="{FF2B5EF4-FFF2-40B4-BE49-F238E27FC236}">
                <a16:creationId xmlns:a16="http://schemas.microsoft.com/office/drawing/2014/main" id="{93DCBAD7-2875-4FEF-9F7E-79F52CB02E2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105626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965DA2-1588-410D-BDAC-BAFF7C787220}"/>
              </a:ext>
            </a:extLst>
          </p:cNvPr>
          <p:cNvSpPr>
            <a:spLocks noGrp="1"/>
          </p:cNvSpPr>
          <p:nvPr>
            <p:ph type="title"/>
          </p:nvPr>
        </p:nvSpPr>
        <p:spPr/>
        <p:txBody>
          <a:bodyPr/>
          <a:lstStyle/>
          <a:p>
            <a:r>
              <a:rPr lang="en-US" dirty="0"/>
              <a:t>Relations</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1FEBC557-1339-4B91-B8F7-6B45E4E2F768}"/>
                  </a:ext>
                </a:extLst>
              </p:cNvPr>
              <p:cNvSpPr>
                <a:spLocks noGrp="1"/>
              </p:cNvSpPr>
              <p:nvPr>
                <p:ph idx="1"/>
              </p:nvPr>
            </p:nvSpPr>
            <p:spPr/>
            <p:txBody>
              <a:bodyPr/>
              <a:lstStyle/>
              <a:p>
                <a:endParaRPr lang="en-US" dirty="0"/>
              </a:p>
              <a:p>
                <a:endParaRPr lang="en-US" dirty="0"/>
              </a:p>
              <a:p>
                <a:endParaRPr lang="en-US" dirty="0"/>
              </a:p>
              <a:p>
                <a:pPr marL="0" indent="0">
                  <a:buNone/>
                </a:pPr>
                <a:endParaRPr lang="en-US" b="0" i="1" dirty="0">
                  <a:latin typeface="Cambria Math" panose="02040503050406030204" pitchFamily="18" charset="0"/>
                </a:endParaRPr>
              </a:p>
              <a:p>
                <a:pPr marL="0" indent="0">
                  <a:buNone/>
                </a:pPr>
                <a:r>
                  <a:rPr lang="en-US" b="0" dirty="0"/>
                  <a:t>Wait what?</a:t>
                </a:r>
              </a:p>
              <a:p>
                <a14:m>
                  <m:oMath xmlns:m="http://schemas.openxmlformats.org/officeDocument/2006/math">
                    <m:r>
                      <a:rPr lang="en-US" b="0" i="1" smtClean="0">
                        <a:latin typeface="Cambria Math" panose="02040503050406030204" pitchFamily="18" charset="0"/>
                      </a:rPr>
                      <m:t>≤</m:t>
                    </m:r>
                  </m:oMath>
                </a14:m>
                <a:r>
                  <a:rPr lang="en-US" dirty="0"/>
                  <a:t> is a relation on </a:t>
                </a:r>
                <a14:m>
                  <m:oMath xmlns:m="http://schemas.openxmlformats.org/officeDocument/2006/math">
                    <m:r>
                      <a:rPr lang="en-US" b="0" i="1" smtClean="0">
                        <a:latin typeface="Cambria Math" panose="02040503050406030204" pitchFamily="18" charset="0"/>
                      </a:rPr>
                      <m:t>ℤ</m:t>
                    </m:r>
                  </m:oMath>
                </a14:m>
                <a:r>
                  <a:rPr lang="en-US" dirty="0"/>
                  <a:t>.</a:t>
                </a:r>
              </a:p>
              <a:p>
                <a:r>
                  <a:rPr lang="en-US" b="0" dirty="0"/>
                  <a:t>“</a:t>
                </a:r>
                <a14:m>
                  <m:oMath xmlns:m="http://schemas.openxmlformats.org/officeDocument/2006/math">
                    <m:r>
                      <a:rPr lang="en-US" b="0" i="1" smtClean="0">
                        <a:latin typeface="Cambria Math" panose="02040503050406030204" pitchFamily="18" charset="0"/>
                      </a:rPr>
                      <m:t>3≤4“</m:t>
                    </m:r>
                  </m:oMath>
                </a14:m>
                <a:r>
                  <a:rPr lang="en-US" dirty="0"/>
                  <a:t> is a way of saying “3 relates to 4” (for the </a:t>
                </a:r>
                <a14:m>
                  <m:oMath xmlns:m="http://schemas.openxmlformats.org/officeDocument/2006/math">
                    <m:r>
                      <a:rPr lang="en-US" b="0" i="1" smtClean="0">
                        <a:latin typeface="Cambria Math" panose="02040503050406030204" pitchFamily="18" charset="0"/>
                      </a:rPr>
                      <m:t>≤</m:t>
                    </m:r>
                  </m:oMath>
                </a14:m>
                <a:r>
                  <a:rPr lang="en-US" dirty="0"/>
                  <a:t> relation)</a:t>
                </a:r>
              </a:p>
              <a:p>
                <a14:m>
                  <m:oMath xmlns:m="http://schemas.openxmlformats.org/officeDocument/2006/math">
                    <m:r>
                      <a:rPr lang="en-US" b="0" i="1" smtClean="0">
                        <a:latin typeface="Cambria Math" panose="02040503050406030204" pitchFamily="18" charset="0"/>
                      </a:rPr>
                      <m:t>(3,4)</m:t>
                    </m:r>
                  </m:oMath>
                </a14:m>
                <a:r>
                  <a:rPr lang="en-US" dirty="0"/>
                  <a:t> is an element of the set that defines the relation. </a:t>
                </a:r>
              </a:p>
            </p:txBody>
          </p:sp>
        </mc:Choice>
        <mc:Fallback xmlns="">
          <p:sp>
            <p:nvSpPr>
              <p:cNvPr id="5" name="Content Placeholder 4">
                <a:extLst>
                  <a:ext uri="{FF2B5EF4-FFF2-40B4-BE49-F238E27FC236}">
                    <a16:creationId xmlns:a16="http://schemas.microsoft.com/office/drawing/2014/main" id="{1FEBC557-1339-4B91-B8F7-6B45E4E2F768}"/>
                  </a:ext>
                </a:extLst>
              </p:cNvPr>
              <p:cNvSpPr>
                <a:spLocks noGrp="1" noRot="1" noChangeAspect="1" noMove="1" noResize="1" noEditPoints="1" noAdjustHandles="1" noChangeArrowheads="1" noChangeShapeType="1" noTextEdit="1"/>
              </p:cNvSpPr>
              <p:nvPr>
                <p:ph idx="1"/>
              </p:nvPr>
            </p:nvSpPr>
            <p:spPr>
              <a:blipFill>
                <a:blip r:embed="rId2"/>
                <a:stretch>
                  <a:fillRect l="-1525"/>
                </a:stretch>
              </a:blipFill>
            </p:spPr>
            <p:txBody>
              <a:bodyPr/>
              <a:lstStyle/>
              <a:p>
                <a:r>
                  <a:rPr lang="en-US">
                    <a:noFill/>
                  </a:rPr>
                  <a:t> </a:t>
                </a:r>
              </a:p>
            </p:txBody>
          </p:sp>
        </mc:Fallback>
      </mc:AlternateContent>
      <p:grpSp>
        <p:nvGrpSpPr>
          <p:cNvPr id="6" name="Group 5">
            <a:extLst>
              <a:ext uri="{FF2B5EF4-FFF2-40B4-BE49-F238E27FC236}">
                <a16:creationId xmlns:a16="http://schemas.microsoft.com/office/drawing/2014/main" id="{C714729B-FAEA-4560-A7B1-08A68026A0F0}"/>
              </a:ext>
            </a:extLst>
          </p:cNvPr>
          <p:cNvGrpSpPr/>
          <p:nvPr/>
        </p:nvGrpSpPr>
        <p:grpSpPr>
          <a:xfrm>
            <a:off x="575239" y="1463857"/>
            <a:ext cx="9767184" cy="1709189"/>
            <a:chOff x="1185842" y="3429000"/>
            <a:chExt cx="6111311" cy="1927846"/>
          </a:xfrm>
        </p:grpSpPr>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2E5A5E2B-BB16-47EC-B8C1-C701241509BD}"/>
                    </a:ext>
                  </a:extLst>
                </p:cNvPr>
                <p:cNvSpPr/>
                <p:nvPr/>
              </p:nvSpPr>
              <p:spPr>
                <a:xfrm>
                  <a:off x="1185842" y="3429000"/>
                  <a:ext cx="6111311" cy="19278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A (binary) relation from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𝐴</m:t>
                      </m:r>
                    </m:oMath>
                  </a14:m>
                  <a:r>
                    <a:rPr lang="en-US" sz="2800" b="1" dirty="0">
                      <a:latin typeface="Segoe UI Semibold" panose="020B0702040204020203" pitchFamily="34" charset="0"/>
                      <a:cs typeface="Segoe UI Semibold" panose="020B0702040204020203" pitchFamily="34" charset="0"/>
                    </a:rPr>
                    <a:t> to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𝑩</m:t>
                      </m:r>
                    </m:oMath>
                  </a14:m>
                  <a:r>
                    <a:rPr lang="en-US" sz="2800" b="1" dirty="0">
                      <a:latin typeface="Segoe UI Semibold" panose="020B0702040204020203" pitchFamily="34" charset="0"/>
                      <a:cs typeface="Segoe UI Semibold" panose="020B0702040204020203" pitchFamily="34" charset="0"/>
                    </a:rPr>
                    <a:t> is a subset of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𝑨</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𝑩</m:t>
                      </m:r>
                    </m:oMath>
                  </a14:m>
                  <a:endParaRPr lang="en-US" sz="2800" b="1" dirty="0">
                    <a:latin typeface="Segoe UI Semibold" panose="020B0702040204020203" pitchFamily="34" charset="0"/>
                    <a:cs typeface="Segoe UI Semibold" panose="020B0702040204020203" pitchFamily="34" charset="0"/>
                  </a:endParaRPr>
                </a:p>
                <a:p>
                  <a:pPr algn="ctr"/>
                  <a:r>
                    <a:rPr lang="en-US" sz="2800" b="1" dirty="0">
                      <a:latin typeface="Segoe UI Semibold" panose="020B0702040204020203" pitchFamily="34" charset="0"/>
                      <a:cs typeface="Segoe UI Semibold" panose="020B0702040204020203" pitchFamily="34" charset="0"/>
                    </a:rPr>
                    <a:t>A (binary) relation on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𝑨</m:t>
                      </m:r>
                    </m:oMath>
                  </a14:m>
                  <a:r>
                    <a:rPr lang="en-US" sz="2800" b="1" dirty="0">
                      <a:latin typeface="Segoe UI Semibold" panose="020B0702040204020203" pitchFamily="34" charset="0"/>
                      <a:cs typeface="Segoe UI Semibold" panose="020B0702040204020203" pitchFamily="34" charset="0"/>
                    </a:rPr>
                    <a:t> is a subset of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𝑨</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𝑨</m:t>
                      </m:r>
                    </m:oMath>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7" name="Rectangle 6">
                  <a:extLst>
                    <a:ext uri="{FF2B5EF4-FFF2-40B4-BE49-F238E27FC236}">
                      <a16:creationId xmlns:a16="http://schemas.microsoft.com/office/drawing/2014/main" id="{2E5A5E2B-BB16-47EC-B8C1-C701241509BD}"/>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3"/>
                  <a:stretch>
                    <a:fillRect/>
                  </a:stretch>
                </a:blipFill>
                <a:ln>
                  <a:noFill/>
                </a:ln>
              </p:spPr>
              <p:txBody>
                <a:bodyPr/>
                <a:lstStyle/>
                <a:p>
                  <a:r>
                    <a:rPr lang="en-US">
                      <a:noFill/>
                    </a:rPr>
                    <a:t> </a:t>
                  </a:r>
                </a:p>
              </p:txBody>
            </p:sp>
          </mc:Fallback>
        </mc:AlternateContent>
        <p:sp>
          <p:nvSpPr>
            <p:cNvPr id="8" name="Rectangle 7">
              <a:extLst>
                <a:ext uri="{FF2B5EF4-FFF2-40B4-BE49-F238E27FC236}">
                  <a16:creationId xmlns:a16="http://schemas.microsoft.com/office/drawing/2014/main" id="{BC0F01CE-94E9-4B91-9C1A-585B5BFE99F9}"/>
                </a:ext>
              </a:extLst>
            </p:cNvPr>
            <p:cNvSpPr/>
            <p:nvPr/>
          </p:nvSpPr>
          <p:spPr>
            <a:xfrm>
              <a:off x="1195367" y="3429001"/>
              <a:ext cx="6101786" cy="599067"/>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Relations</a:t>
              </a:r>
            </a:p>
          </p:txBody>
        </p:sp>
      </p:grpSp>
    </p:spTree>
    <p:extLst>
      <p:ext uri="{BB962C8B-B14F-4D97-AF65-F5344CB8AC3E}">
        <p14:creationId xmlns:p14="http://schemas.microsoft.com/office/powerpoint/2010/main" val="19348647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EB6EF-6240-4241-875D-2F88F5E78CF3}"/>
              </a:ext>
            </a:extLst>
          </p:cNvPr>
          <p:cNvSpPr>
            <a:spLocks noGrp="1"/>
          </p:cNvSpPr>
          <p:nvPr>
            <p:ph type="title"/>
          </p:nvPr>
        </p:nvSpPr>
        <p:spPr/>
        <p:txBody>
          <a:bodyPr/>
          <a:lstStyle/>
          <a:p>
            <a:r>
              <a:rPr lang="en-US" dirty="0"/>
              <a:t>Relations, Examples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037B03F-7FF7-468D-8CD5-8C421B6DE980}"/>
                  </a:ext>
                </a:extLst>
              </p:cNvPr>
              <p:cNvSpPr>
                <a:spLocks noGrp="1"/>
              </p:cNvSpPr>
              <p:nvPr>
                <p:ph idx="1"/>
              </p:nvPr>
            </p:nvSpPr>
            <p:spPr>
              <a:xfrm>
                <a:off x="575240" y="1277942"/>
                <a:ext cx="11187258" cy="5177565"/>
              </a:xfrm>
            </p:spPr>
            <p:txBody>
              <a:bodyPr>
                <a:normAutofit lnSpcReduction="10000"/>
              </a:bodyPr>
              <a:lstStyle/>
              <a:p>
                <a:r>
                  <a:rPr lang="en-US" dirty="0"/>
                  <a:t>It turns out, they’ve been here the whole time</a:t>
                </a:r>
              </a:p>
              <a:p>
                <a14:m>
                  <m:oMath xmlns:m="http://schemas.openxmlformats.org/officeDocument/2006/math">
                    <m:r>
                      <a:rPr lang="en-US" b="0" i="1" smtClean="0">
                        <a:latin typeface="Cambria Math" panose="02040503050406030204" pitchFamily="18" charset="0"/>
                      </a:rPr>
                      <m:t>&lt;</m:t>
                    </m:r>
                  </m:oMath>
                </a14:m>
                <a:r>
                  <a:rPr lang="en-US" dirty="0"/>
                  <a:t> on </a:t>
                </a:r>
                <a14:m>
                  <m:oMath xmlns:m="http://schemas.openxmlformats.org/officeDocument/2006/math">
                    <m:r>
                      <a:rPr lang="en-US" b="0" i="1" smtClean="0">
                        <a:latin typeface="Cambria Math" panose="02040503050406030204" pitchFamily="18" charset="0"/>
                      </a:rPr>
                      <m:t>ℝ</m:t>
                    </m:r>
                  </m:oMath>
                </a14:m>
                <a:r>
                  <a:rPr lang="en-US" dirty="0"/>
                  <a:t> is a relation</a:t>
                </a:r>
              </a:p>
              <a:p>
                <a:r>
                  <a:rPr lang="en-US" dirty="0"/>
                  <a:t>I.e. </a:t>
                </a:r>
                <a14:m>
                  <m:oMath xmlns:m="http://schemas.openxmlformats.org/officeDocument/2006/math">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e>
                    </m:d>
                    <m:r>
                      <a:rPr lang="en-US" b="0" i="1" smtClean="0">
                        <a:latin typeface="Cambria Math" panose="02040503050406030204" pitchFamily="18" charset="0"/>
                      </a:rPr>
                      <m:t> :</m:t>
                    </m:r>
                    <m:r>
                      <a:rPr lang="en-US" b="0" i="1" smtClean="0">
                        <a:latin typeface="Cambria Math" panose="02040503050406030204" pitchFamily="18" charset="0"/>
                      </a:rPr>
                      <m:t>𝑥</m:t>
                    </m:r>
                    <m:r>
                      <a:rPr lang="en-US" b="0" i="1" smtClean="0">
                        <a:latin typeface="Cambria Math" panose="02040503050406030204" pitchFamily="18" charset="0"/>
                      </a:rPr>
                      <m:t>&lt;</m:t>
                    </m:r>
                    <m:r>
                      <a:rPr lang="en-US" b="0" i="1" smtClean="0">
                        <a:latin typeface="Cambria Math" panose="02040503050406030204" pitchFamily="18" charset="0"/>
                      </a:rPr>
                      <m:t>𝑦</m:t>
                    </m:r>
                  </m:oMath>
                </a14:m>
                <a:r>
                  <a:rPr lang="en-US" dirty="0"/>
                  <a:t> and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ℝ</m:t>
                    </m:r>
                    <m:r>
                      <a:rPr lang="en-US" b="0" i="1" smtClean="0">
                        <a:latin typeface="Cambria Math" panose="02040503050406030204" pitchFamily="18" charset="0"/>
                      </a:rPr>
                      <m:t>}</m:t>
                    </m:r>
                  </m:oMath>
                </a14:m>
                <a:r>
                  <a:rPr lang="en-US" dirty="0"/>
                  <a:t>.</a:t>
                </a:r>
              </a:p>
              <a:p>
                <a14:m>
                  <m:oMath xmlns:m="http://schemas.openxmlformats.org/officeDocument/2006/math">
                    <m:r>
                      <a:rPr lang="en-US" b="0" i="1" smtClean="0">
                        <a:latin typeface="Cambria Math" panose="02040503050406030204" pitchFamily="18" charset="0"/>
                      </a:rPr>
                      <m:t>=</m:t>
                    </m:r>
                  </m:oMath>
                </a14:m>
                <a:r>
                  <a:rPr lang="en-US" dirty="0"/>
                  <a:t> on </a:t>
                </a:r>
                <a14:m>
                  <m:oMath xmlns:m="http://schemas.openxmlformats.org/officeDocument/2006/math">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Σ</m:t>
                        </m:r>
                      </m:e>
                      <m:sup>
                        <m:r>
                          <a:rPr lang="en-US" b="0" i="1" smtClean="0">
                            <a:latin typeface="Cambria Math" panose="02040503050406030204" pitchFamily="18" charset="0"/>
                          </a:rPr>
                          <m:t>∗</m:t>
                        </m:r>
                      </m:sup>
                    </m:sSup>
                  </m:oMath>
                </a14:m>
                <a:r>
                  <a:rPr lang="en-US" dirty="0"/>
                  <a:t> is a relation</a:t>
                </a:r>
              </a:p>
              <a:p>
                <a:r>
                  <a:rPr lang="en-US" dirty="0"/>
                  <a:t>i.e. </a:t>
                </a:r>
                <a14:m>
                  <m:oMath xmlns:m="http://schemas.openxmlformats.org/officeDocument/2006/math">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e>
                    </m:d>
                    <m:r>
                      <a:rPr lang="en-US" b="0" i="1" smtClean="0">
                        <a:latin typeface="Cambria Math" panose="02040503050406030204" pitchFamily="18" charset="0"/>
                      </a:rPr>
                      <m:t> :</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oMath>
                </a14:m>
                <a:r>
                  <a:rPr lang="en-US" dirty="0"/>
                  <a:t> and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Σ</m:t>
                        </m:r>
                      </m:e>
                      <m:sup>
                        <m:r>
                          <a:rPr lang="en-US" b="0" i="1" smtClean="0">
                            <a:latin typeface="Cambria Math" panose="02040503050406030204" pitchFamily="18" charset="0"/>
                          </a:rPr>
                          <m:t>∗</m:t>
                        </m:r>
                      </m:sup>
                    </m:sSup>
                    <m:r>
                      <a:rPr lang="en-US" b="0" i="1" smtClean="0">
                        <a:latin typeface="Cambria Math" panose="02040503050406030204" pitchFamily="18" charset="0"/>
                      </a:rPr>
                      <m:t>}</m:t>
                    </m:r>
                  </m:oMath>
                </a14:m>
                <a:endParaRPr lang="en-US" dirty="0"/>
              </a:p>
              <a:p>
                <a:r>
                  <a:rPr lang="en-US" dirty="0"/>
                  <a:t>For your favorite function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 </m:t>
                    </m:r>
                  </m:oMath>
                </a14:m>
                <a:r>
                  <a:rPr lang="en-US" dirty="0"/>
                  <a:t>you can define a relation from its domain to its co-domain</a:t>
                </a:r>
              </a:p>
              <a:p>
                <a:r>
                  <a:rPr lang="en-US" dirty="0"/>
                  <a:t>i.e. </a:t>
                </a:r>
                <a14:m>
                  <m:oMath xmlns:m="http://schemas.openxmlformats.org/officeDocument/2006/math">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e>
                    </m:d>
                    <m:r>
                      <a:rPr lang="en-US" b="0" i="1" smtClean="0">
                        <a:latin typeface="Cambria Math" panose="02040503050406030204" pitchFamily="18" charset="0"/>
                      </a:rPr>
                      <m:t> :</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oMath>
                </a14:m>
                <a:endParaRPr lang="en-US" dirty="0"/>
              </a:p>
              <a:p>
                <a:r>
                  <a:rPr lang="en-US" dirty="0"/>
                  <a:t>“</a:t>
                </a:r>
                <a14:m>
                  <m:oMath xmlns:m="http://schemas.openxmlformats.org/officeDocument/2006/math">
                    <m:r>
                      <a:rPr lang="en-US" b="0" i="1" smtClean="0">
                        <a:latin typeface="Cambria Math" panose="02040503050406030204" pitchFamily="18" charset="0"/>
                      </a:rPr>
                      <m:t>𝑥</m:t>
                    </m:r>
                  </m:oMath>
                </a14:m>
                <a:r>
                  <a:rPr lang="en-US" dirty="0"/>
                  <a:t> when squared gives </a:t>
                </a:r>
                <a14:m>
                  <m:oMath xmlns:m="http://schemas.openxmlformats.org/officeDocument/2006/math">
                    <m:r>
                      <a:rPr lang="en-US" b="0" i="1" smtClean="0">
                        <a:latin typeface="Cambria Math" panose="02040503050406030204" pitchFamily="18" charset="0"/>
                      </a:rPr>
                      <m:t>𝑦</m:t>
                    </m:r>
                  </m:oMath>
                </a14:m>
                <a:r>
                  <a:rPr lang="en-US" dirty="0"/>
                  <a:t>” is a relation</a:t>
                </a:r>
              </a:p>
              <a:p>
                <a:r>
                  <a:rPr lang="en-US" dirty="0"/>
                  <a:t>i.e. </a:t>
                </a:r>
                <a14:m>
                  <m:oMath xmlns:m="http://schemas.openxmlformats.org/officeDocument/2006/math">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 </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ℝ</m:t>
                    </m:r>
                    <m:r>
                      <a:rPr lang="en-US" b="0" i="1"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1037B03F-7FF7-468D-8CD5-8C421B6DE980}"/>
                  </a:ext>
                </a:extLst>
              </p:cNvPr>
              <p:cNvSpPr>
                <a:spLocks noGrp="1" noRot="1" noChangeAspect="1" noMove="1" noResize="1" noEditPoints="1" noAdjustHandles="1" noChangeArrowheads="1" noChangeShapeType="1" noTextEdit="1"/>
              </p:cNvSpPr>
              <p:nvPr>
                <p:ph idx="1"/>
              </p:nvPr>
            </p:nvSpPr>
            <p:spPr>
              <a:xfrm>
                <a:off x="575240" y="1277942"/>
                <a:ext cx="11187258" cy="5177565"/>
              </a:xfrm>
              <a:blipFill>
                <a:blip r:embed="rId2"/>
                <a:stretch>
                  <a:fillRect l="-708" t="-2945" r="-2179"/>
                </a:stretch>
              </a:blipFill>
            </p:spPr>
            <p:txBody>
              <a:bodyPr/>
              <a:lstStyle/>
              <a:p>
                <a:r>
                  <a:rPr lang="en-US">
                    <a:noFill/>
                  </a:rPr>
                  <a:t> </a:t>
                </a:r>
              </a:p>
            </p:txBody>
          </p:sp>
        </mc:Fallback>
      </mc:AlternateContent>
    </p:spTree>
    <p:extLst>
      <p:ext uri="{BB962C8B-B14F-4D97-AF65-F5344CB8AC3E}">
        <p14:creationId xmlns:p14="http://schemas.microsoft.com/office/powerpoint/2010/main" val="15756326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9A63D-2BB3-462A-BE4B-2F6F10E6FAB1}"/>
              </a:ext>
            </a:extLst>
          </p:cNvPr>
          <p:cNvSpPr>
            <a:spLocks noGrp="1"/>
          </p:cNvSpPr>
          <p:nvPr>
            <p:ph type="title"/>
          </p:nvPr>
        </p:nvSpPr>
        <p:spPr/>
        <p:txBody>
          <a:bodyPr/>
          <a:lstStyle/>
          <a:p>
            <a:r>
              <a:rPr lang="en-US" dirty="0"/>
              <a:t>Relations, Examples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55B7E45-E022-417A-A7D2-0FCC32996763}"/>
                  </a:ext>
                </a:extLst>
              </p:cNvPr>
              <p:cNvSpPr>
                <a:spLocks noGrp="1"/>
              </p:cNvSpPr>
              <p:nvPr>
                <p:ph idx="1"/>
              </p:nvPr>
            </p:nvSpPr>
            <p:spPr/>
            <p:txBody>
              <a:bodyPr/>
              <a:lstStyle/>
              <a:p>
                <a:r>
                  <a:rPr lang="en-US" dirty="0"/>
                  <a:t>Fix a universal set </a:t>
                </a:r>
                <a14:m>
                  <m:oMath xmlns:m="http://schemas.openxmlformats.org/officeDocument/2006/math">
                    <m:r>
                      <a:rPr lang="en-US" b="0" i="1" smtClean="0">
                        <a:latin typeface="Cambria Math" panose="02040503050406030204" pitchFamily="18" charset="0"/>
                      </a:rPr>
                      <m:t>𝒰</m:t>
                    </m:r>
                  </m:oMath>
                </a14:m>
                <a:r>
                  <a:rPr lang="en-US" dirty="0"/>
                  <a:t>.</a:t>
                </a:r>
              </a:p>
              <a:p>
                <a14:m>
                  <m:oMath xmlns:m="http://schemas.openxmlformats.org/officeDocument/2006/math">
                    <m:r>
                      <a:rPr lang="en-US" b="0" i="1" smtClean="0">
                        <a:latin typeface="Cambria Math" panose="02040503050406030204" pitchFamily="18" charset="0"/>
                      </a:rPr>
                      <m:t>⊆</m:t>
                    </m:r>
                  </m:oMath>
                </a14:m>
                <a:r>
                  <a:rPr lang="en-US" dirty="0"/>
                  <a:t> is a relation. What’s it on?</a:t>
                </a:r>
              </a:p>
            </p:txBody>
          </p:sp>
        </mc:Choice>
        <mc:Fallback xmlns="">
          <p:sp>
            <p:nvSpPr>
              <p:cNvPr id="3" name="Content Placeholder 2">
                <a:extLst>
                  <a:ext uri="{FF2B5EF4-FFF2-40B4-BE49-F238E27FC236}">
                    <a16:creationId xmlns:a16="http://schemas.microsoft.com/office/drawing/2014/main" id="{255B7E45-E022-417A-A7D2-0FCC32996763}"/>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2C4F837-BE68-407D-85B1-FD24837BC29A}"/>
                  </a:ext>
                </a:extLst>
              </p:cNvPr>
              <p:cNvSpPr txBox="1"/>
              <p:nvPr/>
            </p:nvSpPr>
            <p:spPr>
              <a:xfrm>
                <a:off x="1264024" y="3133165"/>
                <a:ext cx="5634317" cy="954107"/>
              </a:xfrm>
              <a:prstGeom prst="rect">
                <a:avLst/>
              </a:prstGeom>
              <a:noFill/>
            </p:spPr>
            <p:txBody>
              <a:bodyPr wrap="square" rtlCol="0">
                <a:spAutoFit/>
              </a:bodyPr>
              <a:lstStyle/>
              <a:p>
                <a14:m>
                  <m:oMath xmlns:m="http://schemas.openxmlformats.org/officeDocument/2006/math">
                    <m:r>
                      <a:rPr lang="en-US" sz="2800" b="0" i="1" smtClean="0">
                        <a:solidFill>
                          <a:schemeClr val="accent3"/>
                        </a:solidFill>
                        <a:latin typeface="Cambria Math" panose="02040503050406030204" pitchFamily="18" charset="0"/>
                      </a:rPr>
                      <m:t>𝒫</m:t>
                    </m:r>
                    <m:r>
                      <a:rPr lang="en-US" sz="2800" b="0" i="1" smtClean="0">
                        <a:solidFill>
                          <a:schemeClr val="accent3"/>
                        </a:solidFill>
                        <a:latin typeface="Cambria Math" panose="02040503050406030204" pitchFamily="18" charset="0"/>
                      </a:rPr>
                      <m:t>(</m:t>
                    </m:r>
                    <m:r>
                      <a:rPr lang="en-US" sz="2800" b="0" i="1" smtClean="0">
                        <a:solidFill>
                          <a:schemeClr val="accent3"/>
                        </a:solidFill>
                        <a:latin typeface="Cambria Math" panose="02040503050406030204" pitchFamily="18" charset="0"/>
                      </a:rPr>
                      <m:t>𝒰</m:t>
                    </m:r>
                    <m:r>
                      <a:rPr lang="en-US" sz="2800" b="0" i="1" smtClean="0">
                        <a:solidFill>
                          <a:schemeClr val="accent3"/>
                        </a:solidFill>
                        <a:latin typeface="Cambria Math" panose="02040503050406030204" pitchFamily="18" charset="0"/>
                      </a:rPr>
                      <m:t>)</m:t>
                    </m:r>
                  </m:oMath>
                </a14:m>
                <a:r>
                  <a:rPr lang="en-US" sz="2800" dirty="0">
                    <a:solidFill>
                      <a:schemeClr val="accent3"/>
                    </a:solidFill>
                  </a:rPr>
                  <a:t> </a:t>
                </a:r>
              </a:p>
              <a:p>
                <a:r>
                  <a:rPr lang="en-US" sz="2800" dirty="0">
                    <a:solidFill>
                      <a:schemeClr val="accent3"/>
                    </a:solidFill>
                    <a:latin typeface="Segoe UI Semilight" panose="020B0402040204020203" pitchFamily="34" charset="0"/>
                    <a:cs typeface="Segoe UI Semilight" panose="020B0402040204020203" pitchFamily="34" charset="0"/>
                  </a:rPr>
                  <a:t>The set of all subsets of </a:t>
                </a:r>
                <a14:m>
                  <m:oMath xmlns:m="http://schemas.openxmlformats.org/officeDocument/2006/math">
                    <m:r>
                      <a:rPr lang="en-US" sz="2800" b="0" i="1" smtClean="0">
                        <a:solidFill>
                          <a:schemeClr val="accent3"/>
                        </a:solidFill>
                        <a:latin typeface="Cambria Math" panose="02040503050406030204" pitchFamily="18" charset="0"/>
                      </a:rPr>
                      <m:t>𝒰</m:t>
                    </m:r>
                  </m:oMath>
                </a14:m>
                <a:endParaRPr lang="en-US" sz="2800" dirty="0">
                  <a:solidFill>
                    <a:schemeClr val="accent3"/>
                  </a:solidFill>
                  <a:latin typeface="Segoe UI Semilight" panose="020B0402040204020203" pitchFamily="34" charset="0"/>
                  <a:cs typeface="Segoe UI Semilight" panose="020B0402040204020203" pitchFamily="34" charset="0"/>
                </a:endParaRPr>
              </a:p>
            </p:txBody>
          </p:sp>
        </mc:Choice>
        <mc:Fallback xmlns="">
          <p:sp>
            <p:nvSpPr>
              <p:cNvPr id="4" name="TextBox 3">
                <a:extLst>
                  <a:ext uri="{FF2B5EF4-FFF2-40B4-BE49-F238E27FC236}">
                    <a16:creationId xmlns:a16="http://schemas.microsoft.com/office/drawing/2014/main" id="{D2C4F837-BE68-407D-85B1-FD24837BC29A}"/>
                  </a:ext>
                </a:extLst>
              </p:cNvPr>
              <p:cNvSpPr txBox="1">
                <a:spLocks noRot="1" noChangeAspect="1" noMove="1" noResize="1" noEditPoints="1" noAdjustHandles="1" noChangeArrowheads="1" noChangeShapeType="1" noTextEdit="1"/>
              </p:cNvSpPr>
              <p:nvPr/>
            </p:nvSpPr>
            <p:spPr>
              <a:xfrm>
                <a:off x="1264024" y="3133165"/>
                <a:ext cx="5634317" cy="954107"/>
              </a:xfrm>
              <a:prstGeom prst="rect">
                <a:avLst/>
              </a:prstGeom>
              <a:blipFill>
                <a:blip r:embed="rId3"/>
                <a:stretch>
                  <a:fillRect l="-2162" b="-17308"/>
                </a:stretch>
              </a:blipFill>
            </p:spPr>
            <p:txBody>
              <a:bodyPr/>
              <a:lstStyle/>
              <a:p>
                <a:r>
                  <a:rPr lang="en-US">
                    <a:noFill/>
                  </a:rPr>
                  <a:t> </a:t>
                </a:r>
              </a:p>
            </p:txBody>
          </p:sp>
        </mc:Fallback>
      </mc:AlternateContent>
    </p:spTree>
    <p:extLst>
      <p:ext uri="{BB962C8B-B14F-4D97-AF65-F5344CB8AC3E}">
        <p14:creationId xmlns:p14="http://schemas.microsoft.com/office/powerpoint/2010/main" val="2857545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4099A-5705-4D5A-8673-B097799E7BF7}"/>
              </a:ext>
            </a:extLst>
          </p:cNvPr>
          <p:cNvSpPr>
            <a:spLocks noGrp="1"/>
          </p:cNvSpPr>
          <p:nvPr>
            <p:ph type="title"/>
          </p:nvPr>
        </p:nvSpPr>
        <p:spPr/>
        <p:txBody>
          <a:bodyPr/>
          <a:lstStyle/>
          <a:p>
            <a:r>
              <a:rPr lang="en-US" dirty="0"/>
              <a:t>More Relations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5D6BB21-5E82-4EE5-AEAC-30DD84D2312F}"/>
                  </a:ext>
                </a:extLst>
              </p:cNvPr>
              <p:cNvSpPr>
                <a:spLocks noGrp="1"/>
              </p:cNvSpPr>
              <p:nvPr>
                <p:ph idx="1"/>
              </p:nvPr>
            </p:nvSpPr>
            <p:spPr/>
            <p:txBody>
              <a:bodyPr/>
              <a:lstStyle/>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1</m:t>
                        </m:r>
                      </m:sub>
                    </m:sSub>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,1</m:t>
                        </m:r>
                      </m:e>
                    </m:d>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,2</m:t>
                        </m:r>
                      </m:e>
                    </m:d>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en-US" b="0" i="1" smtClean="0">
                            <a:latin typeface="Cambria Math" panose="02040503050406030204" pitchFamily="18" charset="0"/>
                          </a:rPr>
                          <m:t>𝑏</m:t>
                        </m:r>
                        <m:r>
                          <a:rPr lang="en-US" b="0" i="1" smtClean="0">
                            <a:latin typeface="Cambria Math" panose="02040503050406030204" pitchFamily="18" charset="0"/>
                          </a:rPr>
                          <m:t>,1</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𝑏</m:t>
                        </m:r>
                        <m:r>
                          <a:rPr lang="en-US" b="0" i="1" smtClean="0">
                            <a:latin typeface="Cambria Math" panose="02040503050406030204" pitchFamily="18" charset="0"/>
                          </a:rPr>
                          <m:t>,3</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𝑐</m:t>
                        </m:r>
                        <m:r>
                          <a:rPr lang="en-US" b="0" i="1" smtClean="0">
                            <a:latin typeface="Cambria Math" panose="02040503050406030204" pitchFamily="18" charset="0"/>
                          </a:rPr>
                          <m:t>,3</m:t>
                        </m:r>
                      </m:e>
                    </m:d>
                    <m:r>
                      <a:rPr lang="en-US" b="0" i="1" smtClean="0">
                        <a:latin typeface="Cambria Math" panose="02040503050406030204" pitchFamily="18" charset="0"/>
                      </a:rPr>
                      <m:t>}</m:t>
                    </m:r>
                  </m:oMath>
                </a14:m>
                <a:endParaRPr lang="en-US" dirty="0"/>
              </a:p>
              <a:p>
                <a:r>
                  <a:rPr lang="en-US" dirty="0"/>
                  <a:t>Is a relation (you can define one just by listing what relates to what)</a:t>
                </a:r>
              </a:p>
              <a:p>
                <a:endParaRPr lang="en-US" dirty="0"/>
              </a:p>
              <a:p>
                <a:r>
                  <a:rPr lang="en-US" dirty="0"/>
                  <a:t>Equivalence mod </a:t>
                </a:r>
                <a14:m>
                  <m:oMath xmlns:m="http://schemas.openxmlformats.org/officeDocument/2006/math">
                    <m:r>
                      <a:rPr lang="en-US" b="0" i="1" smtClean="0">
                        <a:latin typeface="Cambria Math" panose="02040503050406030204" pitchFamily="18" charset="0"/>
                      </a:rPr>
                      <m:t>5</m:t>
                    </m:r>
                  </m:oMath>
                </a14:m>
                <a:r>
                  <a:rPr lang="en-US" dirty="0"/>
                  <a:t> is a relation. </a:t>
                </a:r>
              </a:p>
              <a:p>
                <a14:m>
                  <m:oMath xmlns:m="http://schemas.openxmlformats.org/officeDocument/2006/math">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e>
                    </m:d>
                    <m:r>
                      <a:rPr lang="en-US" b="0" i="1" smtClean="0">
                        <a:latin typeface="Cambria Math" panose="02040503050406030204" pitchFamily="18" charset="0"/>
                      </a:rPr>
                      <m:t> :</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d>
                      <m:dPr>
                        <m:ctrlPr>
                          <a:rPr lang="en-US" b="0" i="1" smtClean="0">
                            <a:latin typeface="Cambria Math" panose="02040503050406030204" pitchFamily="18" charset="0"/>
                          </a:rPr>
                        </m:ctrlPr>
                      </m:dPr>
                      <m:e>
                        <m:r>
                          <a:rPr lang="en-US" b="0" i="1" smtClean="0">
                            <a:latin typeface="Cambria Math" panose="02040503050406030204" pitchFamily="18" charset="0"/>
                          </a:rPr>
                          <m:t>𝑚𝑜𝑑</m:t>
                        </m:r>
                        <m:r>
                          <a:rPr lang="en-US" b="0" i="1" smtClean="0">
                            <a:latin typeface="Cambria Math" panose="02040503050406030204" pitchFamily="18" charset="0"/>
                          </a:rPr>
                          <m:t> 5</m:t>
                        </m:r>
                      </m:e>
                    </m:d>
                    <m:r>
                      <a:rPr lang="en-US" b="0" i="1" smtClean="0">
                        <a:latin typeface="Cambria Math" panose="02040503050406030204" pitchFamily="18" charset="0"/>
                      </a:rPr>
                      <m:t>}</m:t>
                    </m:r>
                  </m:oMath>
                </a14:m>
                <a:r>
                  <a:rPr lang="en-US" dirty="0"/>
                  <a:t> </a:t>
                </a:r>
              </a:p>
              <a:p>
                <a:r>
                  <a:rPr lang="en-US" dirty="0"/>
                  <a:t>We’ll also say “x relates to y if and only if they’re congruent mod 5”</a:t>
                </a:r>
              </a:p>
            </p:txBody>
          </p:sp>
        </mc:Choice>
        <mc:Fallback xmlns="">
          <p:sp>
            <p:nvSpPr>
              <p:cNvPr id="3" name="Content Placeholder 2">
                <a:extLst>
                  <a:ext uri="{FF2B5EF4-FFF2-40B4-BE49-F238E27FC236}">
                    <a16:creationId xmlns:a16="http://schemas.microsoft.com/office/drawing/2014/main" id="{35D6BB21-5E82-4EE5-AEAC-30DD84D2312F}"/>
                  </a:ext>
                </a:extLst>
              </p:cNvPr>
              <p:cNvSpPr>
                <a:spLocks noGrp="1" noRot="1" noChangeAspect="1" noMove="1" noResize="1" noEditPoints="1" noAdjustHandles="1" noChangeArrowheads="1" noChangeShapeType="1" noTextEdit="1"/>
              </p:cNvSpPr>
              <p:nvPr>
                <p:ph idx="1"/>
              </p:nvPr>
            </p:nvSpPr>
            <p:spPr>
              <a:blipFill>
                <a:blip r:embed="rId2"/>
                <a:stretch>
                  <a:fillRect l="-654"/>
                </a:stretch>
              </a:blipFill>
            </p:spPr>
            <p:txBody>
              <a:bodyPr/>
              <a:lstStyle/>
              <a:p>
                <a:r>
                  <a:rPr lang="en-US">
                    <a:noFill/>
                  </a:rPr>
                  <a:t> </a:t>
                </a:r>
              </a:p>
            </p:txBody>
          </p:sp>
        </mc:Fallback>
      </mc:AlternateContent>
    </p:spTree>
    <p:extLst>
      <p:ext uri="{BB962C8B-B14F-4D97-AF65-F5344CB8AC3E}">
        <p14:creationId xmlns:p14="http://schemas.microsoft.com/office/powerpoint/2010/main" val="12343952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930B3-9BCE-46C6-883F-4E588BABC53E}"/>
              </a:ext>
            </a:extLst>
          </p:cNvPr>
          <p:cNvSpPr>
            <a:spLocks noGrp="1"/>
          </p:cNvSpPr>
          <p:nvPr>
            <p:ph type="title"/>
          </p:nvPr>
        </p:nvSpPr>
        <p:spPr/>
        <p:txBody>
          <a:bodyPr/>
          <a:lstStyle/>
          <a:p>
            <a:r>
              <a:rPr lang="en-US" dirty="0"/>
              <a:t>Properties of relations</a:t>
            </a:r>
          </a:p>
        </p:txBody>
      </p:sp>
      <p:sp>
        <p:nvSpPr>
          <p:cNvPr id="3" name="Content Placeholder 2">
            <a:extLst>
              <a:ext uri="{FF2B5EF4-FFF2-40B4-BE49-F238E27FC236}">
                <a16:creationId xmlns:a16="http://schemas.microsoft.com/office/drawing/2014/main" id="{BB5871A5-D4B1-486C-A317-57240ED71F7A}"/>
              </a:ext>
            </a:extLst>
          </p:cNvPr>
          <p:cNvSpPr>
            <a:spLocks noGrp="1"/>
          </p:cNvSpPr>
          <p:nvPr>
            <p:ph idx="1"/>
          </p:nvPr>
        </p:nvSpPr>
        <p:spPr/>
        <p:txBody>
          <a:bodyPr/>
          <a:lstStyle/>
          <a:p>
            <a:r>
              <a:rPr lang="en-US" dirty="0"/>
              <a:t>What do we do with relations? Usually we prove properties about them.</a:t>
            </a:r>
          </a:p>
          <a:p>
            <a:endParaRPr lang="en-US" dirty="0"/>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5BE8D8E5-517D-432F-AAD8-55B90BE47444}"/>
                  </a:ext>
                </a:extLst>
              </p:cNvPr>
              <p:cNvSpPr/>
              <p:nvPr/>
            </p:nvSpPr>
            <p:spPr>
              <a:xfrm>
                <a:off x="575241" y="2402186"/>
                <a:ext cx="11187257" cy="1294491"/>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Segoe UI Semibold" panose="020B0702040204020203" pitchFamily="34" charset="0"/>
                    <a:cs typeface="Segoe UI Semibold" panose="020B0702040204020203" pitchFamily="34" charset="0"/>
                  </a:rPr>
                  <a:t>Symmetry</a:t>
                </a: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A binary relation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𝑅</m:t>
                    </m:r>
                  </m:oMath>
                </a14:m>
                <a:r>
                  <a:rPr lang="en-US" sz="2800" b="1" dirty="0">
                    <a:latin typeface="Segoe UI Semibold" panose="020B0702040204020203" pitchFamily="34" charset="0"/>
                    <a:cs typeface="Segoe UI Semibold" panose="020B0702040204020203" pitchFamily="34" charset="0"/>
                  </a:rPr>
                  <a:t> on a set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𝑺</m:t>
                    </m:r>
                  </m:oMath>
                </a14:m>
                <a:r>
                  <a:rPr lang="en-US" sz="2800" b="1" dirty="0">
                    <a:latin typeface="Segoe UI Semibold" panose="020B0702040204020203" pitchFamily="34" charset="0"/>
                    <a:cs typeface="Segoe UI Semibold" panose="020B0702040204020203" pitchFamily="34" charset="0"/>
                  </a:rPr>
                  <a:t> is “symmetric” </a:t>
                </a:r>
                <a:r>
                  <a:rPr lang="en-US" sz="2800" b="1" dirty="0" err="1">
                    <a:latin typeface="Segoe UI Semibold" panose="020B0702040204020203" pitchFamily="34" charset="0"/>
                    <a:cs typeface="Segoe UI Semibold" panose="020B0702040204020203" pitchFamily="34" charset="0"/>
                  </a:rPr>
                  <a:t>iff</a:t>
                </a:r>
                <a:r>
                  <a:rPr lang="en-US" sz="2800" b="1" dirty="0">
                    <a:latin typeface="Segoe UI Semibold" panose="020B0702040204020203" pitchFamily="34" charset="0"/>
                    <a:cs typeface="Segoe UI Semibold" panose="020B0702040204020203" pitchFamily="34" charset="0"/>
                  </a:rPr>
                  <a:t> </a:t>
                </a:r>
              </a:p>
              <a:p>
                <a:pPr algn="ctr"/>
                <a:r>
                  <a:rPr lang="en-US" sz="2800" b="1" dirty="0">
                    <a:latin typeface="Segoe UI Semibold" panose="020B0702040204020203" pitchFamily="34" charset="0"/>
                    <a:cs typeface="Segoe UI Semibold" panose="020B0702040204020203" pitchFamily="34" charset="0"/>
                  </a:rPr>
                  <a:t>for all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𝒂</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𝒃</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𝑺</m:t>
                    </m:r>
                  </m:oMath>
                </a14:m>
                <a:r>
                  <a:rPr lang="en-US" sz="2800" b="1" dirty="0">
                    <a:latin typeface="Segoe UI Semibold" panose="020B0702040204020203" pitchFamily="34" charset="0"/>
                    <a:cs typeface="Segoe UI Semibold" panose="020B0702040204020203" pitchFamily="34" charset="0"/>
                  </a:rPr>
                  <a:t>, </a:t>
                </a:r>
                <a14:m>
                  <m:oMath xmlns:m="http://schemas.openxmlformats.org/officeDocument/2006/math">
                    <m:r>
                      <a:rPr lang="en-US" sz="2800" b="1" i="0" smtClean="0">
                        <a:latin typeface="Cambria Math" panose="02040503050406030204" pitchFamily="18" charset="0"/>
                        <a:cs typeface="Segoe UI Semibold" panose="020B0702040204020203" pitchFamily="34" charset="0"/>
                      </a:rPr>
                      <m:t>[</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𝒂</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𝒃</m:t>
                        </m:r>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𝑹</m:t>
                    </m:r>
                    <m:r>
                      <a:rPr lang="en-US" sz="2800" b="1" i="1" smtClean="0">
                        <a:latin typeface="Cambria Math" panose="02040503050406030204" pitchFamily="18" charset="0"/>
                        <a:cs typeface="Segoe UI Semibold" panose="020B0702040204020203" pitchFamily="34" charset="0"/>
                      </a:rPr>
                      <m:t>→</m:t>
                    </m:r>
                    <m:d>
                      <m:dPr>
                        <m:ctrlPr>
                          <a:rPr lang="en-US" sz="2800" b="1" i="1" smtClean="0">
                            <a:latin typeface="Cambria Math" panose="02040503050406030204" pitchFamily="18" charset="0"/>
                            <a:cs typeface="Segoe UI Semibold" panose="020B0702040204020203" pitchFamily="34" charset="0"/>
                          </a:rPr>
                        </m:ctrlPr>
                      </m:dPr>
                      <m:e>
                        <m:r>
                          <a:rPr lang="en-US" sz="2800" b="1" i="0" smtClean="0">
                            <a:latin typeface="Cambria Math" panose="02040503050406030204" pitchFamily="18" charset="0"/>
                            <a:cs typeface="Segoe UI Semibold" panose="020B0702040204020203" pitchFamily="34" charset="0"/>
                          </a:rPr>
                          <m:t>𝐛</m:t>
                        </m:r>
                        <m:r>
                          <a:rPr lang="en-US" sz="2800" b="1" i="0" smtClean="0">
                            <a:latin typeface="Cambria Math" panose="02040503050406030204" pitchFamily="18" charset="0"/>
                            <a:cs typeface="Segoe UI Semibold" panose="020B0702040204020203" pitchFamily="34" charset="0"/>
                          </a:rPr>
                          <m:t>,</m:t>
                        </m:r>
                        <m:r>
                          <a:rPr lang="en-US" sz="2800" b="1" i="0" smtClean="0">
                            <a:latin typeface="Cambria Math" panose="02040503050406030204" pitchFamily="18" charset="0"/>
                            <a:cs typeface="Segoe UI Semibold" panose="020B0702040204020203" pitchFamily="34" charset="0"/>
                          </a:rPr>
                          <m:t>𝐚</m:t>
                        </m:r>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𝑹</m:t>
                    </m:r>
                    <m:r>
                      <a:rPr lang="en-US" sz="2800" b="1" i="0" smtClean="0">
                        <a:latin typeface="Cambria Math" panose="02040503050406030204" pitchFamily="18" charset="0"/>
                        <a:cs typeface="Segoe UI Semibold" panose="020B0702040204020203" pitchFamily="34" charset="0"/>
                      </a:rPr>
                      <m:t>]</m:t>
                    </m:r>
                  </m:oMath>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4" name="Rectangle 3">
                <a:extLst>
                  <a:ext uri="{FF2B5EF4-FFF2-40B4-BE49-F238E27FC236}">
                    <a16:creationId xmlns:a16="http://schemas.microsoft.com/office/drawing/2014/main" id="{5BE8D8E5-517D-432F-AAD8-55B90BE47444}"/>
                  </a:ext>
                </a:extLst>
              </p:cNvPr>
              <p:cNvSpPr>
                <a:spLocks noRot="1" noChangeAspect="1" noMove="1" noResize="1" noEditPoints="1" noAdjustHandles="1" noChangeArrowheads="1" noChangeShapeType="1" noTextEdit="1"/>
              </p:cNvSpPr>
              <p:nvPr/>
            </p:nvSpPr>
            <p:spPr>
              <a:xfrm>
                <a:off x="575241" y="2402186"/>
                <a:ext cx="11187257" cy="1294491"/>
              </a:xfrm>
              <a:prstGeom prst="rect">
                <a:avLst/>
              </a:prstGeom>
              <a:blipFill>
                <a:blip r:embed="rId2"/>
                <a:stretch>
                  <a:fillRect t="-8019" b="-16509"/>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23F3A34C-6447-47FB-835E-99535B71B2A1}"/>
                  </a:ext>
                </a:extLst>
              </p:cNvPr>
              <p:cNvSpPr/>
              <p:nvPr/>
            </p:nvSpPr>
            <p:spPr>
              <a:xfrm>
                <a:off x="502371" y="4511648"/>
                <a:ext cx="11187257" cy="1294491"/>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Segoe UI Semibold" panose="020B0702040204020203" pitchFamily="34" charset="0"/>
                    <a:cs typeface="Segoe UI Semibold" panose="020B0702040204020203" pitchFamily="34" charset="0"/>
                  </a:rPr>
                  <a:t>Transitivity</a:t>
                </a: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A binary relation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𝑅</m:t>
                    </m:r>
                  </m:oMath>
                </a14:m>
                <a:r>
                  <a:rPr lang="en-US" sz="2800" b="1" dirty="0">
                    <a:latin typeface="Segoe UI Semibold" panose="020B0702040204020203" pitchFamily="34" charset="0"/>
                    <a:cs typeface="Segoe UI Semibold" panose="020B0702040204020203" pitchFamily="34" charset="0"/>
                  </a:rPr>
                  <a:t> on a set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𝑺</m:t>
                    </m:r>
                  </m:oMath>
                </a14:m>
                <a:r>
                  <a:rPr lang="en-US" sz="2800" b="1" dirty="0">
                    <a:latin typeface="Segoe UI Semibold" panose="020B0702040204020203" pitchFamily="34" charset="0"/>
                    <a:cs typeface="Segoe UI Semibold" panose="020B0702040204020203" pitchFamily="34" charset="0"/>
                  </a:rPr>
                  <a:t> is “transitive” </a:t>
                </a:r>
                <a:r>
                  <a:rPr lang="en-US" sz="2800" b="1" dirty="0" err="1">
                    <a:latin typeface="Segoe UI Semibold" panose="020B0702040204020203" pitchFamily="34" charset="0"/>
                    <a:cs typeface="Segoe UI Semibold" panose="020B0702040204020203" pitchFamily="34" charset="0"/>
                  </a:rPr>
                  <a:t>iff</a:t>
                </a:r>
                <a:r>
                  <a:rPr lang="en-US" sz="2800" b="1" dirty="0">
                    <a:latin typeface="Segoe UI Semibold" panose="020B0702040204020203" pitchFamily="34" charset="0"/>
                    <a:cs typeface="Segoe UI Semibold" panose="020B0702040204020203" pitchFamily="34" charset="0"/>
                  </a:rPr>
                  <a:t> </a:t>
                </a:r>
              </a:p>
              <a:p>
                <a:pPr algn="ctr"/>
                <a:r>
                  <a:rPr lang="en-US" sz="2800" b="1" dirty="0">
                    <a:latin typeface="Segoe UI Semibold" panose="020B0702040204020203" pitchFamily="34" charset="0"/>
                    <a:cs typeface="Segoe UI Semibold" panose="020B0702040204020203" pitchFamily="34" charset="0"/>
                  </a:rPr>
                  <a:t>for all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𝒂</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𝒃</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𝒄</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𝑺</m:t>
                    </m:r>
                  </m:oMath>
                </a14:m>
                <a:r>
                  <a:rPr lang="en-US" sz="2800" b="1" dirty="0">
                    <a:latin typeface="Segoe UI Semibold" panose="020B0702040204020203" pitchFamily="34" charset="0"/>
                    <a:cs typeface="Segoe UI Semibold" panose="020B0702040204020203" pitchFamily="34" charset="0"/>
                  </a:rPr>
                  <a:t>, </a:t>
                </a:r>
                <a14:m>
                  <m:oMath xmlns:m="http://schemas.openxmlformats.org/officeDocument/2006/math">
                    <m:r>
                      <a:rPr lang="en-US" sz="2800" b="1" i="0" smtClean="0">
                        <a:latin typeface="Cambria Math" panose="02040503050406030204" pitchFamily="18" charset="0"/>
                        <a:cs typeface="Segoe UI Semibold" panose="020B0702040204020203" pitchFamily="34" charset="0"/>
                      </a:rPr>
                      <m:t>[</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𝒂</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𝒃</m:t>
                        </m:r>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𝑹</m:t>
                    </m:r>
                    <m:r>
                      <a:rPr lang="en-US" sz="2800" b="1" i="1" smtClean="0">
                        <a:latin typeface="Cambria Math" panose="02040503050406030204" pitchFamily="18" charset="0"/>
                        <a:cs typeface="Segoe UI Semibold" panose="020B0702040204020203" pitchFamily="34" charset="0"/>
                      </a:rPr>
                      <m:t>∧</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𝒃</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𝒄</m:t>
                        </m:r>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𝑹</m:t>
                    </m:r>
                    <m:r>
                      <a:rPr lang="en-US" sz="2800" b="1" i="1" smtClean="0">
                        <a:latin typeface="Cambria Math" panose="02040503050406030204" pitchFamily="18" charset="0"/>
                        <a:cs typeface="Segoe UI Semibold" panose="020B0702040204020203" pitchFamily="34" charset="0"/>
                      </a:rPr>
                      <m:t>→</m:t>
                    </m:r>
                    <m:d>
                      <m:dPr>
                        <m:ctrlPr>
                          <a:rPr lang="en-US" sz="2800" b="1" i="1" smtClean="0">
                            <a:latin typeface="Cambria Math" panose="02040503050406030204" pitchFamily="18" charset="0"/>
                            <a:cs typeface="Segoe UI Semibold" panose="020B0702040204020203" pitchFamily="34" charset="0"/>
                          </a:rPr>
                        </m:ctrlPr>
                      </m:dPr>
                      <m:e>
                        <m:r>
                          <a:rPr lang="en-US" sz="2800" b="1" i="0" smtClean="0">
                            <a:latin typeface="Cambria Math" panose="02040503050406030204" pitchFamily="18" charset="0"/>
                            <a:cs typeface="Segoe UI Semibold" panose="020B0702040204020203" pitchFamily="34" charset="0"/>
                          </a:rPr>
                          <m:t>𝐚</m:t>
                        </m:r>
                        <m:r>
                          <a:rPr lang="en-US" sz="2800" b="1" i="0" smtClean="0">
                            <a:latin typeface="Cambria Math" panose="02040503050406030204" pitchFamily="18" charset="0"/>
                            <a:cs typeface="Segoe UI Semibold" panose="020B0702040204020203" pitchFamily="34" charset="0"/>
                          </a:rPr>
                          <m:t>,</m:t>
                        </m:r>
                        <m:r>
                          <a:rPr lang="en-US" sz="2800" b="1" i="0" smtClean="0">
                            <a:latin typeface="Cambria Math" panose="02040503050406030204" pitchFamily="18" charset="0"/>
                            <a:cs typeface="Segoe UI Semibold" panose="020B0702040204020203" pitchFamily="34" charset="0"/>
                          </a:rPr>
                          <m:t>𝐜</m:t>
                        </m:r>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𝑹</m:t>
                    </m:r>
                    <m:r>
                      <a:rPr lang="en-US" sz="2800" b="1" i="0" smtClean="0">
                        <a:latin typeface="Cambria Math" panose="02040503050406030204" pitchFamily="18" charset="0"/>
                        <a:cs typeface="Segoe UI Semibold" panose="020B0702040204020203" pitchFamily="34" charset="0"/>
                      </a:rPr>
                      <m:t>]</m:t>
                    </m:r>
                  </m:oMath>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23F3A34C-6447-47FB-835E-99535B71B2A1}"/>
                  </a:ext>
                </a:extLst>
              </p:cNvPr>
              <p:cNvSpPr>
                <a:spLocks noRot="1" noChangeAspect="1" noMove="1" noResize="1" noEditPoints="1" noAdjustHandles="1" noChangeArrowheads="1" noChangeShapeType="1" noTextEdit="1"/>
              </p:cNvSpPr>
              <p:nvPr/>
            </p:nvSpPr>
            <p:spPr>
              <a:xfrm>
                <a:off x="502371" y="4511648"/>
                <a:ext cx="11187257" cy="1294491"/>
              </a:xfrm>
              <a:prstGeom prst="rect">
                <a:avLst/>
              </a:prstGeom>
              <a:blipFill>
                <a:blip r:embed="rId3"/>
                <a:stretch>
                  <a:fillRect t="-8019" b="-16509"/>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DE3D9EA-BDA4-40F2-AEE0-ED1D5C532E69}"/>
                  </a:ext>
                </a:extLst>
              </p:cNvPr>
              <p:cNvSpPr txBox="1"/>
              <p:nvPr/>
            </p:nvSpPr>
            <p:spPr>
              <a:xfrm>
                <a:off x="575239" y="3827929"/>
                <a:ext cx="11146114" cy="646331"/>
              </a:xfrm>
              <a:prstGeom prst="rect">
                <a:avLst/>
              </a:prstGeom>
              <a:noFill/>
            </p:spPr>
            <p:txBody>
              <a:bodyPr wrap="square" rtlCol="0">
                <a:spAutoFit/>
              </a:bodyPr>
              <a:lstStyle/>
              <a:p>
                <a14:m>
                  <m:oMath xmlns:m="http://schemas.openxmlformats.org/officeDocument/2006/math">
                    <m:r>
                      <a:rPr lang="en-US" b="0" i="1" smtClean="0">
                        <a:latin typeface="Cambria Math" panose="02040503050406030204" pitchFamily="18" charset="0"/>
                      </a:rPr>
                      <m:t>=</m:t>
                    </m:r>
                  </m:oMath>
                </a14:m>
                <a:r>
                  <a:rPr lang="en-US" dirty="0"/>
                  <a:t> on </a:t>
                </a:r>
                <a14:m>
                  <m:oMath xmlns:m="http://schemas.openxmlformats.org/officeDocument/2006/math">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Σ</m:t>
                        </m:r>
                      </m:e>
                      <m:sup>
                        <m:r>
                          <a:rPr lang="en-US" b="0" i="1" smtClean="0">
                            <a:latin typeface="Cambria Math" panose="02040503050406030204" pitchFamily="18" charset="0"/>
                          </a:rPr>
                          <m:t>∗</m:t>
                        </m:r>
                      </m:sup>
                    </m:sSup>
                  </m:oMath>
                </a14:m>
                <a:r>
                  <a:rPr lang="en-US" dirty="0"/>
                  <a:t> is symmetric, for all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Σ</m:t>
                        </m:r>
                      </m:e>
                      <m:sup>
                        <m:r>
                          <a:rPr lang="en-US" b="0" i="1" smtClean="0">
                            <a:latin typeface="Cambria Math" panose="02040503050406030204" pitchFamily="18" charset="0"/>
                          </a:rPr>
                          <m:t>∗</m:t>
                        </m:r>
                      </m:sup>
                    </m:sSup>
                  </m:oMath>
                </a14:m>
                <a:r>
                  <a:rPr lang="en-US" dirty="0"/>
                  <a:t> if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oMath>
                </a14:m>
                <a:r>
                  <a:rPr lang="en-US" dirty="0"/>
                  <a:t> then </a:t>
                </a:r>
                <a14:m>
                  <m:oMath xmlns:m="http://schemas.openxmlformats.org/officeDocument/2006/math">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𝑎</m:t>
                    </m:r>
                    <m:r>
                      <a:rPr lang="en-US" b="0" i="0" smtClean="0">
                        <a:latin typeface="Cambria Math" panose="02040503050406030204" pitchFamily="18" charset="0"/>
                      </a:rPr>
                      <m:t>.</m:t>
                    </m:r>
                  </m:oMath>
                </a14:m>
                <a:endParaRPr lang="en-US" dirty="0"/>
              </a:p>
              <a:p>
                <a14:m>
                  <m:oMath xmlns:m="http://schemas.openxmlformats.org/officeDocument/2006/math">
                    <m:r>
                      <a:rPr lang="en-US" b="0" i="1" smtClean="0">
                        <a:latin typeface="Cambria Math" panose="02040503050406030204" pitchFamily="18" charset="0"/>
                      </a:rPr>
                      <m:t>⊆</m:t>
                    </m:r>
                  </m:oMath>
                </a14:m>
                <a:r>
                  <a:rPr lang="en-US" dirty="0"/>
                  <a:t> is not symmetric on </a:t>
                </a:r>
                <a14:m>
                  <m:oMath xmlns:m="http://schemas.openxmlformats.org/officeDocument/2006/math">
                    <m:r>
                      <a:rPr lang="en-US" b="0" i="1" smtClean="0">
                        <a:latin typeface="Cambria Math" panose="02040503050406030204" pitchFamily="18" charset="0"/>
                      </a:rPr>
                      <m:t>𝒫</m:t>
                    </m:r>
                    <m:r>
                      <a:rPr lang="en-US" b="0" i="1" smtClean="0">
                        <a:latin typeface="Cambria Math" panose="02040503050406030204" pitchFamily="18" charset="0"/>
                      </a:rPr>
                      <m:t>(</m:t>
                    </m:r>
                    <m:r>
                      <a:rPr lang="en-US" b="0" i="1" smtClean="0">
                        <a:latin typeface="Cambria Math" panose="02040503050406030204" pitchFamily="18" charset="0"/>
                      </a:rPr>
                      <m:t>𝒰</m:t>
                    </m:r>
                    <m:r>
                      <a:rPr lang="en-US" b="0" i="1" smtClean="0">
                        <a:latin typeface="Cambria Math" panose="02040503050406030204" pitchFamily="18" charset="0"/>
                      </a:rPr>
                      <m:t>)</m:t>
                    </m:r>
                  </m:oMath>
                </a14:m>
                <a:r>
                  <a:rPr lang="en-US" dirty="0"/>
                  <a:t> –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1,2,3</m:t>
                        </m:r>
                      </m:e>
                    </m:d>
                    <m:r>
                      <a:rPr lang="en-US" b="0" i="1" smtClean="0">
                        <a:latin typeface="Cambria Math" panose="02040503050406030204" pitchFamily="18" charset="0"/>
                      </a:rPr>
                      <m:t>⊆{1,2,3,4}</m:t>
                    </m:r>
                  </m:oMath>
                </a14:m>
                <a:r>
                  <a:rPr lang="en-US" dirty="0"/>
                  <a:t> but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1,2,3,4</m:t>
                        </m:r>
                      </m:e>
                    </m:d>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{1,2,3}</m:t>
                    </m:r>
                  </m:oMath>
                </a14:m>
                <a:r>
                  <a:rPr lang="en-US" dirty="0"/>
                  <a:t> </a:t>
                </a:r>
              </a:p>
            </p:txBody>
          </p:sp>
        </mc:Choice>
        <mc:Fallback xmlns="">
          <p:sp>
            <p:nvSpPr>
              <p:cNvPr id="6" name="TextBox 5">
                <a:extLst>
                  <a:ext uri="{FF2B5EF4-FFF2-40B4-BE49-F238E27FC236}">
                    <a16:creationId xmlns:a16="http://schemas.microsoft.com/office/drawing/2014/main" id="{ADE3D9EA-BDA4-40F2-AEE0-ED1D5C532E69}"/>
                  </a:ext>
                </a:extLst>
              </p:cNvPr>
              <p:cNvSpPr txBox="1">
                <a:spLocks noRot="1" noChangeAspect="1" noMove="1" noResize="1" noEditPoints="1" noAdjustHandles="1" noChangeArrowheads="1" noChangeShapeType="1" noTextEdit="1"/>
              </p:cNvSpPr>
              <p:nvPr/>
            </p:nvSpPr>
            <p:spPr>
              <a:xfrm>
                <a:off x="575239" y="3827929"/>
                <a:ext cx="11146114" cy="646331"/>
              </a:xfrm>
              <a:prstGeom prst="rect">
                <a:avLst/>
              </a:prstGeom>
              <a:blipFill>
                <a:blip r:embed="rId4"/>
                <a:stretch>
                  <a:fillRect t="-5660"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787F506-ECD2-40AE-8C0D-5ADB10A1BE4F}"/>
                  </a:ext>
                </a:extLst>
              </p:cNvPr>
              <p:cNvSpPr txBox="1"/>
              <p:nvPr/>
            </p:nvSpPr>
            <p:spPr>
              <a:xfrm>
                <a:off x="575239" y="5859111"/>
                <a:ext cx="11146114" cy="923330"/>
              </a:xfrm>
              <a:prstGeom prst="rect">
                <a:avLst/>
              </a:prstGeom>
              <a:noFill/>
            </p:spPr>
            <p:txBody>
              <a:bodyPr wrap="square" rtlCol="0">
                <a:spAutoFit/>
              </a:bodyPr>
              <a:lstStyle/>
              <a:p>
                <a14:m>
                  <m:oMath xmlns:m="http://schemas.openxmlformats.org/officeDocument/2006/math">
                    <m:r>
                      <a:rPr lang="en-US" b="0" i="1" smtClean="0">
                        <a:latin typeface="Cambria Math" panose="02040503050406030204" pitchFamily="18" charset="0"/>
                      </a:rPr>
                      <m:t>=</m:t>
                    </m:r>
                  </m:oMath>
                </a14:m>
                <a:r>
                  <a:rPr lang="en-US" dirty="0"/>
                  <a:t> on </a:t>
                </a:r>
                <a14:m>
                  <m:oMath xmlns:m="http://schemas.openxmlformats.org/officeDocument/2006/math">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Σ</m:t>
                        </m:r>
                      </m:e>
                      <m:sup>
                        <m:r>
                          <a:rPr lang="en-US" b="0" i="1" smtClean="0">
                            <a:latin typeface="Cambria Math" panose="02040503050406030204" pitchFamily="18" charset="0"/>
                          </a:rPr>
                          <m:t>∗</m:t>
                        </m:r>
                      </m:sup>
                    </m:sSup>
                  </m:oMath>
                </a14:m>
                <a:r>
                  <a:rPr lang="en-US" dirty="0"/>
                  <a:t> is transitive, for all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Σ</m:t>
                        </m:r>
                      </m:e>
                      <m:sup>
                        <m:r>
                          <a:rPr lang="en-US" b="0" i="1" smtClean="0">
                            <a:latin typeface="Cambria Math" panose="02040503050406030204" pitchFamily="18" charset="0"/>
                          </a:rPr>
                          <m:t>∗</m:t>
                        </m:r>
                      </m:sup>
                    </m:sSup>
                  </m:oMath>
                </a14:m>
                <a:r>
                  <a:rPr lang="en-US" dirty="0"/>
                  <a:t> if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oMath>
                </a14:m>
                <a:r>
                  <a:rPr lang="en-US" dirty="0"/>
                  <a:t> and </a:t>
                </a:r>
                <a14:m>
                  <m:oMath xmlns:m="http://schemas.openxmlformats.org/officeDocument/2006/math">
                    <m:r>
                      <a:rPr lang="en-US" b="0" i="1" smtClean="0">
                        <a:latin typeface="Cambria Math" panose="02040503050406030204" pitchFamily="18" charset="0"/>
                      </a:rPr>
                      <m:t>𝑏</m:t>
                    </m:r>
                    <m:r>
                      <a:rPr lang="en-US" b="0" i="1" smtClean="0">
                        <a:latin typeface="Cambria Math" panose="02040503050406030204" pitchFamily="18" charset="0"/>
                      </a:rPr>
                      <m:t>=</m:t>
                    </m:r>
                    <m:r>
                      <m:rPr>
                        <m:sty m:val="p"/>
                      </m:rPr>
                      <a:rPr lang="en-US" b="0" i="0" smtClean="0">
                        <a:latin typeface="Cambria Math" panose="02040503050406030204" pitchFamily="18" charset="0"/>
                      </a:rPr>
                      <m:t>c</m:t>
                    </m:r>
                  </m:oMath>
                </a14:m>
                <a:r>
                  <a:rPr lang="en-US" dirty="0"/>
                  <a:t> then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𝑐</m:t>
                    </m:r>
                  </m:oMath>
                </a14:m>
                <a:r>
                  <a:rPr lang="en-US" dirty="0"/>
                  <a:t>.</a:t>
                </a:r>
              </a:p>
              <a:p>
                <a14:m>
                  <m:oMath xmlns:m="http://schemas.openxmlformats.org/officeDocument/2006/math">
                    <m:r>
                      <a:rPr lang="en-US" b="0" i="1" smtClean="0">
                        <a:latin typeface="Cambria Math" panose="02040503050406030204" pitchFamily="18" charset="0"/>
                      </a:rPr>
                      <m:t>⊆</m:t>
                    </m:r>
                  </m:oMath>
                </a14:m>
                <a:r>
                  <a:rPr lang="en-US" dirty="0"/>
                  <a:t> is transitive on </a:t>
                </a:r>
                <a14:m>
                  <m:oMath xmlns:m="http://schemas.openxmlformats.org/officeDocument/2006/math">
                    <m:r>
                      <a:rPr lang="en-US" b="0" i="1" smtClean="0">
                        <a:latin typeface="Cambria Math" panose="02040503050406030204" pitchFamily="18" charset="0"/>
                      </a:rPr>
                      <m:t>𝒫</m:t>
                    </m:r>
                    <m:r>
                      <a:rPr lang="en-US" b="0" i="1" smtClean="0">
                        <a:latin typeface="Cambria Math" panose="02040503050406030204" pitchFamily="18" charset="0"/>
                      </a:rPr>
                      <m:t>(</m:t>
                    </m:r>
                    <m:r>
                      <a:rPr lang="en-US" b="0" i="1" smtClean="0">
                        <a:latin typeface="Cambria Math" panose="02040503050406030204" pitchFamily="18" charset="0"/>
                      </a:rPr>
                      <m:t>𝒰</m:t>
                    </m:r>
                    <m:r>
                      <a:rPr lang="en-US" b="0" i="1" smtClean="0">
                        <a:latin typeface="Cambria Math" panose="02040503050406030204" pitchFamily="18" charset="0"/>
                      </a:rPr>
                      <m:t>)</m:t>
                    </m:r>
                  </m:oMath>
                </a14:m>
                <a:r>
                  <a:rPr lang="en-US" dirty="0"/>
                  <a:t> – for any sets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oMath>
                </a14:m>
                <a:r>
                  <a:rPr lang="en-US" dirty="0"/>
                  <a:t> if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t> and </a:t>
                </a:r>
                <a14:m>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oMath>
                </a14:m>
                <a:r>
                  <a:rPr lang="en-US" dirty="0"/>
                  <a:t> then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𝐶</m:t>
                    </m:r>
                  </m:oMath>
                </a14:m>
                <a:r>
                  <a:rPr lang="en-US" dirty="0"/>
                  <a:t>.</a:t>
                </a:r>
              </a:p>
              <a:p>
                <a14:m>
                  <m:oMath xmlns:m="http://schemas.openxmlformats.org/officeDocument/2006/math">
                    <m:r>
                      <a:rPr lang="en-US" b="0" i="1" smtClean="0">
                        <a:latin typeface="Cambria Math" panose="02040503050406030204" pitchFamily="18" charset="0"/>
                      </a:rPr>
                      <m:t>∈</m:t>
                    </m:r>
                  </m:oMath>
                </a14:m>
                <a:r>
                  <a:rPr lang="en-US" dirty="0"/>
                  <a:t> is not a transitive relation – </a:t>
                </a:r>
                <a14:m>
                  <m:oMath xmlns:m="http://schemas.openxmlformats.org/officeDocument/2006/math">
                    <m:r>
                      <a:rPr lang="en-US" b="0" i="1" smtClean="0">
                        <a:latin typeface="Cambria Math" panose="02040503050406030204" pitchFamily="18" charset="0"/>
                      </a:rPr>
                      <m:t>1∈{1,2,3}</m:t>
                    </m:r>
                  </m:oMath>
                </a14:m>
                <a:r>
                  <a:rPr lang="en-US" dirty="0"/>
                  <a:t>, </a:t>
                </a:r>
                <a14:m>
                  <m:oMath xmlns:m="http://schemas.openxmlformats.org/officeDocument/2006/math">
                    <m:d>
                      <m:dPr>
                        <m:begChr m:val="{"/>
                        <m:endChr m:val="}"/>
                        <m:ctrlPr>
                          <a:rPr lang="en-US" b="0" i="1" dirty="0" smtClean="0">
                            <a:latin typeface="Cambria Math" panose="02040503050406030204" pitchFamily="18" charset="0"/>
                          </a:rPr>
                        </m:ctrlPr>
                      </m:dPr>
                      <m:e>
                        <m:r>
                          <a:rPr lang="en-US" b="0" i="1" dirty="0" smtClean="0">
                            <a:latin typeface="Cambria Math" panose="02040503050406030204" pitchFamily="18" charset="0"/>
                          </a:rPr>
                          <m:t>1,2,3</m:t>
                        </m:r>
                      </m:e>
                    </m:d>
                    <m:r>
                      <a:rPr lang="en-US" b="0" i="1" dirty="0" smtClean="0">
                        <a:latin typeface="Cambria Math" panose="02040503050406030204" pitchFamily="18" charset="0"/>
                      </a:rPr>
                      <m:t>∈</m:t>
                    </m:r>
                    <m:r>
                      <a:rPr lang="en-US" b="0" i="1" dirty="0" smtClean="0">
                        <a:latin typeface="Cambria Math" panose="02040503050406030204" pitchFamily="18" charset="0"/>
                      </a:rPr>
                      <m:t>𝒫</m:t>
                    </m:r>
                    <m:r>
                      <a:rPr lang="en-US" b="0" i="1" dirty="0" smtClean="0">
                        <a:latin typeface="Cambria Math" panose="02040503050406030204" pitchFamily="18" charset="0"/>
                      </a:rPr>
                      <m:t>(</m:t>
                    </m:r>
                    <m:d>
                      <m:dPr>
                        <m:begChr m:val="{"/>
                        <m:endChr m:val="}"/>
                        <m:ctrlPr>
                          <a:rPr lang="en-US" b="0" i="1" dirty="0" smtClean="0">
                            <a:latin typeface="Cambria Math" panose="02040503050406030204" pitchFamily="18" charset="0"/>
                          </a:rPr>
                        </m:ctrlPr>
                      </m:dPr>
                      <m:e>
                        <m:r>
                          <a:rPr lang="en-US" b="0" i="1" dirty="0" smtClean="0">
                            <a:latin typeface="Cambria Math" panose="02040503050406030204" pitchFamily="18" charset="0"/>
                          </a:rPr>
                          <m:t>1,2,3</m:t>
                        </m:r>
                      </m:e>
                    </m:d>
                    <m:r>
                      <a:rPr lang="en-US" b="0" i="1" dirty="0" smtClean="0">
                        <a:latin typeface="Cambria Math" panose="02040503050406030204" pitchFamily="18" charset="0"/>
                      </a:rPr>
                      <m:t>)</m:t>
                    </m:r>
                  </m:oMath>
                </a14:m>
                <a:r>
                  <a:rPr lang="en-US" dirty="0"/>
                  <a:t> but </a:t>
                </a:r>
                <a14:m>
                  <m:oMath xmlns:m="http://schemas.openxmlformats.org/officeDocument/2006/math">
                    <m:r>
                      <a:rPr lang="en-US" b="0" i="1" smtClean="0">
                        <a:latin typeface="Cambria Math" panose="02040503050406030204" pitchFamily="18" charset="0"/>
                      </a:rPr>
                      <m:t>1∉</m:t>
                    </m:r>
                    <m:r>
                      <a:rPr lang="en-US" b="0" i="1" smtClean="0">
                        <a:latin typeface="Cambria Math" panose="02040503050406030204" pitchFamily="18" charset="0"/>
                      </a:rPr>
                      <m:t>𝒫</m:t>
                    </m:r>
                    <m:d>
                      <m:dPr>
                        <m:ctrlPr>
                          <a:rPr lang="en-US" b="0" i="1" smtClean="0">
                            <a:latin typeface="Cambria Math" panose="02040503050406030204" pitchFamily="18" charset="0"/>
                          </a:rPr>
                        </m:ctrlPr>
                      </m:d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1,2,3</m:t>
                            </m:r>
                          </m:e>
                        </m:d>
                      </m:e>
                    </m:d>
                    <m:r>
                      <a:rPr lang="en-US" b="0" i="0" smtClean="0">
                        <a:latin typeface="Cambria Math" panose="02040503050406030204" pitchFamily="18" charset="0"/>
                      </a:rPr>
                      <m:t>.</m:t>
                    </m:r>
                  </m:oMath>
                </a14:m>
                <a:endParaRPr lang="en-US" dirty="0"/>
              </a:p>
            </p:txBody>
          </p:sp>
        </mc:Choice>
        <mc:Fallback xmlns="">
          <p:sp>
            <p:nvSpPr>
              <p:cNvPr id="7" name="TextBox 6">
                <a:extLst>
                  <a:ext uri="{FF2B5EF4-FFF2-40B4-BE49-F238E27FC236}">
                    <a16:creationId xmlns:a16="http://schemas.microsoft.com/office/drawing/2014/main" id="{F787F506-ECD2-40AE-8C0D-5ADB10A1BE4F}"/>
                  </a:ext>
                </a:extLst>
              </p:cNvPr>
              <p:cNvSpPr txBox="1">
                <a:spLocks noRot="1" noChangeAspect="1" noMove="1" noResize="1" noEditPoints="1" noAdjustHandles="1" noChangeArrowheads="1" noChangeShapeType="1" noTextEdit="1"/>
              </p:cNvSpPr>
              <p:nvPr/>
            </p:nvSpPr>
            <p:spPr>
              <a:xfrm>
                <a:off x="575239" y="5859111"/>
                <a:ext cx="11146114" cy="923330"/>
              </a:xfrm>
              <a:prstGeom prst="rect">
                <a:avLst/>
              </a:prstGeom>
              <a:blipFill>
                <a:blip r:embed="rId5"/>
                <a:stretch>
                  <a:fillRect t="-3289" b="-9211"/>
                </a:stretch>
              </a:blipFill>
            </p:spPr>
            <p:txBody>
              <a:bodyPr/>
              <a:lstStyle/>
              <a:p>
                <a:r>
                  <a:rPr lang="en-US">
                    <a:noFill/>
                  </a:rPr>
                  <a:t> </a:t>
                </a:r>
              </a:p>
            </p:txBody>
          </p:sp>
        </mc:Fallback>
      </mc:AlternateContent>
    </p:spTree>
    <p:extLst>
      <p:ext uri="{BB962C8B-B14F-4D97-AF65-F5344CB8AC3E}">
        <p14:creationId xmlns:p14="http://schemas.microsoft.com/office/powerpoint/2010/main" val="583073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89B93-203E-4E3C-9A36-D27F7D2C1FCB}"/>
              </a:ext>
            </a:extLst>
          </p:cNvPr>
          <p:cNvSpPr>
            <a:spLocks noGrp="1"/>
          </p:cNvSpPr>
          <p:nvPr>
            <p:ph type="title"/>
          </p:nvPr>
        </p:nvSpPr>
        <p:spPr/>
        <p:txBody>
          <a:bodyPr/>
          <a:lstStyle/>
          <a:p>
            <a:r>
              <a:rPr lang="en-US" dirty="0"/>
              <a:t>Warm up</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CC5FB18-05B0-475B-9570-DA8B8EED74A8}"/>
                  </a:ext>
                </a:extLst>
              </p:cNvPr>
              <p:cNvSpPr>
                <a:spLocks noGrp="1"/>
              </p:cNvSpPr>
              <p:nvPr>
                <p:ph idx="1"/>
              </p:nvPr>
            </p:nvSpPr>
            <p:spPr>
              <a:xfrm>
                <a:off x="575240" y="1463856"/>
                <a:ext cx="11187258" cy="5130867"/>
              </a:xfrm>
            </p:spPr>
            <p:txBody>
              <a:bodyPr>
                <a:normAutofit/>
              </a:bodyPr>
              <a:lstStyle/>
              <a:p>
                <a:r>
                  <a:rPr lang="en-US" b="0" dirty="0"/>
                  <a:t>Show that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en-US" b="0" i="1" smtClean="0">
                            <a:latin typeface="Cambria Math" panose="02040503050406030204" pitchFamily="18" charset="0"/>
                          </a:rPr>
                          <m:t>𝑚𝑜𝑑</m:t>
                        </m:r>
                        <m:r>
                          <a:rPr lang="en-US" b="0" i="1" smtClean="0">
                            <a:latin typeface="Cambria Math" panose="02040503050406030204" pitchFamily="18" charset="0"/>
                          </a:rPr>
                          <m:t> </m:t>
                        </m:r>
                        <m:r>
                          <a:rPr lang="en-US" b="0" i="1" smtClean="0">
                            <a:latin typeface="Cambria Math" panose="02040503050406030204" pitchFamily="18" charset="0"/>
                          </a:rPr>
                          <m:t>𝑛</m:t>
                        </m:r>
                      </m:e>
                    </m:d>
                  </m:oMath>
                </a14:m>
                <a:r>
                  <a:rPr lang="en-US" dirty="0"/>
                  <a:t> if and only if </a:t>
                </a:r>
                <a14:m>
                  <m:oMath xmlns:m="http://schemas.openxmlformats.org/officeDocument/2006/math">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𝑚𝑜𝑑</m:t>
                    </m:r>
                    <m:r>
                      <a:rPr lang="en-US" b="0" i="1" smtClean="0">
                        <a:latin typeface="Cambria Math" panose="02040503050406030204" pitchFamily="18" charset="0"/>
                      </a:rPr>
                      <m:t> </m:t>
                    </m:r>
                    <m:r>
                      <a:rPr lang="en-US" b="0" i="1" smtClean="0">
                        <a:latin typeface="Cambria Math" panose="02040503050406030204" pitchFamily="18" charset="0"/>
                      </a:rPr>
                      <m:t>𝑛</m:t>
                    </m:r>
                    <m:r>
                      <a:rPr lang="en-US" b="0" i="1" smtClean="0">
                        <a:latin typeface="Cambria Math" panose="02040503050406030204" pitchFamily="18" charset="0"/>
                      </a:rPr>
                      <m:t>)</m:t>
                    </m:r>
                  </m:oMath>
                </a14:m>
                <a:endParaRPr lang="en-US" dirty="0"/>
              </a:p>
              <a:p>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d>
                      <m:dPr>
                        <m:ctrlPr>
                          <a:rPr lang="en-US" b="0" i="1" smtClean="0">
                            <a:latin typeface="Cambria Math" panose="02040503050406030204" pitchFamily="18" charset="0"/>
                          </a:rPr>
                        </m:ctrlPr>
                      </m:dPr>
                      <m:e>
                        <m:r>
                          <a:rPr lang="en-US" b="0" i="1" smtClean="0">
                            <a:latin typeface="Cambria Math" panose="02040503050406030204" pitchFamily="18" charset="0"/>
                          </a:rPr>
                          <m:t>𝑚𝑜𝑑</m:t>
                        </m:r>
                        <m:r>
                          <a:rPr lang="en-US" b="0" i="1" smtClean="0">
                            <a:latin typeface="Cambria Math" panose="02040503050406030204" pitchFamily="18" charset="0"/>
                          </a:rPr>
                          <m:t> </m:t>
                        </m:r>
                        <m:r>
                          <a:rPr lang="en-US" b="0" i="1" smtClean="0">
                            <a:latin typeface="Cambria Math" panose="02040503050406030204" pitchFamily="18" charset="0"/>
                          </a:rPr>
                          <m:t>𝑛</m:t>
                        </m:r>
                      </m:e>
                    </m:d>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𝑛𝑘</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𝑎</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for</m:t>
                        </m:r>
                        <m:r>
                          <a:rPr lang="en-US" b="0" i="0" smtClean="0">
                            <a:latin typeface="Cambria Math" panose="02040503050406030204" pitchFamily="18" charset="0"/>
                          </a:rPr>
                          <m:t> </m:t>
                        </m:r>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ℤ</m:t>
                        </m:r>
                      </m:e>
                    </m:d>
                    <m:r>
                      <a:rPr lang="en-US" b="0" i="1" smtClean="0">
                        <a:latin typeface="Cambria Math" panose="02040503050406030204" pitchFamily="18" charset="0"/>
                      </a:rPr>
                      <m:t>↔</m:t>
                    </m:r>
                  </m:oMath>
                </a14:m>
                <a:endParaRPr lang="en-US" b="0" i="1" dirty="0">
                  <a:latin typeface="Cambria Math" panose="02040503050406030204" pitchFamily="18" charset="0"/>
                </a:endParaRPr>
              </a:p>
              <a:p>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m:rPr>
                        <m:sty m:val="p"/>
                      </m:rPr>
                      <a:rPr lang="en-US" b="0" i="0" smtClean="0">
                        <a:latin typeface="Cambria Math" panose="02040503050406030204" pitchFamily="18" charset="0"/>
                      </a:rPr>
                      <m:t>for</m:t>
                    </m:r>
                    <m:r>
                      <a:rPr lang="en-US" b="0" i="0" smtClean="0">
                        <a:latin typeface="Cambria Math" panose="02040503050406030204" pitchFamily="18" charset="0"/>
                      </a:rPr>
                      <m:t> −</m:t>
                    </m:r>
                    <m:r>
                      <m:rPr>
                        <m:sty m:val="p"/>
                      </m:rPr>
                      <a:rPr lang="en-US" b="0" i="0" smtClean="0">
                        <a:latin typeface="Cambria Math" panose="02040503050406030204" pitchFamily="18" charset="0"/>
                      </a:rPr>
                      <m:t>k</m:t>
                    </m:r>
                    <m:r>
                      <a:rPr lang="en-US" b="0" i="1" smtClean="0">
                        <a:latin typeface="Cambria Math" panose="02040503050406030204" pitchFamily="18" charset="0"/>
                      </a:rPr>
                      <m:t>∈</m:t>
                    </m:r>
                    <m:r>
                      <a:rPr lang="en-US" b="0" i="1" smtClean="0">
                        <a:latin typeface="Cambria Math" panose="02040503050406030204" pitchFamily="18" charset="0"/>
                      </a:rPr>
                      <m:t>ℤ</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e>
                    </m:d>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𝑚𝑜𝑑</m:t>
                    </m:r>
                    <m:r>
                      <a:rPr lang="en-US" b="0" i="1" smtClean="0">
                        <a:latin typeface="Cambria Math" panose="02040503050406030204" pitchFamily="18" charset="0"/>
                      </a:rPr>
                      <m:t> </m:t>
                    </m:r>
                    <m:r>
                      <a:rPr lang="en-US" b="0" i="1" smtClean="0">
                        <a:latin typeface="Cambria Math" panose="02040503050406030204" pitchFamily="18" charset="0"/>
                      </a:rPr>
                      <m:t>𝑛</m:t>
                    </m:r>
                    <m:r>
                      <a:rPr lang="en-US" b="0" i="1" smtClean="0">
                        <a:latin typeface="Cambria Math" panose="02040503050406030204" pitchFamily="18" charset="0"/>
                      </a:rPr>
                      <m:t>)</m:t>
                    </m:r>
                  </m:oMath>
                </a14:m>
                <a:endParaRPr lang="en-US" dirty="0"/>
              </a:p>
              <a:p>
                <a:endParaRPr lang="en-US" dirty="0"/>
              </a:p>
              <a:p>
                <a:r>
                  <a:rPr lang="en-US" dirty="0"/>
                  <a:t>Show that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𝑛</m:t>
                    </m:r>
                  </m:oMath>
                </a14:m>
                <a:r>
                  <a:rPr lang="en-US" dirty="0"/>
                  <a:t>=(</a:t>
                </a:r>
                <a14:m>
                  <m:oMath xmlns:m="http://schemas.openxmlformats.org/officeDocument/2006/math">
                    <m:r>
                      <a:rPr lang="en-US" b="0" i="1" dirty="0" smtClean="0">
                        <a:latin typeface="Cambria Math" panose="02040503050406030204" pitchFamily="18" charset="0"/>
                      </a:rPr>
                      <m:t>𝑎</m:t>
                    </m:r>
                    <m:r>
                      <a:rPr lang="en-US" b="0" i="1" dirty="0" smtClean="0">
                        <a:latin typeface="Cambria Math" panose="02040503050406030204" pitchFamily="18" charset="0"/>
                      </a:rPr>
                      <m:t>−</m:t>
                    </m:r>
                    <m:r>
                      <a:rPr lang="en-US" b="0" i="1" dirty="0" smtClean="0">
                        <a:latin typeface="Cambria Math" panose="02040503050406030204" pitchFamily="18" charset="0"/>
                      </a:rPr>
                      <m:t>𝑛</m:t>
                    </m:r>
                    <m:r>
                      <a:rPr lang="en-US" b="0" i="1" dirty="0" smtClean="0">
                        <a:latin typeface="Cambria Math" panose="02040503050406030204" pitchFamily="18" charset="0"/>
                      </a:rPr>
                      <m:t>)%</m:t>
                    </m:r>
                    <m:r>
                      <a:rPr lang="en-US" b="0" i="1" dirty="0" smtClean="0">
                        <a:latin typeface="Cambria Math" panose="02040503050406030204" pitchFamily="18" charset="0"/>
                      </a:rPr>
                      <m:t>𝑛</m:t>
                    </m:r>
                  </m:oMath>
                </a14:m>
                <a:r>
                  <a:rPr lang="en-US" dirty="0"/>
                  <a:t>  Where </a:t>
                </a:r>
                <a14:m>
                  <m:oMath xmlns:m="http://schemas.openxmlformats.org/officeDocument/2006/math">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𝑐</m:t>
                    </m:r>
                  </m:oMath>
                </a14:m>
                <a:r>
                  <a:rPr lang="en-US" dirty="0"/>
                  <a:t> is the unique </a:t>
                </a:r>
                <a14:m>
                  <m:oMath xmlns:m="http://schemas.openxmlformats.org/officeDocument/2006/math">
                    <m:r>
                      <a:rPr lang="en-US" b="0" i="1" smtClean="0">
                        <a:latin typeface="Cambria Math" panose="02040503050406030204" pitchFamily="18" charset="0"/>
                      </a:rPr>
                      <m:t>𝑟</m:t>
                    </m:r>
                  </m:oMath>
                </a14:m>
                <a:r>
                  <a:rPr lang="en-US" dirty="0"/>
                  <a:t> such that </a:t>
                </a:r>
                <a14:m>
                  <m:oMath xmlns:m="http://schemas.openxmlformats.org/officeDocument/2006/math">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𝑘𝑐</m:t>
                    </m:r>
                    <m:r>
                      <a:rPr lang="en-US" b="0" i="1" smtClean="0">
                        <a:latin typeface="Cambria Math" panose="02040503050406030204" pitchFamily="18" charset="0"/>
                      </a:rPr>
                      <m:t>+</m:t>
                    </m:r>
                    <m:r>
                      <a:rPr lang="en-US" b="0" i="1" smtClean="0">
                        <a:latin typeface="Cambria Math" panose="02040503050406030204" pitchFamily="18" charset="0"/>
                      </a:rPr>
                      <m:t>𝑟</m:t>
                    </m:r>
                  </m:oMath>
                </a14:m>
                <a:r>
                  <a:rPr lang="en-US" dirty="0"/>
                  <a:t> for some integer </a:t>
                </a:r>
                <a14:m>
                  <m:oMath xmlns:m="http://schemas.openxmlformats.org/officeDocument/2006/math">
                    <m:r>
                      <a:rPr lang="en-US" b="0" i="1" smtClean="0">
                        <a:latin typeface="Cambria Math" panose="02040503050406030204" pitchFamily="18" charset="0"/>
                      </a:rPr>
                      <m:t>𝑘</m:t>
                    </m:r>
                  </m:oMath>
                </a14:m>
                <a:r>
                  <a:rPr lang="en-US" dirty="0"/>
                  <a:t>.</a:t>
                </a:r>
              </a:p>
              <a:p>
                <a:r>
                  <a:rPr lang="en-US" b="0" dirty="0"/>
                  <a:t>By definition of %,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𝑞𝑛</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for some integer </a:t>
                </a:r>
                <a14:m>
                  <m:oMath xmlns:m="http://schemas.openxmlformats.org/officeDocument/2006/math">
                    <m:r>
                      <a:rPr lang="en-US" b="0" i="1" smtClean="0">
                        <a:latin typeface="Cambria Math" panose="02040503050406030204" pitchFamily="18" charset="0"/>
                      </a:rPr>
                      <m:t>𝑞</m:t>
                    </m:r>
                  </m:oMath>
                </a14:m>
                <a:r>
                  <a:rPr lang="en-US" dirty="0"/>
                  <a:t>. Subtracting </a:t>
                </a:r>
                <a14:m>
                  <m:oMath xmlns:m="http://schemas.openxmlformats.org/officeDocument/2006/math">
                    <m:r>
                      <a:rPr lang="en-US" b="0" i="1" smtClean="0">
                        <a:latin typeface="Cambria Math" panose="02040503050406030204" pitchFamily="18" charset="0"/>
                      </a:rPr>
                      <m:t>𝑛</m:t>
                    </m:r>
                  </m:oMath>
                </a14:m>
                <a:r>
                  <a:rPr lang="en-US" dirty="0"/>
                  <a:t>,</a:t>
                </a:r>
              </a:p>
              <a:p>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𝑞</m:t>
                        </m:r>
                        <m:r>
                          <a:rPr lang="en-US" b="0" i="1" smtClean="0">
                            <a:latin typeface="Cambria Math" panose="02040503050406030204" pitchFamily="18" charset="0"/>
                          </a:rPr>
                          <m:t>−1</m:t>
                        </m:r>
                      </m:e>
                    </m:d>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Observe that </a:t>
                </a:r>
                <a14:m>
                  <m:oMath xmlns:m="http://schemas.openxmlformats.org/officeDocument/2006/math">
                    <m:r>
                      <a:rPr lang="en-US" b="0" i="1" smtClean="0">
                        <a:latin typeface="Cambria Math" panose="02040503050406030204" pitchFamily="18" charset="0"/>
                      </a:rPr>
                      <m:t>𝑞</m:t>
                    </m:r>
                    <m:r>
                      <a:rPr lang="en-US" b="0" i="1" smtClean="0">
                        <a:latin typeface="Cambria Math" panose="02040503050406030204" pitchFamily="18" charset="0"/>
                      </a:rPr>
                      <m:t>−1</m:t>
                    </m:r>
                  </m:oMath>
                </a14:m>
                <a:r>
                  <a:rPr lang="en-US" dirty="0"/>
                  <a:t> is an integer, and that this is the form of the division theorem for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𝑛</m:t>
                        </m:r>
                      </m:e>
                    </m:d>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Since the division theorem guarantees a unique integer, </a:t>
                </a:r>
                <a14:m>
                  <m:oMath xmlns:m="http://schemas.openxmlformats.org/officeDocument/2006/math">
                    <m:d>
                      <m:dPr>
                        <m:ctrlPr>
                          <a:rPr lang="en-US" b="0" i="1" dirty="0"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𝑛</m:t>
                        </m:r>
                      </m:e>
                    </m:d>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CCC5FB18-05B0-475B-9570-DA8B8EED74A8}"/>
                  </a:ext>
                </a:extLst>
              </p:cNvPr>
              <p:cNvSpPr>
                <a:spLocks noGrp="1" noRot="1" noChangeAspect="1" noMove="1" noResize="1" noEditPoints="1" noAdjustHandles="1" noChangeArrowheads="1" noChangeShapeType="1" noTextEdit="1"/>
              </p:cNvSpPr>
              <p:nvPr>
                <p:ph idx="1"/>
              </p:nvPr>
            </p:nvSpPr>
            <p:spPr>
              <a:xfrm>
                <a:off x="575240" y="1463856"/>
                <a:ext cx="11187258" cy="5130867"/>
              </a:xfrm>
              <a:blipFill>
                <a:blip r:embed="rId2"/>
                <a:stretch>
                  <a:fillRect l="-708" t="-2019" r="-2070" b="-713"/>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8A4BCFA3-91B1-4A7F-AF15-95FD703583AF}"/>
                  </a:ext>
                </a:extLst>
              </p14:cNvPr>
              <p14:cNvContentPartPr/>
              <p14:nvPr/>
            </p14:nvContentPartPr>
            <p14:xfrm>
              <a:off x="3699360" y="4087800"/>
              <a:ext cx="1236960" cy="88200"/>
            </p14:xfrm>
          </p:contentPart>
        </mc:Choice>
        <mc:Fallback xmlns="">
          <p:pic>
            <p:nvPicPr>
              <p:cNvPr id="4" name="Ink 3">
                <a:extLst>
                  <a:ext uri="{FF2B5EF4-FFF2-40B4-BE49-F238E27FC236}">
                    <a16:creationId xmlns:a16="http://schemas.microsoft.com/office/drawing/2014/main" id="{8A4BCFA3-91B1-4A7F-AF15-95FD703583AF}"/>
                  </a:ext>
                </a:extLst>
              </p:cNvPr>
              <p:cNvPicPr/>
              <p:nvPr/>
            </p:nvPicPr>
            <p:blipFill>
              <a:blip r:embed="rId4"/>
              <a:stretch>
                <a:fillRect/>
              </a:stretch>
            </p:blipFill>
            <p:spPr>
              <a:xfrm>
                <a:off x="3690000" y="4078440"/>
                <a:ext cx="1255680" cy="106920"/>
              </a:xfrm>
              <a:prstGeom prst="rect">
                <a:avLst/>
              </a:prstGeom>
            </p:spPr>
          </p:pic>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B27328E0-96D0-45EC-91E0-623E0EA77E6B}"/>
                  </a:ext>
                </a:extLst>
              </p:cNvPr>
              <p:cNvSpPr/>
              <p:nvPr/>
            </p:nvSpPr>
            <p:spPr>
              <a:xfrm>
                <a:off x="242277" y="3528754"/>
                <a:ext cx="11739053" cy="1996723"/>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Segoe UI Semibold" panose="020B0702040204020203" pitchFamily="34" charset="0"/>
                    <a:cs typeface="Segoe UI Semibold" panose="020B0702040204020203" pitchFamily="34" charset="0"/>
                  </a:rPr>
                  <a:t>This was a proof that the relation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𝒂</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𝒃</m:t>
                        </m:r>
                      </m:e>
                    </m:d>
                    <m:r>
                      <a:rPr lang="en-US" sz="2800" b="1" i="1" smtClean="0">
                        <a:latin typeface="Cambria Math" panose="02040503050406030204" pitchFamily="18" charset="0"/>
                        <a:cs typeface="Segoe UI Semibold" panose="020B0702040204020203" pitchFamily="34" charset="0"/>
                      </a:rPr>
                      <m:t> :</m:t>
                    </m:r>
                    <m:r>
                      <a:rPr lang="en-US" sz="2800" b="1" i="1" smtClean="0">
                        <a:latin typeface="Cambria Math" panose="02040503050406030204" pitchFamily="18" charset="0"/>
                        <a:cs typeface="Segoe UI Semibold" panose="020B0702040204020203" pitchFamily="34" charset="0"/>
                      </a:rPr>
                      <m:t>𝒂</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𝒃</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𝒎𝒐𝒅</m:t>
                        </m:r>
                        <m:r>
                          <a:rPr lang="en-US" sz="2800" b="1" i="1" smtClean="0">
                            <a:latin typeface="Cambria Math" panose="02040503050406030204" pitchFamily="18" charset="0"/>
                            <a:cs typeface="Segoe UI Semibold" panose="020B0702040204020203" pitchFamily="34" charset="0"/>
                          </a:rPr>
                          <m:t> </m:t>
                        </m:r>
                        <m:r>
                          <a:rPr lang="en-US" sz="2800" b="1" i="1" smtClean="0">
                            <a:latin typeface="Cambria Math" panose="02040503050406030204" pitchFamily="18" charset="0"/>
                            <a:cs typeface="Segoe UI Semibold" panose="020B0702040204020203" pitchFamily="34" charset="0"/>
                          </a:rPr>
                          <m:t>𝒏</m:t>
                        </m:r>
                      </m:e>
                    </m:d>
                    <m:r>
                      <a:rPr lang="en-US" sz="2800" b="1" i="1" smtClean="0">
                        <a:latin typeface="Cambria Math" panose="02040503050406030204" pitchFamily="18" charset="0"/>
                        <a:cs typeface="Segoe UI Semibold" panose="020B0702040204020203" pitchFamily="34" charset="0"/>
                      </a:rPr>
                      <m:t>}</m:t>
                    </m:r>
                  </m:oMath>
                </a14:m>
                <a:r>
                  <a:rPr lang="en-US" sz="2800" b="1" dirty="0">
                    <a:latin typeface="Segoe UI Semibold" panose="020B0702040204020203" pitchFamily="34" charset="0"/>
                    <a:cs typeface="Segoe UI Semibold" panose="020B0702040204020203" pitchFamily="34" charset="0"/>
                  </a:rPr>
                  <a:t> is symmetric!</a:t>
                </a:r>
              </a:p>
              <a:p>
                <a:pPr algn="ctr"/>
                <a:endParaRPr lang="en-US" sz="2800" b="1" dirty="0">
                  <a:latin typeface="Segoe UI Semibold" panose="020B0702040204020203" pitchFamily="34" charset="0"/>
                  <a:cs typeface="Segoe UI Semibold" panose="020B0702040204020203" pitchFamily="34" charset="0"/>
                </a:endParaRPr>
              </a:p>
              <a:p>
                <a:pPr algn="ctr"/>
                <a:r>
                  <a:rPr lang="en-US" sz="2800" b="1" dirty="0">
                    <a:latin typeface="Segoe UI Semibold" panose="020B0702040204020203" pitchFamily="34" charset="0"/>
                    <a:cs typeface="Segoe UI Semibold" panose="020B0702040204020203" pitchFamily="34" charset="0"/>
                  </a:rPr>
                  <a:t>It was actually overkill to show if and only if. Showing just one direction turns out to be enough!</a:t>
                </a:r>
              </a:p>
            </p:txBody>
          </p:sp>
        </mc:Choice>
        <mc:Fallback xmlns="">
          <p:sp>
            <p:nvSpPr>
              <p:cNvPr id="5" name="Rectangle 4">
                <a:extLst>
                  <a:ext uri="{FF2B5EF4-FFF2-40B4-BE49-F238E27FC236}">
                    <a16:creationId xmlns:a16="http://schemas.microsoft.com/office/drawing/2014/main" id="{B27328E0-96D0-45EC-91E0-623E0EA77E6B}"/>
                  </a:ext>
                </a:extLst>
              </p:cNvPr>
              <p:cNvSpPr>
                <a:spLocks noRot="1" noChangeAspect="1" noMove="1" noResize="1" noEditPoints="1" noAdjustHandles="1" noChangeArrowheads="1" noChangeShapeType="1" noTextEdit="1"/>
              </p:cNvSpPr>
              <p:nvPr/>
            </p:nvSpPr>
            <p:spPr>
              <a:xfrm>
                <a:off x="242277" y="3528754"/>
                <a:ext cx="11739053" cy="1996723"/>
              </a:xfrm>
              <a:prstGeom prst="rect">
                <a:avLst/>
              </a:prstGeom>
              <a:blipFill>
                <a:blip r:embed="rId5"/>
                <a:stretch>
                  <a:fillRect l="-987" r="-1974" b="-3670"/>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58814878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BD24-BA6F-4334-BAB0-19BD167DE68D}"/>
              </a:ext>
            </a:extLst>
          </p:cNvPr>
          <p:cNvSpPr>
            <a:spLocks noGrp="1"/>
          </p:cNvSpPr>
          <p:nvPr>
            <p:ph type="title"/>
          </p:nvPr>
        </p:nvSpPr>
        <p:spPr/>
        <p:txBody>
          <a:bodyPr/>
          <a:lstStyle/>
          <a:p>
            <a:r>
              <a:rPr lang="en-US" dirty="0" smtClean="0"/>
              <a:t>What about transitivity?</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7BBCFE3-D8AD-41B8-99CE-57DA9ACEA3ED}"/>
                  </a:ext>
                </a:extLst>
              </p:cNvPr>
              <p:cNvSpPr>
                <a:spLocks noGrp="1"/>
              </p:cNvSpPr>
              <p:nvPr>
                <p:ph idx="1"/>
              </p:nvPr>
            </p:nvSpPr>
            <p:spPr>
              <a:xfrm>
                <a:off x="423811" y="1660868"/>
                <a:ext cx="11187258" cy="3413761"/>
              </a:xfrm>
            </p:spPr>
            <p:txBody>
              <a:bodyPr/>
              <a:lstStyle/>
              <a:p>
                <a:r>
                  <a:rPr lang="en-US" dirty="0" smtClean="0"/>
                  <a:t>Some quarters there’s a homework problem…we didn’t have one this time.</a:t>
                </a:r>
              </a:p>
              <a:p>
                <a:r>
                  <a:rPr lang="en-US" dirty="0" smtClean="0"/>
                  <a:t>Divides is a transitive relation!</a:t>
                </a:r>
              </a:p>
              <a:p>
                <a:r>
                  <a:rPr lang="en-US" dirty="0" smtClean="0"/>
                  <a:t>If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oMath>
                </a14:m>
                <a:r>
                  <a:rPr lang="en-US" dirty="0" smtClean="0"/>
                  <a:t> and </a:t>
                </a:r>
                <a14:m>
                  <m:oMath xmlns:m="http://schemas.openxmlformats.org/officeDocument/2006/math">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𝑟</m:t>
                    </m:r>
                  </m:oMath>
                </a14:m>
                <a:r>
                  <a:rPr lang="en-US" dirty="0" smtClean="0"/>
                  <a:t> then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𝑟</m:t>
                    </m:r>
                  </m:oMath>
                </a14:m>
                <a:r>
                  <a:rPr lang="en-US" dirty="0" smtClean="0"/>
                  <a:t>.</a:t>
                </a:r>
                <a:endParaRPr lang="en-US" dirty="0"/>
              </a:p>
            </p:txBody>
          </p:sp>
        </mc:Choice>
        <mc:Fallback xmlns="">
          <p:sp>
            <p:nvSpPr>
              <p:cNvPr id="3" name="Content Placeholder 2">
                <a:extLst>
                  <a:ext uri="{FF2B5EF4-FFF2-40B4-BE49-F238E27FC236}">
                    <a16:creationId xmlns:a16="http://schemas.microsoft.com/office/drawing/2014/main" id="{97BBCFE3-D8AD-41B8-99CE-57DA9ACEA3ED}"/>
                  </a:ext>
                </a:extLst>
              </p:cNvPr>
              <p:cNvSpPr>
                <a:spLocks noGrp="1" noRot="1" noChangeAspect="1" noMove="1" noResize="1" noEditPoints="1" noAdjustHandles="1" noChangeArrowheads="1" noChangeShapeType="1" noTextEdit="1"/>
              </p:cNvSpPr>
              <p:nvPr>
                <p:ph idx="1"/>
              </p:nvPr>
            </p:nvSpPr>
            <p:spPr>
              <a:xfrm>
                <a:off x="423811" y="1660868"/>
                <a:ext cx="11187258" cy="3413761"/>
              </a:xfrm>
              <a:blipFill>
                <a:blip r:embed="rId2"/>
                <a:stretch>
                  <a:fillRect l="-708" t="-3036"/>
                </a:stretch>
              </a:blipFill>
            </p:spPr>
            <p:txBody>
              <a:bodyPr/>
              <a:lstStyle/>
              <a:p>
                <a:r>
                  <a:rPr lang="en-US">
                    <a:noFill/>
                  </a:rPr>
                  <a:t> </a:t>
                </a:r>
              </a:p>
            </p:txBody>
          </p:sp>
        </mc:Fallback>
      </mc:AlternateContent>
    </p:spTree>
    <p:extLst>
      <p:ext uri="{BB962C8B-B14F-4D97-AF65-F5344CB8AC3E}">
        <p14:creationId xmlns:p14="http://schemas.microsoft.com/office/powerpoint/2010/main" val="36022716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930B3-9BCE-46C6-883F-4E588BABC53E}"/>
              </a:ext>
            </a:extLst>
          </p:cNvPr>
          <p:cNvSpPr>
            <a:spLocks noGrp="1"/>
          </p:cNvSpPr>
          <p:nvPr>
            <p:ph type="title"/>
          </p:nvPr>
        </p:nvSpPr>
        <p:spPr/>
        <p:txBody>
          <a:bodyPr/>
          <a:lstStyle/>
          <a:p>
            <a:r>
              <a:rPr lang="en-US" dirty="0"/>
              <a:t>More Properties of relations</a:t>
            </a:r>
          </a:p>
        </p:txBody>
      </p:sp>
      <p:sp>
        <p:nvSpPr>
          <p:cNvPr id="3" name="Content Placeholder 2">
            <a:extLst>
              <a:ext uri="{FF2B5EF4-FFF2-40B4-BE49-F238E27FC236}">
                <a16:creationId xmlns:a16="http://schemas.microsoft.com/office/drawing/2014/main" id="{BB5871A5-D4B1-486C-A317-57240ED71F7A}"/>
              </a:ext>
            </a:extLst>
          </p:cNvPr>
          <p:cNvSpPr>
            <a:spLocks noGrp="1"/>
          </p:cNvSpPr>
          <p:nvPr>
            <p:ph idx="1"/>
          </p:nvPr>
        </p:nvSpPr>
        <p:spPr/>
        <p:txBody>
          <a:bodyPr/>
          <a:lstStyle/>
          <a:p>
            <a:r>
              <a:rPr lang="en-US" dirty="0"/>
              <a:t>What do we do with relations? Usually we prove properties about them.</a:t>
            </a:r>
          </a:p>
          <a:p>
            <a:endParaRPr lang="en-US" dirty="0"/>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5BE8D8E5-517D-432F-AAD8-55B90BE47444}"/>
                  </a:ext>
                </a:extLst>
              </p:cNvPr>
              <p:cNvSpPr/>
              <p:nvPr/>
            </p:nvSpPr>
            <p:spPr>
              <a:xfrm>
                <a:off x="575241" y="2382825"/>
                <a:ext cx="11187257" cy="1294491"/>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Segoe UI Semibold" panose="020B0702040204020203" pitchFamily="34" charset="0"/>
                    <a:cs typeface="Segoe UI Semibold" panose="020B0702040204020203" pitchFamily="34" charset="0"/>
                  </a:rPr>
                  <a:t>Antisymmetry</a:t>
                </a: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A binary relation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𝑅</m:t>
                    </m:r>
                  </m:oMath>
                </a14:m>
                <a:r>
                  <a:rPr lang="en-US" sz="2800" b="1" dirty="0">
                    <a:latin typeface="Segoe UI Semibold" panose="020B0702040204020203" pitchFamily="34" charset="0"/>
                    <a:cs typeface="Segoe UI Semibold" panose="020B0702040204020203" pitchFamily="34" charset="0"/>
                  </a:rPr>
                  <a:t> on a set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𝑺</m:t>
                    </m:r>
                  </m:oMath>
                </a14:m>
                <a:r>
                  <a:rPr lang="en-US" sz="2800" b="1" dirty="0">
                    <a:latin typeface="Segoe UI Semibold" panose="020B0702040204020203" pitchFamily="34" charset="0"/>
                    <a:cs typeface="Segoe UI Semibold" panose="020B0702040204020203" pitchFamily="34" charset="0"/>
                  </a:rPr>
                  <a:t> is “antisymmetric” </a:t>
                </a:r>
                <a:r>
                  <a:rPr lang="en-US" sz="2800" b="1" dirty="0" err="1">
                    <a:latin typeface="Segoe UI Semibold" panose="020B0702040204020203" pitchFamily="34" charset="0"/>
                    <a:cs typeface="Segoe UI Semibold" panose="020B0702040204020203" pitchFamily="34" charset="0"/>
                  </a:rPr>
                  <a:t>iff</a:t>
                </a:r>
                <a:r>
                  <a:rPr lang="en-US" sz="2800" b="1" dirty="0">
                    <a:latin typeface="Segoe UI Semibold" panose="020B0702040204020203" pitchFamily="34" charset="0"/>
                    <a:cs typeface="Segoe UI Semibold" panose="020B0702040204020203" pitchFamily="34" charset="0"/>
                  </a:rPr>
                  <a:t> </a:t>
                </a:r>
              </a:p>
              <a:p>
                <a:pPr algn="ctr"/>
                <a:r>
                  <a:rPr lang="en-US" sz="2800" b="1" dirty="0">
                    <a:latin typeface="Segoe UI Semibold" panose="020B0702040204020203" pitchFamily="34" charset="0"/>
                    <a:cs typeface="Segoe UI Semibold" panose="020B0702040204020203" pitchFamily="34" charset="0"/>
                  </a:rPr>
                  <a:t>for all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𝒂</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𝒃</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𝑺</m:t>
                    </m:r>
                  </m:oMath>
                </a14:m>
                <a:r>
                  <a:rPr lang="en-US" sz="2800" b="1" dirty="0">
                    <a:latin typeface="Segoe UI Semibold" panose="020B0702040204020203" pitchFamily="34" charset="0"/>
                    <a:cs typeface="Segoe UI Semibold" panose="020B0702040204020203" pitchFamily="34" charset="0"/>
                  </a:rPr>
                  <a:t>, </a:t>
                </a:r>
                <a14:m>
                  <m:oMath xmlns:m="http://schemas.openxmlformats.org/officeDocument/2006/math">
                    <m:r>
                      <a:rPr lang="en-US" sz="2800" b="1" i="0" smtClean="0">
                        <a:latin typeface="Cambria Math" panose="02040503050406030204" pitchFamily="18" charset="0"/>
                        <a:cs typeface="Segoe UI Semibold" panose="020B0702040204020203" pitchFamily="34" charset="0"/>
                      </a:rPr>
                      <m:t>[</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𝒂</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𝒃</m:t>
                        </m:r>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𝑹</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𝒂</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𝒃</m:t>
                    </m:r>
                    <m:r>
                      <a:rPr lang="en-US" sz="2800" b="1" i="1" smtClean="0">
                        <a:latin typeface="Cambria Math" panose="02040503050406030204" pitchFamily="18" charset="0"/>
                        <a:cs typeface="Segoe UI Semibold" panose="020B0702040204020203" pitchFamily="34" charset="0"/>
                      </a:rPr>
                      <m:t>→</m:t>
                    </m:r>
                    <m:d>
                      <m:dPr>
                        <m:ctrlPr>
                          <a:rPr lang="en-US" sz="2800" b="1" i="1" smtClean="0">
                            <a:latin typeface="Cambria Math" panose="02040503050406030204" pitchFamily="18" charset="0"/>
                            <a:cs typeface="Segoe UI Semibold" panose="020B0702040204020203" pitchFamily="34" charset="0"/>
                          </a:rPr>
                        </m:ctrlPr>
                      </m:dPr>
                      <m:e>
                        <m:r>
                          <a:rPr lang="en-US" sz="2800" b="1" i="0" smtClean="0">
                            <a:latin typeface="Cambria Math" panose="02040503050406030204" pitchFamily="18" charset="0"/>
                            <a:cs typeface="Segoe UI Semibold" panose="020B0702040204020203" pitchFamily="34" charset="0"/>
                          </a:rPr>
                          <m:t>𝐛</m:t>
                        </m:r>
                        <m:r>
                          <a:rPr lang="en-US" sz="2800" b="1" i="0" smtClean="0">
                            <a:latin typeface="Cambria Math" panose="02040503050406030204" pitchFamily="18" charset="0"/>
                            <a:cs typeface="Segoe UI Semibold" panose="020B0702040204020203" pitchFamily="34" charset="0"/>
                          </a:rPr>
                          <m:t>,</m:t>
                        </m:r>
                        <m:r>
                          <a:rPr lang="en-US" sz="2800" b="1" i="0" smtClean="0">
                            <a:latin typeface="Cambria Math" panose="02040503050406030204" pitchFamily="18" charset="0"/>
                            <a:cs typeface="Segoe UI Semibold" panose="020B0702040204020203" pitchFamily="34" charset="0"/>
                          </a:rPr>
                          <m:t>𝐚</m:t>
                        </m:r>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𝑹</m:t>
                    </m:r>
                    <m:r>
                      <a:rPr lang="en-US" sz="2800" b="1" i="0" smtClean="0">
                        <a:latin typeface="Cambria Math" panose="02040503050406030204" pitchFamily="18" charset="0"/>
                        <a:cs typeface="Segoe UI Semibold" panose="020B0702040204020203" pitchFamily="34" charset="0"/>
                      </a:rPr>
                      <m:t>]</m:t>
                    </m:r>
                  </m:oMath>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4" name="Rectangle 3">
                <a:extLst>
                  <a:ext uri="{FF2B5EF4-FFF2-40B4-BE49-F238E27FC236}">
                    <a16:creationId xmlns:a16="http://schemas.microsoft.com/office/drawing/2014/main" id="{5BE8D8E5-517D-432F-AAD8-55B90BE47444}"/>
                  </a:ext>
                </a:extLst>
              </p:cNvPr>
              <p:cNvSpPr>
                <a:spLocks noRot="1" noChangeAspect="1" noMove="1" noResize="1" noEditPoints="1" noAdjustHandles="1" noChangeArrowheads="1" noChangeShapeType="1" noTextEdit="1"/>
              </p:cNvSpPr>
              <p:nvPr/>
            </p:nvSpPr>
            <p:spPr>
              <a:xfrm>
                <a:off x="575241" y="2382825"/>
                <a:ext cx="11187257" cy="1294491"/>
              </a:xfrm>
              <a:prstGeom prst="rect">
                <a:avLst/>
              </a:prstGeom>
              <a:blipFill>
                <a:blip r:embed="rId2"/>
                <a:stretch>
                  <a:fillRect t="-8019" b="-16509"/>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23F3A34C-6447-47FB-835E-99535B71B2A1}"/>
                  </a:ext>
                </a:extLst>
              </p:cNvPr>
              <p:cNvSpPr/>
              <p:nvPr/>
            </p:nvSpPr>
            <p:spPr>
              <a:xfrm>
                <a:off x="502371" y="4511648"/>
                <a:ext cx="11187257" cy="1294491"/>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Segoe UI Semibold" panose="020B0702040204020203" pitchFamily="34" charset="0"/>
                    <a:cs typeface="Segoe UI Semibold" panose="020B0702040204020203" pitchFamily="34" charset="0"/>
                  </a:rPr>
                  <a:t>Reflexivity</a:t>
                </a: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A binary relation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𝑅</m:t>
                    </m:r>
                  </m:oMath>
                </a14:m>
                <a:r>
                  <a:rPr lang="en-US" sz="2800" b="1" dirty="0">
                    <a:latin typeface="Segoe UI Semibold" panose="020B0702040204020203" pitchFamily="34" charset="0"/>
                    <a:cs typeface="Segoe UI Semibold" panose="020B0702040204020203" pitchFamily="34" charset="0"/>
                  </a:rPr>
                  <a:t> on a set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𝑺</m:t>
                    </m:r>
                  </m:oMath>
                </a14:m>
                <a:r>
                  <a:rPr lang="en-US" sz="2800" b="1" dirty="0">
                    <a:latin typeface="Segoe UI Semibold" panose="020B0702040204020203" pitchFamily="34" charset="0"/>
                    <a:cs typeface="Segoe UI Semibold" panose="020B0702040204020203" pitchFamily="34" charset="0"/>
                  </a:rPr>
                  <a:t> is “reflexive” </a:t>
                </a:r>
                <a:r>
                  <a:rPr lang="en-US" sz="2800" b="1" dirty="0" err="1">
                    <a:latin typeface="Segoe UI Semibold" panose="020B0702040204020203" pitchFamily="34" charset="0"/>
                    <a:cs typeface="Segoe UI Semibold" panose="020B0702040204020203" pitchFamily="34" charset="0"/>
                  </a:rPr>
                  <a:t>iff</a:t>
                </a:r>
                <a:r>
                  <a:rPr lang="en-US" sz="2800" b="1" dirty="0">
                    <a:latin typeface="Segoe UI Semibold" panose="020B0702040204020203" pitchFamily="34" charset="0"/>
                    <a:cs typeface="Segoe UI Semibold" panose="020B0702040204020203" pitchFamily="34" charset="0"/>
                  </a:rPr>
                  <a:t> </a:t>
                </a:r>
              </a:p>
              <a:p>
                <a:pPr algn="ctr"/>
                <a:r>
                  <a:rPr lang="en-US" sz="2800" b="1" dirty="0">
                    <a:latin typeface="Segoe UI Semibold" panose="020B0702040204020203" pitchFamily="34" charset="0"/>
                    <a:cs typeface="Segoe UI Semibold" panose="020B0702040204020203" pitchFamily="34" charset="0"/>
                  </a:rPr>
                  <a:t>for all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𝒂</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𝑺</m:t>
                    </m:r>
                  </m:oMath>
                </a14:m>
                <a:r>
                  <a:rPr lang="en-US" sz="2800" b="1" dirty="0">
                    <a:latin typeface="Segoe UI Semibold" panose="020B0702040204020203" pitchFamily="34" charset="0"/>
                    <a:cs typeface="Segoe UI Semibold" panose="020B0702040204020203" pitchFamily="34" charset="0"/>
                  </a:rPr>
                  <a:t>, </a:t>
                </a:r>
                <a14:m>
                  <m:oMath xmlns:m="http://schemas.openxmlformats.org/officeDocument/2006/math">
                    <m:r>
                      <a:rPr lang="en-US" sz="2800" b="1" i="0" smtClean="0">
                        <a:latin typeface="Cambria Math" panose="02040503050406030204" pitchFamily="18" charset="0"/>
                        <a:cs typeface="Segoe UI Semibold" panose="020B0702040204020203" pitchFamily="34" charset="0"/>
                      </a:rPr>
                      <m:t>[</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𝒂</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𝒂</m:t>
                        </m:r>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𝑹</m:t>
                    </m:r>
                    <m:r>
                      <a:rPr lang="en-US" sz="2800" b="1" i="0" smtClean="0">
                        <a:latin typeface="Cambria Math" panose="02040503050406030204" pitchFamily="18" charset="0"/>
                        <a:cs typeface="Segoe UI Semibold" panose="020B0702040204020203" pitchFamily="34" charset="0"/>
                      </a:rPr>
                      <m:t>]</m:t>
                    </m:r>
                  </m:oMath>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23F3A34C-6447-47FB-835E-99535B71B2A1}"/>
                  </a:ext>
                </a:extLst>
              </p:cNvPr>
              <p:cNvSpPr>
                <a:spLocks noRot="1" noChangeAspect="1" noMove="1" noResize="1" noEditPoints="1" noAdjustHandles="1" noChangeArrowheads="1" noChangeShapeType="1" noTextEdit="1"/>
              </p:cNvSpPr>
              <p:nvPr/>
            </p:nvSpPr>
            <p:spPr>
              <a:xfrm>
                <a:off x="502371" y="4511648"/>
                <a:ext cx="11187257" cy="1294491"/>
              </a:xfrm>
              <a:prstGeom prst="rect">
                <a:avLst/>
              </a:prstGeom>
              <a:blipFill>
                <a:blip r:embed="rId3"/>
                <a:stretch>
                  <a:fillRect t="-8019" b="-16509"/>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DE3D9EA-BDA4-40F2-AEE0-ED1D5C532E69}"/>
                  </a:ext>
                </a:extLst>
              </p:cNvPr>
              <p:cNvSpPr txBox="1"/>
              <p:nvPr/>
            </p:nvSpPr>
            <p:spPr>
              <a:xfrm>
                <a:off x="575239" y="3827929"/>
                <a:ext cx="11146114" cy="369332"/>
              </a:xfrm>
              <a:prstGeom prst="rect">
                <a:avLst/>
              </a:prstGeom>
              <a:noFill/>
            </p:spPr>
            <p:txBody>
              <a:bodyPr wrap="square" rtlCol="0">
                <a:spAutoFit/>
              </a:bodyPr>
              <a:lstStyle/>
              <a:p>
                <a14:m>
                  <m:oMath xmlns:m="http://schemas.openxmlformats.org/officeDocument/2006/math">
                    <m:r>
                      <a:rPr lang="en-US" b="0" i="1" smtClean="0">
                        <a:latin typeface="Cambria Math" panose="02040503050406030204" pitchFamily="18" charset="0"/>
                      </a:rPr>
                      <m:t>≤</m:t>
                    </m:r>
                  </m:oMath>
                </a14:m>
                <a:r>
                  <a:rPr lang="en-US" dirty="0"/>
                  <a:t> is antisymmetric on </a:t>
                </a:r>
                <a14:m>
                  <m:oMath xmlns:m="http://schemas.openxmlformats.org/officeDocument/2006/math">
                    <m:r>
                      <a:rPr lang="en-US" b="0" i="1" smtClean="0">
                        <a:latin typeface="Cambria Math" panose="02040503050406030204" pitchFamily="18" charset="0"/>
                      </a:rPr>
                      <m:t>ℤ</m:t>
                    </m:r>
                  </m:oMath>
                </a14:m>
                <a:endParaRPr lang="en-US" dirty="0"/>
              </a:p>
            </p:txBody>
          </p:sp>
        </mc:Choice>
        <mc:Fallback xmlns="">
          <p:sp>
            <p:nvSpPr>
              <p:cNvPr id="6" name="TextBox 5">
                <a:extLst>
                  <a:ext uri="{FF2B5EF4-FFF2-40B4-BE49-F238E27FC236}">
                    <a16:creationId xmlns:a16="http://schemas.microsoft.com/office/drawing/2014/main" id="{ADE3D9EA-BDA4-40F2-AEE0-ED1D5C532E69}"/>
                  </a:ext>
                </a:extLst>
              </p:cNvPr>
              <p:cNvSpPr txBox="1">
                <a:spLocks noRot="1" noChangeAspect="1" noMove="1" noResize="1" noEditPoints="1" noAdjustHandles="1" noChangeArrowheads="1" noChangeShapeType="1" noTextEdit="1"/>
              </p:cNvSpPr>
              <p:nvPr/>
            </p:nvSpPr>
            <p:spPr>
              <a:xfrm>
                <a:off x="575239" y="3827929"/>
                <a:ext cx="11146114" cy="369332"/>
              </a:xfrm>
              <a:prstGeom prst="rect">
                <a:avLst/>
              </a:prstGeom>
              <a:blipFill>
                <a:blip r:embed="rId4"/>
                <a:stretch>
                  <a:fillRect t="-9836"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787F506-ECD2-40AE-8C0D-5ADB10A1BE4F}"/>
                  </a:ext>
                </a:extLst>
              </p:cNvPr>
              <p:cNvSpPr txBox="1"/>
              <p:nvPr/>
            </p:nvSpPr>
            <p:spPr>
              <a:xfrm>
                <a:off x="575239" y="5859111"/>
                <a:ext cx="1114611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p:txBody>
          </p:sp>
        </mc:Choice>
        <mc:Fallback xmlns="">
          <p:sp>
            <p:nvSpPr>
              <p:cNvPr id="7" name="TextBox 6">
                <a:extLst>
                  <a:ext uri="{FF2B5EF4-FFF2-40B4-BE49-F238E27FC236}">
                    <a16:creationId xmlns:a16="http://schemas.microsoft.com/office/drawing/2014/main" id="{F787F506-ECD2-40AE-8C0D-5ADB10A1BE4F}"/>
                  </a:ext>
                </a:extLst>
              </p:cNvPr>
              <p:cNvSpPr txBox="1">
                <a:spLocks noRot="1" noChangeAspect="1" noMove="1" noResize="1" noEditPoints="1" noAdjustHandles="1" noChangeArrowheads="1" noChangeShapeType="1" noTextEdit="1"/>
              </p:cNvSpPr>
              <p:nvPr/>
            </p:nvSpPr>
            <p:spPr>
              <a:xfrm>
                <a:off x="575239" y="5859111"/>
                <a:ext cx="11146114"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2EAB5C0-DF2B-4239-818A-A04E30E51C67}"/>
                  </a:ext>
                </a:extLst>
              </p:cNvPr>
              <p:cNvSpPr txBox="1"/>
              <p:nvPr/>
            </p:nvSpPr>
            <p:spPr>
              <a:xfrm>
                <a:off x="470646" y="5942063"/>
                <a:ext cx="11146114" cy="369332"/>
              </a:xfrm>
              <a:prstGeom prst="rect">
                <a:avLst/>
              </a:prstGeom>
              <a:noFill/>
            </p:spPr>
            <p:txBody>
              <a:bodyPr wrap="square" rtlCol="0">
                <a:spAutoFit/>
              </a:bodyPr>
              <a:lstStyle/>
              <a:p>
                <a14:m>
                  <m:oMath xmlns:m="http://schemas.openxmlformats.org/officeDocument/2006/math">
                    <m:r>
                      <a:rPr lang="en-US" b="0" i="1" smtClean="0">
                        <a:latin typeface="Cambria Math" panose="02040503050406030204" pitchFamily="18" charset="0"/>
                      </a:rPr>
                      <m:t>≤</m:t>
                    </m:r>
                  </m:oMath>
                </a14:m>
                <a:r>
                  <a:rPr lang="en-US" dirty="0"/>
                  <a:t> is reflexive on </a:t>
                </a:r>
                <a14:m>
                  <m:oMath xmlns:m="http://schemas.openxmlformats.org/officeDocument/2006/math">
                    <m:r>
                      <a:rPr lang="en-US" b="0" i="1" smtClean="0">
                        <a:latin typeface="Cambria Math" panose="02040503050406030204" pitchFamily="18" charset="0"/>
                      </a:rPr>
                      <m:t>ℤ</m:t>
                    </m:r>
                  </m:oMath>
                </a14:m>
                <a:endParaRPr lang="en-US" dirty="0"/>
              </a:p>
            </p:txBody>
          </p:sp>
        </mc:Choice>
        <mc:Fallback xmlns="">
          <p:sp>
            <p:nvSpPr>
              <p:cNvPr id="8" name="TextBox 7">
                <a:extLst>
                  <a:ext uri="{FF2B5EF4-FFF2-40B4-BE49-F238E27FC236}">
                    <a16:creationId xmlns:a16="http://schemas.microsoft.com/office/drawing/2014/main" id="{92EAB5C0-DF2B-4239-818A-A04E30E51C67}"/>
                  </a:ext>
                </a:extLst>
              </p:cNvPr>
              <p:cNvSpPr txBox="1">
                <a:spLocks noRot="1" noChangeAspect="1" noMove="1" noResize="1" noEditPoints="1" noAdjustHandles="1" noChangeArrowheads="1" noChangeShapeType="1" noTextEdit="1"/>
              </p:cNvSpPr>
              <p:nvPr/>
            </p:nvSpPr>
            <p:spPr>
              <a:xfrm>
                <a:off x="470646" y="5942063"/>
                <a:ext cx="11146114" cy="369332"/>
              </a:xfrm>
              <a:prstGeom prst="rect">
                <a:avLst/>
              </a:prstGeom>
              <a:blipFill>
                <a:blip r:embed="rId6"/>
                <a:stretch>
                  <a:fillRect t="-10000" b="-26667"/>
                </a:stretch>
              </a:blipFill>
            </p:spPr>
            <p:txBody>
              <a:bodyPr/>
              <a:lstStyle/>
              <a:p>
                <a:r>
                  <a:rPr lang="en-US">
                    <a:noFill/>
                  </a:rPr>
                  <a:t> </a:t>
                </a:r>
              </a:p>
            </p:txBody>
          </p:sp>
        </mc:Fallback>
      </mc:AlternateContent>
    </p:spTree>
    <p:extLst>
      <p:ext uri="{BB962C8B-B14F-4D97-AF65-F5344CB8AC3E}">
        <p14:creationId xmlns:p14="http://schemas.microsoft.com/office/powerpoint/2010/main" val="9407923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09EC4A-0506-45BD-9CC5-983A25CDCA37}"/>
              </a:ext>
            </a:extLst>
          </p:cNvPr>
          <p:cNvSpPr>
            <a:spLocks noGrp="1"/>
          </p:cNvSpPr>
          <p:nvPr>
            <p:ph type="title"/>
          </p:nvPr>
        </p:nvSpPr>
        <p:spPr/>
        <p:txBody>
          <a:bodyPr/>
          <a:lstStyle/>
          <a:p>
            <a:r>
              <a:rPr lang="en-US" dirty="0"/>
              <a:t>Context Free Grammars</a:t>
            </a:r>
          </a:p>
        </p:txBody>
      </p:sp>
      <p:sp>
        <p:nvSpPr>
          <p:cNvPr id="5" name="Text Placeholder 4">
            <a:extLst>
              <a:ext uri="{FF2B5EF4-FFF2-40B4-BE49-F238E27FC236}">
                <a16:creationId xmlns:a16="http://schemas.microsoft.com/office/drawing/2014/main" id="{588CDE61-904F-4E50-A747-FEACCD7FDA8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2801125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D0876-7B11-4A15-BEDA-F8CBC21C5D14}"/>
              </a:ext>
            </a:extLst>
          </p:cNvPr>
          <p:cNvSpPr>
            <a:spLocks noGrp="1"/>
          </p:cNvSpPr>
          <p:nvPr>
            <p:ph type="title"/>
          </p:nvPr>
        </p:nvSpPr>
        <p:spPr/>
        <p:txBody>
          <a:bodyPr/>
          <a:lstStyle/>
          <a:p>
            <a:r>
              <a:rPr lang="en-US" dirty="0"/>
              <a:t>You’ve proven </a:t>
            </a:r>
            <a:r>
              <a:rPr lang="en-US" dirty="0" err="1"/>
              <a:t>antisymmetry</a:t>
            </a:r>
            <a:r>
              <a:rPr lang="en-US" dirty="0"/>
              <a:t> too!</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B90F698-C686-446E-A381-3239AF43E021}"/>
                  </a:ext>
                </a:extLst>
              </p:cNvPr>
              <p:cNvSpPr>
                <a:spLocks noGrp="1"/>
              </p:cNvSpPr>
              <p:nvPr>
                <p:ph idx="1"/>
              </p:nvPr>
            </p:nvSpPr>
            <p:spPr>
              <a:xfrm>
                <a:off x="575240" y="4076245"/>
                <a:ext cx="11187258" cy="2233116"/>
              </a:xfrm>
            </p:spPr>
            <p:txBody>
              <a:bodyPr>
                <a:normAutofit lnSpcReduction="10000"/>
              </a:bodyPr>
              <a:lstStyle/>
              <a:p>
                <a:r>
                  <a:rPr lang="en-US" dirty="0"/>
                  <a:t>You showed </a:t>
                </a:r>
                <a14:m>
                  <m:oMath xmlns:m="http://schemas.openxmlformats.org/officeDocument/2006/math">
                    <m:r>
                      <a:rPr lang="en-US" b="0" i="1" smtClean="0">
                        <a:latin typeface="Cambria Math" panose="02040503050406030204" pitchFamily="18" charset="0"/>
                      </a:rPr>
                      <m:t>|</m:t>
                    </m:r>
                  </m:oMath>
                </a14:m>
                <a:r>
                  <a:rPr lang="en-US" dirty="0"/>
                  <a:t> is antisymmetric on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ℤ</m:t>
                        </m:r>
                      </m:e>
                      <m:sup>
                        <m:r>
                          <a:rPr lang="en-US" b="0" i="1" smtClean="0">
                            <a:latin typeface="Cambria Math" panose="02040503050406030204" pitchFamily="18" charset="0"/>
                          </a:rPr>
                          <m:t>+</m:t>
                        </m:r>
                      </m:sup>
                    </m:sSup>
                  </m:oMath>
                </a14:m>
                <a:r>
                  <a:rPr lang="en-US" dirty="0" smtClean="0"/>
                  <a:t> in section 5.</a:t>
                </a:r>
                <a:endParaRPr lang="en-US" dirty="0"/>
              </a:p>
              <a:p>
                <a:r>
                  <a:rPr lang="en-US" dirty="0"/>
                  <a:t>for all </a:t>
                </a:r>
                <a14:m>
                  <m:oMath xmlns:m="http://schemas.openxmlformats.org/officeDocument/2006/math">
                    <m:r>
                      <a:rPr lang="en-US" b="0" i="1">
                        <a:latin typeface="Cambria Math" panose="02040503050406030204" pitchFamily="18" charset="0"/>
                        <a:cs typeface="Segoe UI Semibold" panose="020B0702040204020203" pitchFamily="34" charset="0"/>
                      </a:rPr>
                      <m:t>𝑎</m:t>
                    </m:r>
                    <m:r>
                      <a:rPr lang="en-US" b="0" i="1">
                        <a:latin typeface="Cambria Math" panose="02040503050406030204" pitchFamily="18" charset="0"/>
                        <a:cs typeface="Segoe UI Semibold" panose="020B0702040204020203" pitchFamily="34" charset="0"/>
                      </a:rPr>
                      <m:t>,</m:t>
                    </m:r>
                    <m:r>
                      <a:rPr lang="en-US" b="0" i="1">
                        <a:latin typeface="Cambria Math" panose="02040503050406030204" pitchFamily="18" charset="0"/>
                        <a:cs typeface="Segoe UI Semibold" panose="020B0702040204020203" pitchFamily="34" charset="0"/>
                      </a:rPr>
                      <m:t>𝑏</m:t>
                    </m:r>
                    <m:r>
                      <a:rPr lang="en-US" b="0" i="1">
                        <a:latin typeface="Cambria Math" panose="02040503050406030204" pitchFamily="18" charset="0"/>
                        <a:cs typeface="Segoe UI Semibold" panose="020B0702040204020203" pitchFamily="34" charset="0"/>
                      </a:rPr>
                      <m:t>∈</m:t>
                    </m:r>
                    <m:r>
                      <a:rPr lang="en-US" b="0" i="1">
                        <a:latin typeface="Cambria Math" panose="02040503050406030204" pitchFamily="18" charset="0"/>
                        <a:cs typeface="Segoe UI Semibold" panose="020B0702040204020203" pitchFamily="34" charset="0"/>
                      </a:rPr>
                      <m:t>𝑆</m:t>
                    </m:r>
                  </m:oMath>
                </a14:m>
                <a:r>
                  <a:rPr lang="en-US" dirty="0"/>
                  <a:t>, </a:t>
                </a:r>
                <a14:m>
                  <m:oMath xmlns:m="http://schemas.openxmlformats.org/officeDocument/2006/math">
                    <m:r>
                      <a:rPr lang="en-US" b="0">
                        <a:latin typeface="Cambria Math" panose="02040503050406030204" pitchFamily="18" charset="0"/>
                        <a:cs typeface="Segoe UI Semibold" panose="020B0702040204020203" pitchFamily="34" charset="0"/>
                      </a:rPr>
                      <m:t>[</m:t>
                    </m:r>
                    <m:d>
                      <m:dPr>
                        <m:ctrlPr>
                          <a:rPr lang="en-US" i="1">
                            <a:latin typeface="Cambria Math" panose="02040503050406030204" pitchFamily="18" charset="0"/>
                            <a:cs typeface="Segoe UI Semibold" panose="020B0702040204020203" pitchFamily="34" charset="0"/>
                          </a:rPr>
                        </m:ctrlPr>
                      </m:dPr>
                      <m:e>
                        <m:r>
                          <a:rPr lang="en-US" b="0" i="1">
                            <a:latin typeface="Cambria Math" panose="02040503050406030204" pitchFamily="18" charset="0"/>
                            <a:cs typeface="Segoe UI Semibold" panose="020B0702040204020203" pitchFamily="34" charset="0"/>
                          </a:rPr>
                          <m:t>𝑎</m:t>
                        </m:r>
                        <m:r>
                          <a:rPr lang="en-US" b="0" i="1">
                            <a:latin typeface="Cambria Math" panose="02040503050406030204" pitchFamily="18" charset="0"/>
                            <a:cs typeface="Segoe UI Semibold" panose="020B0702040204020203" pitchFamily="34" charset="0"/>
                          </a:rPr>
                          <m:t>,</m:t>
                        </m:r>
                        <m:r>
                          <a:rPr lang="en-US" b="0" i="1">
                            <a:latin typeface="Cambria Math" panose="02040503050406030204" pitchFamily="18" charset="0"/>
                            <a:cs typeface="Segoe UI Semibold" panose="020B0702040204020203" pitchFamily="34" charset="0"/>
                          </a:rPr>
                          <m:t>𝑏</m:t>
                        </m:r>
                      </m:e>
                    </m:d>
                    <m:r>
                      <a:rPr lang="en-US" b="0" i="1">
                        <a:latin typeface="Cambria Math" panose="02040503050406030204" pitchFamily="18" charset="0"/>
                        <a:cs typeface="Segoe UI Semibold" panose="020B0702040204020203" pitchFamily="34" charset="0"/>
                      </a:rPr>
                      <m:t>∈</m:t>
                    </m:r>
                    <m:r>
                      <a:rPr lang="en-US" b="0" i="1">
                        <a:latin typeface="Cambria Math" panose="02040503050406030204" pitchFamily="18" charset="0"/>
                        <a:cs typeface="Segoe UI Semibold" panose="020B0702040204020203" pitchFamily="34" charset="0"/>
                      </a:rPr>
                      <m:t>𝑅</m:t>
                    </m:r>
                    <m:r>
                      <a:rPr lang="en-US" b="0" i="1">
                        <a:latin typeface="Cambria Math" panose="02040503050406030204" pitchFamily="18" charset="0"/>
                        <a:cs typeface="Segoe UI Semibold" panose="020B0702040204020203" pitchFamily="34" charset="0"/>
                      </a:rPr>
                      <m:t>∧</m:t>
                    </m:r>
                    <m:d>
                      <m:dPr>
                        <m:ctrlPr>
                          <a:rPr lang="en-US" i="1">
                            <a:latin typeface="Cambria Math" panose="02040503050406030204" pitchFamily="18" charset="0"/>
                            <a:cs typeface="Segoe UI Semibold" panose="020B0702040204020203" pitchFamily="34" charset="0"/>
                          </a:rPr>
                        </m:ctrlPr>
                      </m:dPr>
                      <m:e>
                        <m:r>
                          <m:rPr>
                            <m:sty m:val="p"/>
                          </m:rPr>
                          <a:rPr lang="en-US" b="0" i="1">
                            <a:latin typeface="Cambria Math" panose="02040503050406030204" pitchFamily="18" charset="0"/>
                            <a:cs typeface="Segoe UI Semibold" panose="020B0702040204020203" pitchFamily="34" charset="0"/>
                          </a:rPr>
                          <m:t>b</m:t>
                        </m:r>
                        <m:r>
                          <a:rPr lang="en-US" b="0">
                            <a:latin typeface="Cambria Math" panose="02040503050406030204" pitchFamily="18" charset="0"/>
                            <a:cs typeface="Segoe UI Semibold" panose="020B0702040204020203" pitchFamily="34" charset="0"/>
                          </a:rPr>
                          <m:t>,</m:t>
                        </m:r>
                        <m:r>
                          <m:rPr>
                            <m:sty m:val="p"/>
                          </m:rPr>
                          <a:rPr lang="en-US" b="0" i="1">
                            <a:latin typeface="Cambria Math" panose="02040503050406030204" pitchFamily="18" charset="0"/>
                            <a:cs typeface="Segoe UI Semibold" panose="020B0702040204020203" pitchFamily="34" charset="0"/>
                          </a:rPr>
                          <m:t>a</m:t>
                        </m:r>
                      </m:e>
                    </m:d>
                    <m:r>
                      <a:rPr lang="en-US" b="0" i="1" smtClean="0">
                        <a:latin typeface="Cambria Math" panose="02040503050406030204" pitchFamily="18" charset="0"/>
                        <a:cs typeface="Segoe UI Semibold" panose="020B0702040204020203" pitchFamily="34" charset="0"/>
                      </a:rPr>
                      <m:t>∈</m:t>
                    </m:r>
                    <m:r>
                      <a:rPr lang="en-US" b="0" i="1">
                        <a:latin typeface="Cambria Math" panose="02040503050406030204" pitchFamily="18" charset="0"/>
                        <a:cs typeface="Segoe UI Semibold" panose="020B0702040204020203" pitchFamily="34" charset="0"/>
                      </a:rPr>
                      <m:t>𝑅</m:t>
                    </m:r>
                    <m:r>
                      <a:rPr lang="en-US" b="0" i="1" smtClean="0">
                        <a:latin typeface="Cambria Math" panose="02040503050406030204" pitchFamily="18" charset="0"/>
                        <a:cs typeface="Segoe UI Semibold" panose="020B0702040204020203" pitchFamily="34" charset="0"/>
                      </a:rPr>
                      <m:t>→</m:t>
                    </m:r>
                    <m:r>
                      <a:rPr lang="en-US" b="0" i="1" smtClean="0">
                        <a:latin typeface="Cambria Math" panose="02040503050406030204" pitchFamily="18" charset="0"/>
                        <a:cs typeface="Segoe UI Semibold" panose="020B0702040204020203" pitchFamily="34" charset="0"/>
                      </a:rPr>
                      <m:t>𝑎</m:t>
                    </m:r>
                    <m:r>
                      <a:rPr lang="en-US" b="0" i="1" smtClean="0">
                        <a:latin typeface="Cambria Math" panose="02040503050406030204" pitchFamily="18" charset="0"/>
                        <a:cs typeface="Segoe UI Semibold" panose="020B0702040204020203" pitchFamily="34" charset="0"/>
                      </a:rPr>
                      <m:t>=</m:t>
                    </m:r>
                    <m:r>
                      <a:rPr lang="en-US" b="0" i="1" smtClean="0">
                        <a:latin typeface="Cambria Math" panose="02040503050406030204" pitchFamily="18" charset="0"/>
                        <a:cs typeface="Segoe UI Semibold" panose="020B0702040204020203" pitchFamily="34" charset="0"/>
                      </a:rPr>
                      <m:t>𝑏</m:t>
                    </m:r>
                    <m:r>
                      <a:rPr lang="en-US" b="0">
                        <a:latin typeface="Cambria Math" panose="02040503050406030204" pitchFamily="18" charset="0"/>
                        <a:cs typeface="Segoe UI Semibold" panose="020B0702040204020203" pitchFamily="34" charset="0"/>
                      </a:rPr>
                      <m:t>]</m:t>
                    </m:r>
                  </m:oMath>
                </a14:m>
                <a:r>
                  <a:rPr lang="en-US" dirty="0"/>
                  <a:t> is equivalent to the definition in the box above </a:t>
                </a:r>
              </a:p>
              <a:p>
                <a:r>
                  <a:rPr lang="en-US" dirty="0"/>
                  <a:t>The box version is easier to understand, the other version is usually easier to prove.</a:t>
                </a:r>
              </a:p>
            </p:txBody>
          </p:sp>
        </mc:Choice>
        <mc:Fallback xmlns="">
          <p:sp>
            <p:nvSpPr>
              <p:cNvPr id="3" name="Content Placeholder 2">
                <a:extLst>
                  <a:ext uri="{FF2B5EF4-FFF2-40B4-BE49-F238E27FC236}">
                    <a16:creationId xmlns:a16="http://schemas.microsoft.com/office/drawing/2014/main" id="{5B90F698-C686-446E-A381-3239AF43E021}"/>
                  </a:ext>
                </a:extLst>
              </p:cNvPr>
              <p:cNvSpPr>
                <a:spLocks noGrp="1" noRot="1" noChangeAspect="1" noMove="1" noResize="1" noEditPoints="1" noAdjustHandles="1" noChangeArrowheads="1" noChangeShapeType="1" noTextEdit="1"/>
              </p:cNvSpPr>
              <p:nvPr>
                <p:ph idx="1"/>
              </p:nvPr>
            </p:nvSpPr>
            <p:spPr>
              <a:xfrm>
                <a:off x="575240" y="4076245"/>
                <a:ext cx="11187258" cy="2233116"/>
              </a:xfrm>
              <a:blipFill>
                <a:blip r:embed="rId2"/>
                <a:stretch>
                  <a:fillRect l="-708" t="-6831" b="-409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A81ADD3F-26FA-4FD3-8E81-736598A76702}"/>
                  </a:ext>
                </a:extLst>
              </p:cNvPr>
              <p:cNvSpPr/>
              <p:nvPr/>
            </p:nvSpPr>
            <p:spPr>
              <a:xfrm>
                <a:off x="145394" y="2781754"/>
                <a:ext cx="8607837" cy="1294491"/>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Segoe UI Semibold" panose="020B0702040204020203" pitchFamily="34" charset="0"/>
                    <a:cs typeface="Segoe UI Semibold" panose="020B0702040204020203" pitchFamily="34" charset="0"/>
                  </a:rPr>
                  <a:t>Antisymmetry</a:t>
                </a: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A binary relation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𝑅</m:t>
                    </m:r>
                  </m:oMath>
                </a14:m>
                <a:r>
                  <a:rPr lang="en-US" sz="2800" b="1" dirty="0">
                    <a:latin typeface="Segoe UI Semibold" panose="020B0702040204020203" pitchFamily="34" charset="0"/>
                    <a:cs typeface="Segoe UI Semibold" panose="020B0702040204020203" pitchFamily="34" charset="0"/>
                  </a:rPr>
                  <a:t> on a set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𝑺</m:t>
                    </m:r>
                  </m:oMath>
                </a14:m>
                <a:r>
                  <a:rPr lang="en-US" sz="2800" b="1" dirty="0">
                    <a:latin typeface="Segoe UI Semibold" panose="020B0702040204020203" pitchFamily="34" charset="0"/>
                    <a:cs typeface="Segoe UI Semibold" panose="020B0702040204020203" pitchFamily="34" charset="0"/>
                  </a:rPr>
                  <a:t> is “antisymmetric” </a:t>
                </a:r>
                <a:r>
                  <a:rPr lang="en-US" sz="2800" b="1" dirty="0" err="1">
                    <a:latin typeface="Segoe UI Semibold" panose="020B0702040204020203" pitchFamily="34" charset="0"/>
                    <a:cs typeface="Segoe UI Semibold" panose="020B0702040204020203" pitchFamily="34" charset="0"/>
                  </a:rPr>
                  <a:t>iff</a:t>
                </a:r>
                <a:r>
                  <a:rPr lang="en-US" sz="2800" b="1" dirty="0">
                    <a:latin typeface="Segoe UI Semibold" panose="020B0702040204020203" pitchFamily="34" charset="0"/>
                    <a:cs typeface="Segoe UI Semibold" panose="020B0702040204020203" pitchFamily="34" charset="0"/>
                  </a:rPr>
                  <a:t> </a:t>
                </a:r>
              </a:p>
              <a:p>
                <a:pPr algn="ctr"/>
                <a:r>
                  <a:rPr lang="en-US" sz="2800" b="1" dirty="0">
                    <a:latin typeface="Segoe UI Semibold" panose="020B0702040204020203" pitchFamily="34" charset="0"/>
                    <a:cs typeface="Segoe UI Semibold" panose="020B0702040204020203" pitchFamily="34" charset="0"/>
                  </a:rPr>
                  <a:t>for all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𝒂</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𝒃</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𝑺</m:t>
                    </m:r>
                  </m:oMath>
                </a14:m>
                <a:r>
                  <a:rPr lang="en-US" sz="2800" b="1" dirty="0">
                    <a:latin typeface="Segoe UI Semibold" panose="020B0702040204020203" pitchFamily="34" charset="0"/>
                    <a:cs typeface="Segoe UI Semibold" panose="020B0702040204020203" pitchFamily="34" charset="0"/>
                  </a:rPr>
                  <a:t>, </a:t>
                </a:r>
                <a14:m>
                  <m:oMath xmlns:m="http://schemas.openxmlformats.org/officeDocument/2006/math">
                    <m:r>
                      <a:rPr lang="en-US" sz="2800" b="1" i="0" smtClean="0">
                        <a:latin typeface="Cambria Math" panose="02040503050406030204" pitchFamily="18" charset="0"/>
                        <a:cs typeface="Segoe UI Semibold" panose="020B0702040204020203" pitchFamily="34" charset="0"/>
                      </a:rPr>
                      <m:t>[</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𝒂</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𝒃</m:t>
                        </m:r>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𝑹</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𝒂</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𝒃</m:t>
                    </m:r>
                    <m:r>
                      <a:rPr lang="en-US" sz="2800" b="1" i="1" smtClean="0">
                        <a:latin typeface="Cambria Math" panose="02040503050406030204" pitchFamily="18" charset="0"/>
                        <a:cs typeface="Segoe UI Semibold" panose="020B0702040204020203" pitchFamily="34" charset="0"/>
                      </a:rPr>
                      <m:t>→</m:t>
                    </m:r>
                    <m:d>
                      <m:dPr>
                        <m:ctrlPr>
                          <a:rPr lang="en-US" sz="2800" b="1" i="1" smtClean="0">
                            <a:latin typeface="Cambria Math" panose="02040503050406030204" pitchFamily="18" charset="0"/>
                            <a:cs typeface="Segoe UI Semibold" panose="020B0702040204020203" pitchFamily="34" charset="0"/>
                          </a:rPr>
                        </m:ctrlPr>
                      </m:dPr>
                      <m:e>
                        <m:r>
                          <a:rPr lang="en-US" sz="2800" b="1" i="0" smtClean="0">
                            <a:latin typeface="Cambria Math" panose="02040503050406030204" pitchFamily="18" charset="0"/>
                            <a:cs typeface="Segoe UI Semibold" panose="020B0702040204020203" pitchFamily="34" charset="0"/>
                          </a:rPr>
                          <m:t>𝐛</m:t>
                        </m:r>
                        <m:r>
                          <a:rPr lang="en-US" sz="2800" b="1" i="0" smtClean="0">
                            <a:latin typeface="Cambria Math" panose="02040503050406030204" pitchFamily="18" charset="0"/>
                            <a:cs typeface="Segoe UI Semibold" panose="020B0702040204020203" pitchFamily="34" charset="0"/>
                          </a:rPr>
                          <m:t>,</m:t>
                        </m:r>
                        <m:r>
                          <a:rPr lang="en-US" sz="2800" b="1" i="0" smtClean="0">
                            <a:latin typeface="Cambria Math" panose="02040503050406030204" pitchFamily="18" charset="0"/>
                            <a:cs typeface="Segoe UI Semibold" panose="020B0702040204020203" pitchFamily="34" charset="0"/>
                          </a:rPr>
                          <m:t>𝐚</m:t>
                        </m:r>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𝑹</m:t>
                    </m:r>
                    <m:r>
                      <a:rPr lang="en-US" sz="2800" b="1" i="0" smtClean="0">
                        <a:latin typeface="Cambria Math" panose="02040503050406030204" pitchFamily="18" charset="0"/>
                        <a:cs typeface="Segoe UI Semibold" panose="020B0702040204020203" pitchFamily="34" charset="0"/>
                      </a:rPr>
                      <m:t>]</m:t>
                    </m:r>
                  </m:oMath>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A81ADD3F-26FA-4FD3-8E81-736598A76702}"/>
                  </a:ext>
                </a:extLst>
              </p:cNvPr>
              <p:cNvSpPr>
                <a:spLocks noRot="1" noChangeAspect="1" noMove="1" noResize="1" noEditPoints="1" noAdjustHandles="1" noChangeArrowheads="1" noChangeShapeType="1" noTextEdit="1"/>
              </p:cNvSpPr>
              <p:nvPr/>
            </p:nvSpPr>
            <p:spPr>
              <a:xfrm>
                <a:off x="145394" y="2781754"/>
                <a:ext cx="8607837" cy="1294491"/>
              </a:xfrm>
              <a:prstGeom prst="rect">
                <a:avLst/>
              </a:prstGeom>
              <a:blipFill>
                <a:blip r:embed="rId4"/>
                <a:stretch>
                  <a:fillRect l="-142" t="-7512" b="-15962"/>
                </a:stretch>
              </a:blipFill>
              <a:ln>
                <a:noFill/>
              </a:ln>
            </p:spPr>
            <p:txBody>
              <a:bodyPr/>
              <a:lstStyle/>
              <a:p>
                <a:r>
                  <a:rPr lang="en-US">
                    <a:noFill/>
                  </a:rPr>
                  <a:t> </a:t>
                </a:r>
              </a:p>
            </p:txBody>
          </p:sp>
        </mc:Fallback>
      </mc:AlternateContent>
      <p:pic>
        <p:nvPicPr>
          <p:cNvPr id="7" name="Picture 6"/>
          <p:cNvPicPr>
            <a:picLocks noChangeAspect="1"/>
          </p:cNvPicPr>
          <p:nvPr/>
        </p:nvPicPr>
        <p:blipFill>
          <a:blip r:embed="rId5"/>
          <a:stretch>
            <a:fillRect/>
          </a:stretch>
        </p:blipFill>
        <p:spPr>
          <a:xfrm>
            <a:off x="575239" y="1133475"/>
            <a:ext cx="6804027" cy="1636498"/>
          </a:xfrm>
          <a:prstGeom prst="rect">
            <a:avLst/>
          </a:prstGeom>
        </p:spPr>
      </p:pic>
    </p:spTree>
    <p:extLst>
      <p:ext uri="{BB962C8B-B14F-4D97-AF65-F5344CB8AC3E}">
        <p14:creationId xmlns:p14="http://schemas.microsoft.com/office/powerpoint/2010/main" val="11996687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64BEB-E717-4D4B-B0C2-C5C5075A7275}"/>
              </a:ext>
            </a:extLst>
          </p:cNvPr>
          <p:cNvSpPr>
            <a:spLocks noGrp="1"/>
          </p:cNvSpPr>
          <p:nvPr>
            <p:ph type="title"/>
          </p:nvPr>
        </p:nvSpPr>
        <p:spPr/>
        <p:txBody>
          <a:bodyPr/>
          <a:lstStyle/>
          <a:p>
            <a:r>
              <a:rPr lang="en-US" dirty="0"/>
              <a:t>Try a few of your own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1232128-F92C-453D-9C26-EF8B999375DB}"/>
                  </a:ext>
                </a:extLst>
              </p:cNvPr>
              <p:cNvSpPr>
                <a:spLocks noGrp="1"/>
              </p:cNvSpPr>
              <p:nvPr>
                <p:ph idx="1"/>
              </p:nvPr>
            </p:nvSpPr>
            <p:spPr>
              <a:xfrm>
                <a:off x="214685" y="1526610"/>
                <a:ext cx="7555748" cy="4845504"/>
              </a:xfrm>
            </p:spPr>
            <p:txBody>
              <a:bodyPr/>
              <a:lstStyle/>
              <a:p>
                <a:r>
                  <a:rPr lang="en-US" dirty="0"/>
                  <a:t>Decide whether each of these relations are </a:t>
                </a:r>
              </a:p>
              <a:p>
                <a:r>
                  <a:rPr lang="en-US" dirty="0"/>
                  <a:t>Reflexive, symmetric, antisymmetric, and transitive.</a:t>
                </a:r>
              </a:p>
              <a:p>
                <a14:m>
                  <m:oMath xmlns:m="http://schemas.openxmlformats.org/officeDocument/2006/math">
                    <m:r>
                      <a:rPr lang="en-US" b="0" i="1" smtClean="0">
                        <a:latin typeface="Cambria Math" panose="02040503050406030204" pitchFamily="18" charset="0"/>
                      </a:rPr>
                      <m:t>⊆</m:t>
                    </m:r>
                  </m:oMath>
                </a14:m>
                <a:r>
                  <a:rPr lang="en-US" dirty="0"/>
                  <a:t> on </a:t>
                </a:r>
                <a14:m>
                  <m:oMath xmlns:m="http://schemas.openxmlformats.org/officeDocument/2006/math">
                    <m:r>
                      <a:rPr lang="en-US" b="0" i="1" smtClean="0">
                        <a:latin typeface="Cambria Math" panose="02040503050406030204" pitchFamily="18" charset="0"/>
                      </a:rPr>
                      <m:t>𝒫</m:t>
                    </m:r>
                    <m:r>
                      <a:rPr lang="en-US" b="0" i="1" smtClean="0">
                        <a:latin typeface="Cambria Math" panose="02040503050406030204" pitchFamily="18" charset="0"/>
                      </a:rPr>
                      <m:t>(</m:t>
                    </m:r>
                    <m:r>
                      <a:rPr lang="en-US" b="0" i="1" smtClean="0">
                        <a:latin typeface="Cambria Math" panose="02040503050406030204" pitchFamily="18" charset="0"/>
                      </a:rPr>
                      <m:t>𝒰</m:t>
                    </m:r>
                    <m:r>
                      <a:rPr lang="en-US" b="0" i="1" smtClean="0">
                        <a:latin typeface="Cambria Math" panose="02040503050406030204" pitchFamily="18" charset="0"/>
                      </a:rPr>
                      <m:t>)</m:t>
                    </m:r>
                  </m:oMath>
                </a14:m>
                <a:endParaRPr lang="en-US" dirty="0"/>
              </a:p>
              <a:p>
                <a14:m>
                  <m:oMath xmlns:m="http://schemas.openxmlformats.org/officeDocument/2006/math">
                    <m:r>
                      <a:rPr lang="en-US" b="0" i="1" smtClean="0">
                        <a:latin typeface="Cambria Math" panose="02040503050406030204" pitchFamily="18" charset="0"/>
                      </a:rPr>
                      <m:t>≥</m:t>
                    </m:r>
                  </m:oMath>
                </a14:m>
                <a:r>
                  <a:rPr lang="en-US" dirty="0"/>
                  <a:t> on </a:t>
                </a:r>
                <a14:m>
                  <m:oMath xmlns:m="http://schemas.openxmlformats.org/officeDocument/2006/math">
                    <m:r>
                      <a:rPr lang="en-US" b="0" i="1" smtClean="0">
                        <a:latin typeface="Cambria Math" panose="02040503050406030204" pitchFamily="18" charset="0"/>
                      </a:rPr>
                      <m:t>ℤ</m:t>
                    </m:r>
                  </m:oMath>
                </a14:m>
                <a:endParaRPr lang="en-US" dirty="0"/>
              </a:p>
              <a:p>
                <a14:m>
                  <m:oMath xmlns:m="http://schemas.openxmlformats.org/officeDocument/2006/math">
                    <m:r>
                      <a:rPr lang="en-US" b="0" i="1" smtClean="0">
                        <a:latin typeface="Cambria Math" panose="02040503050406030204" pitchFamily="18" charset="0"/>
                      </a:rPr>
                      <m:t>&gt;</m:t>
                    </m:r>
                  </m:oMath>
                </a14:m>
                <a:r>
                  <a:rPr lang="en-US" dirty="0"/>
                  <a:t> on </a:t>
                </a:r>
                <a14:m>
                  <m:oMath xmlns:m="http://schemas.openxmlformats.org/officeDocument/2006/math">
                    <m:r>
                      <a:rPr lang="en-US" b="0" i="1" smtClean="0">
                        <a:latin typeface="Cambria Math" panose="02040503050406030204" pitchFamily="18" charset="0"/>
                      </a:rPr>
                      <m:t>ℝ</m:t>
                    </m:r>
                  </m:oMath>
                </a14:m>
                <a:endParaRPr lang="en-US" dirty="0"/>
              </a:p>
              <a:p>
                <a14:m>
                  <m:oMath xmlns:m="http://schemas.openxmlformats.org/officeDocument/2006/math">
                    <m:r>
                      <a:rPr lang="en-US" b="0" i="1" smtClean="0">
                        <a:latin typeface="Cambria Math" panose="02040503050406030204" pitchFamily="18" charset="0"/>
                      </a:rPr>
                      <m:t>|</m:t>
                    </m:r>
                  </m:oMath>
                </a14:m>
                <a:r>
                  <a:rPr lang="en-US" dirty="0"/>
                  <a:t> on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ℤ</m:t>
                        </m:r>
                      </m:e>
                      <m:sup>
                        <m:r>
                          <a:rPr lang="en-US" b="0" i="1" smtClean="0">
                            <a:latin typeface="Cambria Math" panose="02040503050406030204" pitchFamily="18" charset="0"/>
                          </a:rPr>
                          <m:t>+</m:t>
                        </m:r>
                      </m:sup>
                    </m:sSup>
                  </m:oMath>
                </a14:m>
                <a:endParaRPr lang="en-US" dirty="0"/>
              </a:p>
              <a:p>
                <a14:m>
                  <m:oMath xmlns:m="http://schemas.openxmlformats.org/officeDocument/2006/math">
                    <m:r>
                      <a:rPr lang="en-US" b="0" i="1" smtClean="0">
                        <a:latin typeface="Cambria Math" panose="02040503050406030204" pitchFamily="18" charset="0"/>
                      </a:rPr>
                      <m:t>|</m:t>
                    </m:r>
                  </m:oMath>
                </a14:m>
                <a:r>
                  <a:rPr lang="en-US" dirty="0"/>
                  <a:t> on </a:t>
                </a:r>
                <a14:m>
                  <m:oMath xmlns:m="http://schemas.openxmlformats.org/officeDocument/2006/math">
                    <m:r>
                      <a:rPr lang="en-US" b="0" i="1" smtClean="0">
                        <a:latin typeface="Cambria Math" panose="02040503050406030204" pitchFamily="18" charset="0"/>
                      </a:rPr>
                      <m:t>ℤ</m:t>
                    </m:r>
                  </m:oMath>
                </a14:m>
                <a:endParaRPr lang="en-US" dirty="0"/>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𝑚𝑜𝑑</m:t>
                    </m:r>
                    <m:r>
                      <a:rPr lang="en-US" b="0" i="1" smtClean="0">
                        <a:latin typeface="Cambria Math" panose="02040503050406030204" pitchFamily="18" charset="0"/>
                      </a:rPr>
                      <m:t> 3)</m:t>
                    </m:r>
                  </m:oMath>
                </a14:m>
                <a:r>
                  <a:rPr lang="en-US" dirty="0"/>
                  <a:t> on </a:t>
                </a:r>
                <a14:m>
                  <m:oMath xmlns:m="http://schemas.openxmlformats.org/officeDocument/2006/math">
                    <m:r>
                      <a:rPr lang="en-US" b="0" i="1" smtClean="0">
                        <a:latin typeface="Cambria Math" panose="02040503050406030204" pitchFamily="18" charset="0"/>
                      </a:rPr>
                      <m:t>ℤ</m:t>
                    </m:r>
                  </m:oMath>
                </a14:m>
                <a:endParaRPr lang="en-US" dirty="0"/>
              </a:p>
            </p:txBody>
          </p:sp>
        </mc:Choice>
        <mc:Fallback xmlns="">
          <p:sp>
            <p:nvSpPr>
              <p:cNvPr id="3" name="Content Placeholder 2">
                <a:extLst>
                  <a:ext uri="{FF2B5EF4-FFF2-40B4-BE49-F238E27FC236}">
                    <a16:creationId xmlns:a16="http://schemas.microsoft.com/office/drawing/2014/main" id="{A1232128-F92C-453D-9C26-EF8B999375DB}"/>
                  </a:ext>
                </a:extLst>
              </p:cNvPr>
              <p:cNvSpPr>
                <a:spLocks noGrp="1" noRot="1" noChangeAspect="1" noMove="1" noResize="1" noEditPoints="1" noAdjustHandles="1" noChangeArrowheads="1" noChangeShapeType="1" noTextEdit="1"/>
              </p:cNvSpPr>
              <p:nvPr>
                <p:ph idx="1"/>
              </p:nvPr>
            </p:nvSpPr>
            <p:spPr>
              <a:xfrm>
                <a:off x="214685" y="1526610"/>
                <a:ext cx="7555748" cy="4845504"/>
              </a:xfrm>
              <a:blipFill>
                <a:blip r:embed="rId2"/>
                <a:stretch>
                  <a:fillRect l="-1048" t="-2138" b="-2390"/>
                </a:stretch>
              </a:blipFill>
            </p:spPr>
            <p:txBody>
              <a:bodyPr/>
              <a:lstStyle/>
              <a:p>
                <a:r>
                  <a:rPr lang="en-US">
                    <a:noFill/>
                  </a:rPr>
                  <a:t> </a:t>
                </a:r>
              </a:p>
            </p:txBody>
          </p:sp>
        </mc:Fallback>
      </mc:AlternateContent>
      <p:sp>
        <p:nvSpPr>
          <p:cNvPr id="4" name="Rounded Rectangle 4">
            <a:extLst>
              <a:ext uri="{FF2B5EF4-FFF2-40B4-BE49-F238E27FC236}">
                <a16:creationId xmlns:a16="http://schemas.microsoft.com/office/drawing/2014/main" id="{017935AD-0B4C-46F0-94DF-022A6B834CDE}"/>
              </a:ext>
            </a:extLst>
          </p:cNvPr>
          <p:cNvSpPr/>
          <p:nvPr/>
        </p:nvSpPr>
        <p:spPr>
          <a:xfrm>
            <a:off x="6976306" y="187233"/>
            <a:ext cx="5001009" cy="21814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Pollev.com/uwcse311</a:t>
            </a:r>
            <a:endParaRPr lang="en-US" sz="2400" dirty="0"/>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36DF5387-35E2-4517-9DB8-1BFFFF2820A4}"/>
                  </a:ext>
                </a:extLst>
              </p:cNvPr>
              <p:cNvSpPr/>
              <p:nvPr/>
            </p:nvSpPr>
            <p:spPr>
              <a:xfrm>
                <a:off x="6563666" y="3280732"/>
                <a:ext cx="5462488" cy="385837"/>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Segoe UI Semibold" panose="020B0702040204020203" pitchFamily="34" charset="0"/>
                    <a:cs typeface="Segoe UI Semibold" panose="020B0702040204020203" pitchFamily="34" charset="0"/>
                  </a:rPr>
                  <a:t>Symmetry: for all </a:t>
                </a:r>
                <a14:m>
                  <m:oMath xmlns:m="http://schemas.openxmlformats.org/officeDocument/2006/math">
                    <m:r>
                      <a:rPr lang="en-US" b="1" i="1" smtClean="0">
                        <a:latin typeface="Cambria Math" panose="02040503050406030204" pitchFamily="18" charset="0"/>
                        <a:cs typeface="Segoe UI Semibold" panose="020B0702040204020203" pitchFamily="34" charset="0"/>
                      </a:rPr>
                      <m:t>𝒂</m:t>
                    </m:r>
                    <m:r>
                      <a:rPr lang="en-US" b="1" i="1" smtClean="0">
                        <a:latin typeface="Cambria Math" panose="02040503050406030204" pitchFamily="18" charset="0"/>
                        <a:cs typeface="Segoe UI Semibold" panose="020B0702040204020203" pitchFamily="34" charset="0"/>
                      </a:rPr>
                      <m:t>,</m:t>
                    </m:r>
                    <m:r>
                      <a:rPr lang="en-US" b="1" i="1" smtClean="0">
                        <a:latin typeface="Cambria Math" panose="02040503050406030204" pitchFamily="18" charset="0"/>
                        <a:cs typeface="Segoe UI Semibold" panose="020B0702040204020203" pitchFamily="34" charset="0"/>
                      </a:rPr>
                      <m:t>𝒃</m:t>
                    </m:r>
                    <m:r>
                      <a:rPr lang="en-US" b="1" i="1" smtClean="0">
                        <a:latin typeface="Cambria Math" panose="02040503050406030204" pitchFamily="18" charset="0"/>
                        <a:cs typeface="Segoe UI Semibold" panose="020B0702040204020203" pitchFamily="34" charset="0"/>
                      </a:rPr>
                      <m:t>∈</m:t>
                    </m:r>
                    <m:r>
                      <a:rPr lang="en-US" b="1" i="1" smtClean="0">
                        <a:latin typeface="Cambria Math" panose="02040503050406030204" pitchFamily="18" charset="0"/>
                        <a:cs typeface="Segoe UI Semibold" panose="020B0702040204020203" pitchFamily="34" charset="0"/>
                      </a:rPr>
                      <m:t>𝑺</m:t>
                    </m:r>
                  </m:oMath>
                </a14:m>
                <a:r>
                  <a:rPr lang="en-US" b="1" dirty="0">
                    <a:latin typeface="Segoe UI Semibold" panose="020B0702040204020203" pitchFamily="34" charset="0"/>
                    <a:cs typeface="Segoe UI Semibold" panose="020B0702040204020203" pitchFamily="34" charset="0"/>
                  </a:rPr>
                  <a:t>, </a:t>
                </a:r>
                <a14:m>
                  <m:oMath xmlns:m="http://schemas.openxmlformats.org/officeDocument/2006/math">
                    <m:r>
                      <a:rPr lang="en-US" b="1" i="0" smtClean="0">
                        <a:latin typeface="Cambria Math" panose="02040503050406030204" pitchFamily="18" charset="0"/>
                        <a:cs typeface="Segoe UI Semibold" panose="020B0702040204020203" pitchFamily="34" charset="0"/>
                      </a:rPr>
                      <m:t>[</m:t>
                    </m:r>
                    <m:d>
                      <m:dPr>
                        <m:ctrlPr>
                          <a:rPr lang="en-US" b="1" i="1" smtClean="0">
                            <a:latin typeface="Cambria Math" panose="02040503050406030204" pitchFamily="18" charset="0"/>
                            <a:cs typeface="Segoe UI Semibold" panose="020B0702040204020203" pitchFamily="34" charset="0"/>
                          </a:rPr>
                        </m:ctrlPr>
                      </m:dPr>
                      <m:e>
                        <m:r>
                          <a:rPr lang="en-US" b="1" i="1" smtClean="0">
                            <a:latin typeface="Cambria Math" panose="02040503050406030204" pitchFamily="18" charset="0"/>
                            <a:cs typeface="Segoe UI Semibold" panose="020B0702040204020203" pitchFamily="34" charset="0"/>
                          </a:rPr>
                          <m:t>𝒂</m:t>
                        </m:r>
                        <m:r>
                          <a:rPr lang="en-US" b="1" i="1" smtClean="0">
                            <a:latin typeface="Cambria Math" panose="02040503050406030204" pitchFamily="18" charset="0"/>
                            <a:cs typeface="Segoe UI Semibold" panose="020B0702040204020203" pitchFamily="34" charset="0"/>
                          </a:rPr>
                          <m:t>,</m:t>
                        </m:r>
                        <m:r>
                          <a:rPr lang="en-US" b="1" i="1" smtClean="0">
                            <a:latin typeface="Cambria Math" panose="02040503050406030204" pitchFamily="18" charset="0"/>
                            <a:cs typeface="Segoe UI Semibold" panose="020B0702040204020203" pitchFamily="34" charset="0"/>
                          </a:rPr>
                          <m:t>𝒃</m:t>
                        </m:r>
                      </m:e>
                    </m:d>
                    <m:r>
                      <a:rPr lang="en-US" b="1" i="1" smtClean="0">
                        <a:latin typeface="Cambria Math" panose="02040503050406030204" pitchFamily="18" charset="0"/>
                        <a:cs typeface="Segoe UI Semibold" panose="020B0702040204020203" pitchFamily="34" charset="0"/>
                      </a:rPr>
                      <m:t>∈</m:t>
                    </m:r>
                    <m:r>
                      <a:rPr lang="en-US" b="1" i="1" smtClean="0">
                        <a:latin typeface="Cambria Math" panose="02040503050406030204" pitchFamily="18" charset="0"/>
                        <a:cs typeface="Segoe UI Semibold" panose="020B0702040204020203" pitchFamily="34" charset="0"/>
                      </a:rPr>
                      <m:t>𝑹</m:t>
                    </m:r>
                    <m:r>
                      <a:rPr lang="en-US" b="1" i="1" smtClean="0">
                        <a:latin typeface="Cambria Math" panose="02040503050406030204" pitchFamily="18" charset="0"/>
                        <a:cs typeface="Segoe UI Semibold" panose="020B0702040204020203" pitchFamily="34" charset="0"/>
                      </a:rPr>
                      <m:t>→</m:t>
                    </m:r>
                    <m:d>
                      <m:dPr>
                        <m:ctrlPr>
                          <a:rPr lang="en-US" b="1" i="1" smtClean="0">
                            <a:latin typeface="Cambria Math" panose="02040503050406030204" pitchFamily="18" charset="0"/>
                            <a:cs typeface="Segoe UI Semibold" panose="020B0702040204020203" pitchFamily="34" charset="0"/>
                          </a:rPr>
                        </m:ctrlPr>
                      </m:dPr>
                      <m:e>
                        <m:r>
                          <a:rPr lang="en-US" b="1" i="0" smtClean="0">
                            <a:latin typeface="Cambria Math" panose="02040503050406030204" pitchFamily="18" charset="0"/>
                            <a:cs typeface="Segoe UI Semibold" panose="020B0702040204020203" pitchFamily="34" charset="0"/>
                          </a:rPr>
                          <m:t>𝐛</m:t>
                        </m:r>
                        <m:r>
                          <a:rPr lang="en-US" b="1" i="0" smtClean="0">
                            <a:latin typeface="Cambria Math" panose="02040503050406030204" pitchFamily="18" charset="0"/>
                            <a:cs typeface="Segoe UI Semibold" panose="020B0702040204020203" pitchFamily="34" charset="0"/>
                          </a:rPr>
                          <m:t>,</m:t>
                        </m:r>
                        <m:r>
                          <a:rPr lang="en-US" b="1" i="0" smtClean="0">
                            <a:latin typeface="Cambria Math" panose="02040503050406030204" pitchFamily="18" charset="0"/>
                            <a:cs typeface="Segoe UI Semibold" panose="020B0702040204020203" pitchFamily="34" charset="0"/>
                          </a:rPr>
                          <m:t>𝐚</m:t>
                        </m:r>
                      </m:e>
                    </m:d>
                    <m:r>
                      <a:rPr lang="en-US" b="1" i="1" smtClean="0">
                        <a:latin typeface="Cambria Math" panose="02040503050406030204" pitchFamily="18" charset="0"/>
                        <a:cs typeface="Segoe UI Semibold" panose="020B0702040204020203" pitchFamily="34" charset="0"/>
                      </a:rPr>
                      <m:t>∈</m:t>
                    </m:r>
                    <m:r>
                      <a:rPr lang="en-US" b="1" i="1" smtClean="0">
                        <a:latin typeface="Cambria Math" panose="02040503050406030204" pitchFamily="18" charset="0"/>
                        <a:cs typeface="Segoe UI Semibold" panose="020B0702040204020203" pitchFamily="34" charset="0"/>
                      </a:rPr>
                      <m:t>𝑹</m:t>
                    </m:r>
                    <m:r>
                      <a:rPr lang="en-US" b="1" i="0" smtClean="0">
                        <a:latin typeface="Cambria Math" panose="02040503050406030204" pitchFamily="18" charset="0"/>
                        <a:cs typeface="Segoe UI Semibold" panose="020B0702040204020203" pitchFamily="34" charset="0"/>
                      </a:rPr>
                      <m:t>]</m:t>
                    </m:r>
                  </m:oMath>
                </a14:m>
                <a:endParaRPr lang="en-US"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36DF5387-35E2-4517-9DB8-1BFFFF2820A4}"/>
                  </a:ext>
                </a:extLst>
              </p:cNvPr>
              <p:cNvSpPr>
                <a:spLocks noRot="1" noChangeAspect="1" noMove="1" noResize="1" noEditPoints="1" noAdjustHandles="1" noChangeArrowheads="1" noChangeShapeType="1" noTextEdit="1"/>
              </p:cNvSpPr>
              <p:nvPr/>
            </p:nvSpPr>
            <p:spPr>
              <a:xfrm>
                <a:off x="6563666" y="3280732"/>
                <a:ext cx="5462488" cy="385837"/>
              </a:xfrm>
              <a:prstGeom prst="rect">
                <a:avLst/>
              </a:prstGeom>
              <a:blipFill>
                <a:blip r:embed="rId3"/>
                <a:stretch>
                  <a:fillRect t="-4762" b="-25397"/>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A24FC392-9BBC-4325-A7C0-B81165BDBD55}"/>
                  </a:ext>
                </a:extLst>
              </p:cNvPr>
              <p:cNvSpPr/>
              <p:nvPr/>
            </p:nvSpPr>
            <p:spPr>
              <a:xfrm>
                <a:off x="5159190" y="4313385"/>
                <a:ext cx="6866964" cy="396527"/>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Segoe UI Semibold" panose="020B0702040204020203" pitchFamily="34" charset="0"/>
                    <a:cs typeface="Segoe UI Semibold" panose="020B0702040204020203" pitchFamily="34" charset="0"/>
                  </a:rPr>
                  <a:t>Transitivity: for all </a:t>
                </a:r>
                <a14:m>
                  <m:oMath xmlns:m="http://schemas.openxmlformats.org/officeDocument/2006/math">
                    <m:r>
                      <a:rPr lang="en-US" b="1" i="1" smtClean="0">
                        <a:latin typeface="Cambria Math" panose="02040503050406030204" pitchFamily="18" charset="0"/>
                        <a:cs typeface="Segoe UI Semibold" panose="020B0702040204020203" pitchFamily="34" charset="0"/>
                      </a:rPr>
                      <m:t>𝒂</m:t>
                    </m:r>
                    <m:r>
                      <a:rPr lang="en-US" b="1" i="1" smtClean="0">
                        <a:latin typeface="Cambria Math" panose="02040503050406030204" pitchFamily="18" charset="0"/>
                        <a:cs typeface="Segoe UI Semibold" panose="020B0702040204020203" pitchFamily="34" charset="0"/>
                      </a:rPr>
                      <m:t>,</m:t>
                    </m:r>
                    <m:r>
                      <a:rPr lang="en-US" b="1" i="1" smtClean="0">
                        <a:latin typeface="Cambria Math" panose="02040503050406030204" pitchFamily="18" charset="0"/>
                        <a:cs typeface="Segoe UI Semibold" panose="020B0702040204020203" pitchFamily="34" charset="0"/>
                      </a:rPr>
                      <m:t>𝒃</m:t>
                    </m:r>
                    <m:r>
                      <a:rPr lang="en-US" b="1" i="1" smtClean="0">
                        <a:latin typeface="Cambria Math" panose="02040503050406030204" pitchFamily="18" charset="0"/>
                        <a:cs typeface="Segoe UI Semibold" panose="020B0702040204020203" pitchFamily="34" charset="0"/>
                      </a:rPr>
                      <m:t>,</m:t>
                    </m:r>
                    <m:r>
                      <a:rPr lang="en-US" b="1" i="1" smtClean="0">
                        <a:latin typeface="Cambria Math" panose="02040503050406030204" pitchFamily="18" charset="0"/>
                        <a:cs typeface="Segoe UI Semibold" panose="020B0702040204020203" pitchFamily="34" charset="0"/>
                      </a:rPr>
                      <m:t>𝒄</m:t>
                    </m:r>
                    <m:r>
                      <a:rPr lang="en-US" b="1" i="1" smtClean="0">
                        <a:latin typeface="Cambria Math" panose="02040503050406030204" pitchFamily="18" charset="0"/>
                        <a:cs typeface="Segoe UI Semibold" panose="020B0702040204020203" pitchFamily="34" charset="0"/>
                      </a:rPr>
                      <m:t>∈</m:t>
                    </m:r>
                    <m:r>
                      <a:rPr lang="en-US" b="1" i="1" smtClean="0">
                        <a:latin typeface="Cambria Math" panose="02040503050406030204" pitchFamily="18" charset="0"/>
                        <a:cs typeface="Segoe UI Semibold" panose="020B0702040204020203" pitchFamily="34" charset="0"/>
                      </a:rPr>
                      <m:t>𝑺</m:t>
                    </m:r>
                  </m:oMath>
                </a14:m>
                <a:r>
                  <a:rPr lang="en-US" b="1" dirty="0">
                    <a:latin typeface="Segoe UI Semibold" panose="020B0702040204020203" pitchFamily="34" charset="0"/>
                    <a:cs typeface="Segoe UI Semibold" panose="020B0702040204020203" pitchFamily="34" charset="0"/>
                  </a:rPr>
                  <a:t>, </a:t>
                </a:r>
                <a14:m>
                  <m:oMath xmlns:m="http://schemas.openxmlformats.org/officeDocument/2006/math">
                    <m:r>
                      <a:rPr lang="en-US" b="1" i="0" smtClean="0">
                        <a:latin typeface="Cambria Math" panose="02040503050406030204" pitchFamily="18" charset="0"/>
                        <a:cs typeface="Segoe UI Semibold" panose="020B0702040204020203" pitchFamily="34" charset="0"/>
                      </a:rPr>
                      <m:t>[</m:t>
                    </m:r>
                    <m:d>
                      <m:dPr>
                        <m:ctrlPr>
                          <a:rPr lang="en-US" b="1" i="1" smtClean="0">
                            <a:latin typeface="Cambria Math" panose="02040503050406030204" pitchFamily="18" charset="0"/>
                            <a:cs typeface="Segoe UI Semibold" panose="020B0702040204020203" pitchFamily="34" charset="0"/>
                          </a:rPr>
                        </m:ctrlPr>
                      </m:dPr>
                      <m:e>
                        <m:r>
                          <a:rPr lang="en-US" b="1" i="1" smtClean="0">
                            <a:latin typeface="Cambria Math" panose="02040503050406030204" pitchFamily="18" charset="0"/>
                            <a:cs typeface="Segoe UI Semibold" panose="020B0702040204020203" pitchFamily="34" charset="0"/>
                          </a:rPr>
                          <m:t>𝒂</m:t>
                        </m:r>
                        <m:r>
                          <a:rPr lang="en-US" b="1" i="1" smtClean="0">
                            <a:latin typeface="Cambria Math" panose="02040503050406030204" pitchFamily="18" charset="0"/>
                            <a:cs typeface="Segoe UI Semibold" panose="020B0702040204020203" pitchFamily="34" charset="0"/>
                          </a:rPr>
                          <m:t>,</m:t>
                        </m:r>
                        <m:r>
                          <a:rPr lang="en-US" b="1" i="1" smtClean="0">
                            <a:latin typeface="Cambria Math" panose="02040503050406030204" pitchFamily="18" charset="0"/>
                            <a:cs typeface="Segoe UI Semibold" panose="020B0702040204020203" pitchFamily="34" charset="0"/>
                          </a:rPr>
                          <m:t>𝒃</m:t>
                        </m:r>
                      </m:e>
                    </m:d>
                    <m:r>
                      <a:rPr lang="en-US" b="1" i="1" smtClean="0">
                        <a:latin typeface="Cambria Math" panose="02040503050406030204" pitchFamily="18" charset="0"/>
                        <a:cs typeface="Segoe UI Semibold" panose="020B0702040204020203" pitchFamily="34" charset="0"/>
                      </a:rPr>
                      <m:t>∈</m:t>
                    </m:r>
                    <m:r>
                      <a:rPr lang="en-US" b="1" i="1" smtClean="0">
                        <a:latin typeface="Cambria Math" panose="02040503050406030204" pitchFamily="18" charset="0"/>
                        <a:cs typeface="Segoe UI Semibold" panose="020B0702040204020203" pitchFamily="34" charset="0"/>
                      </a:rPr>
                      <m:t>𝑹</m:t>
                    </m:r>
                    <m:r>
                      <a:rPr lang="en-US" b="1" i="1" smtClean="0">
                        <a:latin typeface="Cambria Math" panose="02040503050406030204" pitchFamily="18" charset="0"/>
                        <a:cs typeface="Segoe UI Semibold" panose="020B0702040204020203" pitchFamily="34" charset="0"/>
                      </a:rPr>
                      <m:t>∧</m:t>
                    </m:r>
                    <m:d>
                      <m:dPr>
                        <m:ctrlPr>
                          <a:rPr lang="en-US" b="1" i="1" smtClean="0">
                            <a:latin typeface="Cambria Math" panose="02040503050406030204" pitchFamily="18" charset="0"/>
                            <a:cs typeface="Segoe UI Semibold" panose="020B0702040204020203" pitchFamily="34" charset="0"/>
                          </a:rPr>
                        </m:ctrlPr>
                      </m:dPr>
                      <m:e>
                        <m:r>
                          <a:rPr lang="en-US" b="1" i="1" smtClean="0">
                            <a:latin typeface="Cambria Math" panose="02040503050406030204" pitchFamily="18" charset="0"/>
                            <a:cs typeface="Segoe UI Semibold" panose="020B0702040204020203" pitchFamily="34" charset="0"/>
                          </a:rPr>
                          <m:t>𝒃</m:t>
                        </m:r>
                        <m:r>
                          <a:rPr lang="en-US" b="1" i="1" smtClean="0">
                            <a:latin typeface="Cambria Math" panose="02040503050406030204" pitchFamily="18" charset="0"/>
                            <a:cs typeface="Segoe UI Semibold" panose="020B0702040204020203" pitchFamily="34" charset="0"/>
                          </a:rPr>
                          <m:t>,</m:t>
                        </m:r>
                        <m:r>
                          <a:rPr lang="en-US" b="1" i="1" smtClean="0">
                            <a:latin typeface="Cambria Math" panose="02040503050406030204" pitchFamily="18" charset="0"/>
                            <a:cs typeface="Segoe UI Semibold" panose="020B0702040204020203" pitchFamily="34" charset="0"/>
                          </a:rPr>
                          <m:t>𝒄</m:t>
                        </m:r>
                      </m:e>
                    </m:d>
                    <m:r>
                      <a:rPr lang="en-US" b="1" i="1" smtClean="0">
                        <a:latin typeface="Cambria Math" panose="02040503050406030204" pitchFamily="18" charset="0"/>
                        <a:cs typeface="Segoe UI Semibold" panose="020B0702040204020203" pitchFamily="34" charset="0"/>
                      </a:rPr>
                      <m:t>∈</m:t>
                    </m:r>
                    <m:r>
                      <a:rPr lang="en-US" b="1" i="1" smtClean="0">
                        <a:latin typeface="Cambria Math" panose="02040503050406030204" pitchFamily="18" charset="0"/>
                        <a:cs typeface="Segoe UI Semibold" panose="020B0702040204020203" pitchFamily="34" charset="0"/>
                      </a:rPr>
                      <m:t>𝑹</m:t>
                    </m:r>
                    <m:r>
                      <a:rPr lang="en-US" b="1" i="1" smtClean="0">
                        <a:latin typeface="Cambria Math" panose="02040503050406030204" pitchFamily="18" charset="0"/>
                        <a:cs typeface="Segoe UI Semibold" panose="020B0702040204020203" pitchFamily="34" charset="0"/>
                      </a:rPr>
                      <m:t>→</m:t>
                    </m:r>
                    <m:d>
                      <m:dPr>
                        <m:ctrlPr>
                          <a:rPr lang="en-US" b="1" i="1" smtClean="0">
                            <a:latin typeface="Cambria Math" panose="02040503050406030204" pitchFamily="18" charset="0"/>
                            <a:cs typeface="Segoe UI Semibold" panose="020B0702040204020203" pitchFamily="34" charset="0"/>
                          </a:rPr>
                        </m:ctrlPr>
                      </m:dPr>
                      <m:e>
                        <m:r>
                          <a:rPr lang="en-US" b="1" i="0" smtClean="0">
                            <a:latin typeface="Cambria Math" panose="02040503050406030204" pitchFamily="18" charset="0"/>
                            <a:cs typeface="Segoe UI Semibold" panose="020B0702040204020203" pitchFamily="34" charset="0"/>
                          </a:rPr>
                          <m:t>𝐚</m:t>
                        </m:r>
                        <m:r>
                          <a:rPr lang="en-US" b="1" i="0" smtClean="0">
                            <a:latin typeface="Cambria Math" panose="02040503050406030204" pitchFamily="18" charset="0"/>
                            <a:cs typeface="Segoe UI Semibold" panose="020B0702040204020203" pitchFamily="34" charset="0"/>
                          </a:rPr>
                          <m:t>,</m:t>
                        </m:r>
                        <m:r>
                          <a:rPr lang="en-US" b="1" i="0" smtClean="0">
                            <a:latin typeface="Cambria Math" panose="02040503050406030204" pitchFamily="18" charset="0"/>
                            <a:cs typeface="Segoe UI Semibold" panose="020B0702040204020203" pitchFamily="34" charset="0"/>
                          </a:rPr>
                          <m:t>𝐜</m:t>
                        </m:r>
                      </m:e>
                    </m:d>
                    <m:r>
                      <a:rPr lang="en-US" b="1" i="1" smtClean="0">
                        <a:latin typeface="Cambria Math" panose="02040503050406030204" pitchFamily="18" charset="0"/>
                        <a:cs typeface="Segoe UI Semibold" panose="020B0702040204020203" pitchFamily="34" charset="0"/>
                      </a:rPr>
                      <m:t>∈</m:t>
                    </m:r>
                    <m:r>
                      <a:rPr lang="en-US" b="1" i="1" smtClean="0">
                        <a:latin typeface="Cambria Math" panose="02040503050406030204" pitchFamily="18" charset="0"/>
                        <a:cs typeface="Segoe UI Semibold" panose="020B0702040204020203" pitchFamily="34" charset="0"/>
                      </a:rPr>
                      <m:t>𝑹</m:t>
                    </m:r>
                    <m:r>
                      <a:rPr lang="en-US" b="1" i="0" smtClean="0">
                        <a:latin typeface="Cambria Math" panose="02040503050406030204" pitchFamily="18" charset="0"/>
                        <a:cs typeface="Segoe UI Semibold" panose="020B0702040204020203" pitchFamily="34" charset="0"/>
                      </a:rPr>
                      <m:t>]</m:t>
                    </m:r>
                  </m:oMath>
                </a14:m>
                <a:endParaRPr lang="en-US" b="1" dirty="0">
                  <a:latin typeface="Segoe UI Semibold" panose="020B0702040204020203" pitchFamily="34" charset="0"/>
                  <a:cs typeface="Segoe UI Semibold" panose="020B0702040204020203" pitchFamily="34" charset="0"/>
                </a:endParaRPr>
              </a:p>
            </p:txBody>
          </p:sp>
        </mc:Choice>
        <mc:Fallback xmlns="">
          <p:sp>
            <p:nvSpPr>
              <p:cNvPr id="6" name="Rectangle 5">
                <a:extLst>
                  <a:ext uri="{FF2B5EF4-FFF2-40B4-BE49-F238E27FC236}">
                    <a16:creationId xmlns:a16="http://schemas.microsoft.com/office/drawing/2014/main" id="{A24FC392-9BBC-4325-A7C0-B81165BDBD55}"/>
                  </a:ext>
                </a:extLst>
              </p:cNvPr>
              <p:cNvSpPr>
                <a:spLocks noRot="1" noChangeAspect="1" noMove="1" noResize="1" noEditPoints="1" noAdjustHandles="1" noChangeArrowheads="1" noChangeShapeType="1" noTextEdit="1"/>
              </p:cNvSpPr>
              <p:nvPr/>
            </p:nvSpPr>
            <p:spPr>
              <a:xfrm>
                <a:off x="5159190" y="4313385"/>
                <a:ext cx="6866964" cy="396527"/>
              </a:xfrm>
              <a:prstGeom prst="rect">
                <a:avLst/>
              </a:prstGeom>
              <a:blipFill>
                <a:blip r:embed="rId4"/>
                <a:stretch>
                  <a:fillRect l="-89" t="-3077" b="-2153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2886AF86-E936-4259-9BBF-2EB04AD35C9F}"/>
                  </a:ext>
                </a:extLst>
              </p:cNvPr>
              <p:cNvSpPr/>
              <p:nvPr/>
            </p:nvSpPr>
            <p:spPr>
              <a:xfrm>
                <a:off x="5407218" y="3810327"/>
                <a:ext cx="6623418" cy="333481"/>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latin typeface="Segoe UI Semibold" panose="020B0702040204020203" pitchFamily="34" charset="0"/>
                    <a:cs typeface="Segoe UI Semibold" panose="020B0702040204020203" pitchFamily="34" charset="0"/>
                  </a:rPr>
                  <a:t>Antisymmetry</a:t>
                </a:r>
                <a:r>
                  <a:rPr lang="en-US" b="1" dirty="0">
                    <a:latin typeface="Segoe UI Semibold" panose="020B0702040204020203" pitchFamily="34" charset="0"/>
                    <a:cs typeface="Segoe UI Semibold" panose="020B0702040204020203" pitchFamily="34" charset="0"/>
                  </a:rPr>
                  <a:t>: for all </a:t>
                </a:r>
                <a14:m>
                  <m:oMath xmlns:m="http://schemas.openxmlformats.org/officeDocument/2006/math">
                    <m:r>
                      <a:rPr lang="en-US" b="1" i="1" smtClean="0">
                        <a:latin typeface="Cambria Math" panose="02040503050406030204" pitchFamily="18" charset="0"/>
                        <a:cs typeface="Segoe UI Semibold" panose="020B0702040204020203" pitchFamily="34" charset="0"/>
                      </a:rPr>
                      <m:t>𝒂</m:t>
                    </m:r>
                    <m:r>
                      <a:rPr lang="en-US" b="1" i="1" smtClean="0">
                        <a:latin typeface="Cambria Math" panose="02040503050406030204" pitchFamily="18" charset="0"/>
                        <a:cs typeface="Segoe UI Semibold" panose="020B0702040204020203" pitchFamily="34" charset="0"/>
                      </a:rPr>
                      <m:t>,</m:t>
                    </m:r>
                    <m:r>
                      <a:rPr lang="en-US" b="1" i="1" smtClean="0">
                        <a:latin typeface="Cambria Math" panose="02040503050406030204" pitchFamily="18" charset="0"/>
                        <a:cs typeface="Segoe UI Semibold" panose="020B0702040204020203" pitchFamily="34" charset="0"/>
                      </a:rPr>
                      <m:t>𝒃</m:t>
                    </m:r>
                    <m:r>
                      <a:rPr lang="en-US" b="1" i="1" smtClean="0">
                        <a:latin typeface="Cambria Math" panose="02040503050406030204" pitchFamily="18" charset="0"/>
                        <a:cs typeface="Segoe UI Semibold" panose="020B0702040204020203" pitchFamily="34" charset="0"/>
                      </a:rPr>
                      <m:t>∈</m:t>
                    </m:r>
                    <m:r>
                      <a:rPr lang="en-US" b="1" i="1" smtClean="0">
                        <a:latin typeface="Cambria Math" panose="02040503050406030204" pitchFamily="18" charset="0"/>
                        <a:cs typeface="Segoe UI Semibold" panose="020B0702040204020203" pitchFamily="34" charset="0"/>
                      </a:rPr>
                      <m:t>𝑺</m:t>
                    </m:r>
                  </m:oMath>
                </a14:m>
                <a:r>
                  <a:rPr lang="en-US" b="1" dirty="0">
                    <a:latin typeface="Segoe UI Semibold" panose="020B0702040204020203" pitchFamily="34" charset="0"/>
                    <a:cs typeface="Segoe UI Semibold" panose="020B0702040204020203" pitchFamily="34" charset="0"/>
                  </a:rPr>
                  <a:t>, </a:t>
                </a:r>
                <a14:m>
                  <m:oMath xmlns:m="http://schemas.openxmlformats.org/officeDocument/2006/math">
                    <m:r>
                      <a:rPr lang="en-US" b="1" i="0" smtClean="0">
                        <a:latin typeface="Cambria Math" panose="02040503050406030204" pitchFamily="18" charset="0"/>
                        <a:cs typeface="Segoe UI Semibold" panose="020B0702040204020203" pitchFamily="34" charset="0"/>
                      </a:rPr>
                      <m:t>[</m:t>
                    </m:r>
                    <m:d>
                      <m:dPr>
                        <m:ctrlPr>
                          <a:rPr lang="en-US" b="1" i="1" smtClean="0">
                            <a:latin typeface="Cambria Math" panose="02040503050406030204" pitchFamily="18" charset="0"/>
                            <a:cs typeface="Segoe UI Semibold" panose="020B0702040204020203" pitchFamily="34" charset="0"/>
                          </a:rPr>
                        </m:ctrlPr>
                      </m:dPr>
                      <m:e>
                        <m:r>
                          <a:rPr lang="en-US" b="1" i="1" smtClean="0">
                            <a:latin typeface="Cambria Math" panose="02040503050406030204" pitchFamily="18" charset="0"/>
                            <a:cs typeface="Segoe UI Semibold" panose="020B0702040204020203" pitchFamily="34" charset="0"/>
                          </a:rPr>
                          <m:t>𝒂</m:t>
                        </m:r>
                        <m:r>
                          <a:rPr lang="en-US" b="1" i="1" smtClean="0">
                            <a:latin typeface="Cambria Math" panose="02040503050406030204" pitchFamily="18" charset="0"/>
                            <a:cs typeface="Segoe UI Semibold" panose="020B0702040204020203" pitchFamily="34" charset="0"/>
                          </a:rPr>
                          <m:t>,</m:t>
                        </m:r>
                        <m:r>
                          <a:rPr lang="en-US" b="1" i="1" smtClean="0">
                            <a:latin typeface="Cambria Math" panose="02040503050406030204" pitchFamily="18" charset="0"/>
                            <a:cs typeface="Segoe UI Semibold" panose="020B0702040204020203" pitchFamily="34" charset="0"/>
                          </a:rPr>
                          <m:t>𝒃</m:t>
                        </m:r>
                      </m:e>
                    </m:d>
                    <m:r>
                      <a:rPr lang="en-US" b="1" i="1" smtClean="0">
                        <a:latin typeface="Cambria Math" panose="02040503050406030204" pitchFamily="18" charset="0"/>
                        <a:cs typeface="Segoe UI Semibold" panose="020B0702040204020203" pitchFamily="34" charset="0"/>
                      </a:rPr>
                      <m:t>∈</m:t>
                    </m:r>
                    <m:r>
                      <a:rPr lang="en-US" b="1" i="1" smtClean="0">
                        <a:latin typeface="Cambria Math" panose="02040503050406030204" pitchFamily="18" charset="0"/>
                        <a:cs typeface="Segoe UI Semibold" panose="020B0702040204020203" pitchFamily="34" charset="0"/>
                      </a:rPr>
                      <m:t>𝑹</m:t>
                    </m:r>
                    <m:r>
                      <a:rPr lang="en-US" b="1" i="1" smtClean="0">
                        <a:latin typeface="Cambria Math" panose="02040503050406030204" pitchFamily="18" charset="0"/>
                        <a:cs typeface="Segoe UI Semibold" panose="020B0702040204020203" pitchFamily="34" charset="0"/>
                      </a:rPr>
                      <m:t>∧</m:t>
                    </m:r>
                    <m:r>
                      <a:rPr lang="en-US" b="1" i="1" smtClean="0">
                        <a:latin typeface="Cambria Math" panose="02040503050406030204" pitchFamily="18" charset="0"/>
                        <a:cs typeface="Segoe UI Semibold" panose="020B0702040204020203" pitchFamily="34" charset="0"/>
                      </a:rPr>
                      <m:t>𝒂</m:t>
                    </m:r>
                    <m:r>
                      <a:rPr lang="en-US" b="1" i="1" smtClean="0">
                        <a:latin typeface="Cambria Math" panose="02040503050406030204" pitchFamily="18" charset="0"/>
                        <a:cs typeface="Segoe UI Semibold" panose="020B0702040204020203" pitchFamily="34" charset="0"/>
                      </a:rPr>
                      <m:t>≠</m:t>
                    </m:r>
                    <m:r>
                      <a:rPr lang="en-US" b="1" i="1" smtClean="0">
                        <a:latin typeface="Cambria Math" panose="02040503050406030204" pitchFamily="18" charset="0"/>
                        <a:cs typeface="Segoe UI Semibold" panose="020B0702040204020203" pitchFamily="34" charset="0"/>
                      </a:rPr>
                      <m:t>𝒃</m:t>
                    </m:r>
                    <m:r>
                      <a:rPr lang="en-US" b="1" i="1" smtClean="0">
                        <a:latin typeface="Cambria Math" panose="02040503050406030204" pitchFamily="18" charset="0"/>
                        <a:cs typeface="Segoe UI Semibold" panose="020B0702040204020203" pitchFamily="34" charset="0"/>
                      </a:rPr>
                      <m:t>→</m:t>
                    </m:r>
                    <m:d>
                      <m:dPr>
                        <m:ctrlPr>
                          <a:rPr lang="en-US" b="1" i="1" smtClean="0">
                            <a:latin typeface="Cambria Math" panose="02040503050406030204" pitchFamily="18" charset="0"/>
                            <a:cs typeface="Segoe UI Semibold" panose="020B0702040204020203" pitchFamily="34" charset="0"/>
                          </a:rPr>
                        </m:ctrlPr>
                      </m:dPr>
                      <m:e>
                        <m:r>
                          <a:rPr lang="en-US" b="1" i="0" smtClean="0">
                            <a:latin typeface="Cambria Math" panose="02040503050406030204" pitchFamily="18" charset="0"/>
                            <a:cs typeface="Segoe UI Semibold" panose="020B0702040204020203" pitchFamily="34" charset="0"/>
                          </a:rPr>
                          <m:t>𝐛</m:t>
                        </m:r>
                        <m:r>
                          <a:rPr lang="en-US" b="1" i="0" smtClean="0">
                            <a:latin typeface="Cambria Math" panose="02040503050406030204" pitchFamily="18" charset="0"/>
                            <a:cs typeface="Segoe UI Semibold" panose="020B0702040204020203" pitchFamily="34" charset="0"/>
                          </a:rPr>
                          <m:t>,</m:t>
                        </m:r>
                        <m:r>
                          <a:rPr lang="en-US" b="1" i="0" smtClean="0">
                            <a:latin typeface="Cambria Math" panose="02040503050406030204" pitchFamily="18" charset="0"/>
                            <a:cs typeface="Segoe UI Semibold" panose="020B0702040204020203" pitchFamily="34" charset="0"/>
                          </a:rPr>
                          <m:t>𝐚</m:t>
                        </m:r>
                      </m:e>
                    </m:d>
                    <m:r>
                      <a:rPr lang="en-US" b="1" i="1" smtClean="0">
                        <a:latin typeface="Cambria Math" panose="02040503050406030204" pitchFamily="18" charset="0"/>
                        <a:cs typeface="Segoe UI Semibold" panose="020B0702040204020203" pitchFamily="34" charset="0"/>
                      </a:rPr>
                      <m:t>∉</m:t>
                    </m:r>
                    <m:r>
                      <a:rPr lang="en-US" b="1" i="1" smtClean="0">
                        <a:latin typeface="Cambria Math" panose="02040503050406030204" pitchFamily="18" charset="0"/>
                        <a:cs typeface="Segoe UI Semibold" panose="020B0702040204020203" pitchFamily="34" charset="0"/>
                      </a:rPr>
                      <m:t>𝑹</m:t>
                    </m:r>
                    <m:r>
                      <a:rPr lang="en-US" b="1" i="0" smtClean="0">
                        <a:latin typeface="Cambria Math" panose="02040503050406030204" pitchFamily="18" charset="0"/>
                        <a:cs typeface="Segoe UI Semibold" panose="020B0702040204020203" pitchFamily="34" charset="0"/>
                      </a:rPr>
                      <m:t>]</m:t>
                    </m:r>
                  </m:oMath>
                </a14:m>
                <a:endParaRPr lang="en-US" b="1" dirty="0">
                  <a:latin typeface="Segoe UI Semibold" panose="020B0702040204020203" pitchFamily="34" charset="0"/>
                  <a:cs typeface="Segoe UI Semibold" panose="020B0702040204020203" pitchFamily="34" charset="0"/>
                </a:endParaRPr>
              </a:p>
            </p:txBody>
          </p:sp>
        </mc:Choice>
        <mc:Fallback xmlns="">
          <p:sp>
            <p:nvSpPr>
              <p:cNvPr id="7" name="Rectangle 6">
                <a:extLst>
                  <a:ext uri="{FF2B5EF4-FFF2-40B4-BE49-F238E27FC236}">
                    <a16:creationId xmlns:a16="http://schemas.microsoft.com/office/drawing/2014/main" id="{2886AF86-E936-4259-9BBF-2EB04AD35C9F}"/>
                  </a:ext>
                </a:extLst>
              </p:cNvPr>
              <p:cNvSpPr>
                <a:spLocks noRot="1" noChangeAspect="1" noMove="1" noResize="1" noEditPoints="1" noAdjustHandles="1" noChangeArrowheads="1" noChangeShapeType="1" noTextEdit="1"/>
              </p:cNvSpPr>
              <p:nvPr/>
            </p:nvSpPr>
            <p:spPr>
              <a:xfrm>
                <a:off x="5407218" y="3810327"/>
                <a:ext cx="6623418" cy="333481"/>
              </a:xfrm>
              <a:prstGeom prst="rect">
                <a:avLst/>
              </a:prstGeom>
              <a:blipFill>
                <a:blip r:embed="rId5"/>
                <a:stretch>
                  <a:fillRect l="-368" t="-12727" b="-34545"/>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EC51DDF5-1192-4CE9-B120-28A332F78F47}"/>
                  </a:ext>
                </a:extLst>
              </p:cNvPr>
              <p:cNvSpPr/>
              <p:nvPr/>
            </p:nvSpPr>
            <p:spPr>
              <a:xfrm>
                <a:off x="8077549" y="4838644"/>
                <a:ext cx="3948605" cy="4682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Segoe UI Semibold" panose="020B0702040204020203" pitchFamily="34" charset="0"/>
                    <a:cs typeface="Segoe UI Semibold" panose="020B0702040204020203" pitchFamily="34" charset="0"/>
                  </a:rPr>
                  <a:t>Reflexivity: for all </a:t>
                </a:r>
                <a14:m>
                  <m:oMath xmlns:m="http://schemas.openxmlformats.org/officeDocument/2006/math">
                    <m:r>
                      <a:rPr lang="en-US" b="1" i="1" smtClean="0">
                        <a:latin typeface="Cambria Math" panose="02040503050406030204" pitchFamily="18" charset="0"/>
                        <a:cs typeface="Segoe UI Semibold" panose="020B0702040204020203" pitchFamily="34" charset="0"/>
                      </a:rPr>
                      <m:t>𝒂</m:t>
                    </m:r>
                    <m:r>
                      <a:rPr lang="en-US" b="1" i="1" smtClean="0">
                        <a:latin typeface="Cambria Math" panose="02040503050406030204" pitchFamily="18" charset="0"/>
                        <a:cs typeface="Segoe UI Semibold" panose="020B0702040204020203" pitchFamily="34" charset="0"/>
                      </a:rPr>
                      <m:t>∈</m:t>
                    </m:r>
                    <m:r>
                      <a:rPr lang="en-US" b="1" i="1" smtClean="0">
                        <a:latin typeface="Cambria Math" panose="02040503050406030204" pitchFamily="18" charset="0"/>
                        <a:cs typeface="Segoe UI Semibold" panose="020B0702040204020203" pitchFamily="34" charset="0"/>
                      </a:rPr>
                      <m:t>𝑺</m:t>
                    </m:r>
                  </m:oMath>
                </a14:m>
                <a:r>
                  <a:rPr lang="en-US" b="1" dirty="0">
                    <a:latin typeface="Segoe UI Semibold" panose="020B0702040204020203" pitchFamily="34" charset="0"/>
                    <a:cs typeface="Segoe UI Semibold" panose="020B0702040204020203" pitchFamily="34" charset="0"/>
                  </a:rPr>
                  <a:t>, </a:t>
                </a:r>
                <a14:m>
                  <m:oMath xmlns:m="http://schemas.openxmlformats.org/officeDocument/2006/math">
                    <m:r>
                      <a:rPr lang="en-US" b="1" i="0" smtClean="0">
                        <a:latin typeface="Cambria Math" panose="02040503050406030204" pitchFamily="18" charset="0"/>
                        <a:cs typeface="Segoe UI Semibold" panose="020B0702040204020203" pitchFamily="34" charset="0"/>
                      </a:rPr>
                      <m:t>[</m:t>
                    </m:r>
                    <m:d>
                      <m:dPr>
                        <m:ctrlPr>
                          <a:rPr lang="en-US" b="1" i="1" smtClean="0">
                            <a:latin typeface="Cambria Math" panose="02040503050406030204" pitchFamily="18" charset="0"/>
                            <a:cs typeface="Segoe UI Semibold" panose="020B0702040204020203" pitchFamily="34" charset="0"/>
                          </a:rPr>
                        </m:ctrlPr>
                      </m:dPr>
                      <m:e>
                        <m:r>
                          <a:rPr lang="en-US" b="1" i="1" smtClean="0">
                            <a:latin typeface="Cambria Math" panose="02040503050406030204" pitchFamily="18" charset="0"/>
                            <a:cs typeface="Segoe UI Semibold" panose="020B0702040204020203" pitchFamily="34" charset="0"/>
                          </a:rPr>
                          <m:t>𝒂</m:t>
                        </m:r>
                        <m:r>
                          <a:rPr lang="en-US" b="1" i="1" smtClean="0">
                            <a:latin typeface="Cambria Math" panose="02040503050406030204" pitchFamily="18" charset="0"/>
                            <a:cs typeface="Segoe UI Semibold" panose="020B0702040204020203" pitchFamily="34" charset="0"/>
                          </a:rPr>
                          <m:t>,</m:t>
                        </m:r>
                        <m:r>
                          <a:rPr lang="en-US" b="1" i="1" smtClean="0">
                            <a:latin typeface="Cambria Math" panose="02040503050406030204" pitchFamily="18" charset="0"/>
                            <a:cs typeface="Segoe UI Semibold" panose="020B0702040204020203" pitchFamily="34" charset="0"/>
                          </a:rPr>
                          <m:t>𝒂</m:t>
                        </m:r>
                      </m:e>
                    </m:d>
                    <m:r>
                      <a:rPr lang="en-US" b="1" i="1" smtClean="0">
                        <a:latin typeface="Cambria Math" panose="02040503050406030204" pitchFamily="18" charset="0"/>
                        <a:cs typeface="Segoe UI Semibold" panose="020B0702040204020203" pitchFamily="34" charset="0"/>
                      </a:rPr>
                      <m:t>∈</m:t>
                    </m:r>
                    <m:r>
                      <a:rPr lang="en-US" b="1" i="1" smtClean="0">
                        <a:latin typeface="Cambria Math" panose="02040503050406030204" pitchFamily="18" charset="0"/>
                        <a:cs typeface="Segoe UI Semibold" panose="020B0702040204020203" pitchFamily="34" charset="0"/>
                      </a:rPr>
                      <m:t>𝑹</m:t>
                    </m:r>
                    <m:r>
                      <a:rPr lang="en-US" b="1" i="0" smtClean="0">
                        <a:latin typeface="Cambria Math" panose="02040503050406030204" pitchFamily="18" charset="0"/>
                        <a:cs typeface="Segoe UI Semibold" panose="020B0702040204020203" pitchFamily="34" charset="0"/>
                      </a:rPr>
                      <m:t>]</m:t>
                    </m:r>
                  </m:oMath>
                </a14:m>
                <a:endParaRPr lang="en-US" b="1" dirty="0">
                  <a:latin typeface="Segoe UI Semibold" panose="020B0702040204020203" pitchFamily="34" charset="0"/>
                  <a:cs typeface="Segoe UI Semibold" panose="020B0702040204020203" pitchFamily="34" charset="0"/>
                </a:endParaRPr>
              </a:p>
            </p:txBody>
          </p:sp>
        </mc:Choice>
        <mc:Fallback xmlns="">
          <p:sp>
            <p:nvSpPr>
              <p:cNvPr id="8" name="Rectangle 7">
                <a:extLst>
                  <a:ext uri="{FF2B5EF4-FFF2-40B4-BE49-F238E27FC236}">
                    <a16:creationId xmlns:a16="http://schemas.microsoft.com/office/drawing/2014/main" id="{EC51DDF5-1192-4CE9-B120-28A332F78F47}"/>
                  </a:ext>
                </a:extLst>
              </p:cNvPr>
              <p:cNvSpPr>
                <a:spLocks noRot="1" noChangeAspect="1" noMove="1" noResize="1" noEditPoints="1" noAdjustHandles="1" noChangeArrowheads="1" noChangeShapeType="1" noTextEdit="1"/>
              </p:cNvSpPr>
              <p:nvPr/>
            </p:nvSpPr>
            <p:spPr>
              <a:xfrm>
                <a:off x="8077549" y="4838644"/>
                <a:ext cx="3948605" cy="468246"/>
              </a:xfrm>
              <a:prstGeom prst="rect">
                <a:avLst/>
              </a:prstGeom>
              <a:blipFill>
                <a:blip r:embed="rId6"/>
                <a:stretch>
                  <a:fillRect b="-10390"/>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16069203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64BEB-E717-4D4B-B0C2-C5C5075A7275}"/>
              </a:ext>
            </a:extLst>
          </p:cNvPr>
          <p:cNvSpPr>
            <a:spLocks noGrp="1"/>
          </p:cNvSpPr>
          <p:nvPr>
            <p:ph type="title"/>
          </p:nvPr>
        </p:nvSpPr>
        <p:spPr/>
        <p:txBody>
          <a:bodyPr/>
          <a:lstStyle/>
          <a:p>
            <a:r>
              <a:rPr lang="en-US" dirty="0"/>
              <a:t>Try a few of your own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1232128-F92C-453D-9C26-EF8B999375DB}"/>
                  </a:ext>
                </a:extLst>
              </p:cNvPr>
              <p:cNvSpPr>
                <a:spLocks noGrp="1"/>
              </p:cNvSpPr>
              <p:nvPr>
                <p:ph idx="1"/>
              </p:nvPr>
            </p:nvSpPr>
            <p:spPr>
              <a:xfrm>
                <a:off x="214685" y="1526610"/>
                <a:ext cx="7555748" cy="4845504"/>
              </a:xfrm>
            </p:spPr>
            <p:txBody>
              <a:bodyPr/>
              <a:lstStyle/>
              <a:p>
                <a:r>
                  <a:rPr lang="en-US" dirty="0"/>
                  <a:t>Decide whether each of these relations are </a:t>
                </a:r>
              </a:p>
              <a:p>
                <a:r>
                  <a:rPr lang="en-US" dirty="0"/>
                  <a:t>Reflexive, symmetric, antisymmetric, and transitive.</a:t>
                </a:r>
              </a:p>
              <a:p>
                <a14:m>
                  <m:oMath xmlns:m="http://schemas.openxmlformats.org/officeDocument/2006/math">
                    <m:r>
                      <a:rPr lang="en-US" b="0" i="1" smtClean="0">
                        <a:latin typeface="Cambria Math" panose="02040503050406030204" pitchFamily="18" charset="0"/>
                      </a:rPr>
                      <m:t>⊆</m:t>
                    </m:r>
                  </m:oMath>
                </a14:m>
                <a:r>
                  <a:rPr lang="en-US" dirty="0"/>
                  <a:t> on </a:t>
                </a:r>
                <a14:m>
                  <m:oMath xmlns:m="http://schemas.openxmlformats.org/officeDocument/2006/math">
                    <m:r>
                      <a:rPr lang="en-US" b="0" i="1" smtClean="0">
                        <a:latin typeface="Cambria Math" panose="02040503050406030204" pitchFamily="18" charset="0"/>
                      </a:rPr>
                      <m:t>𝒫</m:t>
                    </m:r>
                    <m:d>
                      <m:dPr>
                        <m:ctrlPr>
                          <a:rPr lang="en-US" b="0" i="1" smtClean="0">
                            <a:latin typeface="Cambria Math" panose="02040503050406030204" pitchFamily="18" charset="0"/>
                          </a:rPr>
                        </m:ctrlPr>
                      </m:dPr>
                      <m:e>
                        <m:r>
                          <a:rPr lang="en-US" b="0" i="1" smtClean="0">
                            <a:latin typeface="Cambria Math" panose="02040503050406030204" pitchFamily="18" charset="0"/>
                          </a:rPr>
                          <m:t>𝒰</m:t>
                        </m:r>
                      </m:e>
                    </m:d>
                  </m:oMath>
                </a14:m>
                <a:r>
                  <a:rPr lang="en-US" dirty="0"/>
                  <a:t> </a:t>
                </a:r>
                <a:r>
                  <a:rPr lang="en-US" dirty="0">
                    <a:solidFill>
                      <a:schemeClr val="accent3"/>
                    </a:solidFill>
                  </a:rPr>
                  <a:t>reflexive, antisymmetric, transitive</a:t>
                </a:r>
              </a:p>
              <a:p>
                <a14:m>
                  <m:oMath xmlns:m="http://schemas.openxmlformats.org/officeDocument/2006/math">
                    <m:r>
                      <a:rPr lang="en-US" b="0" i="1" smtClean="0">
                        <a:latin typeface="Cambria Math" panose="02040503050406030204" pitchFamily="18" charset="0"/>
                      </a:rPr>
                      <m:t>≥</m:t>
                    </m:r>
                  </m:oMath>
                </a14:m>
                <a:r>
                  <a:rPr lang="en-US" dirty="0"/>
                  <a:t> on </a:t>
                </a:r>
                <a14:m>
                  <m:oMath xmlns:m="http://schemas.openxmlformats.org/officeDocument/2006/math">
                    <m:r>
                      <a:rPr lang="en-US" b="0" i="1" smtClean="0">
                        <a:latin typeface="Cambria Math" panose="02040503050406030204" pitchFamily="18" charset="0"/>
                      </a:rPr>
                      <m:t>ℤ</m:t>
                    </m:r>
                  </m:oMath>
                </a14:m>
                <a:r>
                  <a:rPr lang="en-US" dirty="0"/>
                  <a:t> </a:t>
                </a:r>
                <a:r>
                  <a:rPr lang="en-US" dirty="0">
                    <a:solidFill>
                      <a:schemeClr val="accent3"/>
                    </a:solidFill>
                  </a:rPr>
                  <a:t>reflexive, antisymmetric, transitive</a:t>
                </a:r>
              </a:p>
              <a:p>
                <a14:m>
                  <m:oMath xmlns:m="http://schemas.openxmlformats.org/officeDocument/2006/math">
                    <m:r>
                      <a:rPr lang="en-US" b="0" i="1" smtClean="0">
                        <a:latin typeface="Cambria Math" panose="02040503050406030204" pitchFamily="18" charset="0"/>
                      </a:rPr>
                      <m:t>&gt;</m:t>
                    </m:r>
                  </m:oMath>
                </a14:m>
                <a:r>
                  <a:rPr lang="en-US" dirty="0"/>
                  <a:t> on </a:t>
                </a:r>
                <a14:m>
                  <m:oMath xmlns:m="http://schemas.openxmlformats.org/officeDocument/2006/math">
                    <m:r>
                      <a:rPr lang="en-US" b="0" i="1" smtClean="0">
                        <a:latin typeface="Cambria Math" panose="02040503050406030204" pitchFamily="18" charset="0"/>
                      </a:rPr>
                      <m:t>ℝ</m:t>
                    </m:r>
                  </m:oMath>
                </a14:m>
                <a:r>
                  <a:rPr lang="en-US" dirty="0"/>
                  <a:t> </a:t>
                </a:r>
                <a:r>
                  <a:rPr lang="en-US" dirty="0">
                    <a:solidFill>
                      <a:schemeClr val="accent3"/>
                    </a:solidFill>
                  </a:rPr>
                  <a:t>antisymmetric, transitive</a:t>
                </a:r>
              </a:p>
              <a:p>
                <a14:m>
                  <m:oMath xmlns:m="http://schemas.openxmlformats.org/officeDocument/2006/math">
                    <m:r>
                      <a:rPr lang="en-US" b="0" i="1" smtClean="0">
                        <a:latin typeface="Cambria Math" panose="02040503050406030204" pitchFamily="18" charset="0"/>
                      </a:rPr>
                      <m:t>|</m:t>
                    </m:r>
                  </m:oMath>
                </a14:m>
                <a:r>
                  <a:rPr lang="en-US" dirty="0"/>
                  <a:t> on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ℤ</m:t>
                        </m:r>
                      </m:e>
                      <m:sup>
                        <m:r>
                          <a:rPr lang="en-US" b="0" i="1" smtClean="0">
                            <a:latin typeface="Cambria Math" panose="02040503050406030204" pitchFamily="18" charset="0"/>
                          </a:rPr>
                          <m:t>+</m:t>
                        </m:r>
                      </m:sup>
                    </m:sSup>
                  </m:oMath>
                </a14:m>
                <a:r>
                  <a:rPr lang="en-US" dirty="0"/>
                  <a:t> </a:t>
                </a:r>
                <a:r>
                  <a:rPr lang="en-US" dirty="0">
                    <a:solidFill>
                      <a:schemeClr val="accent3"/>
                    </a:solidFill>
                  </a:rPr>
                  <a:t>reflexive, antisymmetric, transitive</a:t>
                </a:r>
              </a:p>
              <a:p>
                <a14:m>
                  <m:oMath xmlns:m="http://schemas.openxmlformats.org/officeDocument/2006/math">
                    <m:r>
                      <a:rPr lang="en-US" b="0" i="1" smtClean="0">
                        <a:latin typeface="Cambria Math" panose="02040503050406030204" pitchFamily="18" charset="0"/>
                      </a:rPr>
                      <m:t>|</m:t>
                    </m:r>
                  </m:oMath>
                </a14:m>
                <a:r>
                  <a:rPr lang="en-US" dirty="0"/>
                  <a:t> on </a:t>
                </a:r>
                <a14:m>
                  <m:oMath xmlns:m="http://schemas.openxmlformats.org/officeDocument/2006/math">
                    <m:r>
                      <a:rPr lang="en-US" b="0" i="1" smtClean="0">
                        <a:latin typeface="Cambria Math" panose="02040503050406030204" pitchFamily="18" charset="0"/>
                      </a:rPr>
                      <m:t>ℤ</m:t>
                    </m:r>
                  </m:oMath>
                </a14:m>
                <a:r>
                  <a:rPr lang="en-US" dirty="0"/>
                  <a:t> </a:t>
                </a:r>
                <a:r>
                  <a:rPr lang="en-US" dirty="0">
                    <a:solidFill>
                      <a:schemeClr val="accent3"/>
                    </a:solidFill>
                  </a:rPr>
                  <a:t>reflexive, transitive</a:t>
                </a:r>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𝑚𝑜𝑑</m:t>
                    </m:r>
                    <m:r>
                      <a:rPr lang="en-US" b="0" i="1" smtClean="0">
                        <a:latin typeface="Cambria Math" panose="02040503050406030204" pitchFamily="18" charset="0"/>
                      </a:rPr>
                      <m:t> 3)</m:t>
                    </m:r>
                  </m:oMath>
                </a14:m>
                <a:r>
                  <a:rPr lang="en-US" dirty="0"/>
                  <a:t> on </a:t>
                </a:r>
                <a14:m>
                  <m:oMath xmlns:m="http://schemas.openxmlformats.org/officeDocument/2006/math">
                    <m:r>
                      <a:rPr lang="en-US" b="0" i="1" smtClean="0">
                        <a:latin typeface="Cambria Math" panose="02040503050406030204" pitchFamily="18" charset="0"/>
                      </a:rPr>
                      <m:t>ℤ</m:t>
                    </m:r>
                  </m:oMath>
                </a14:m>
                <a:r>
                  <a:rPr lang="en-US" dirty="0"/>
                  <a:t> </a:t>
                </a:r>
                <a:r>
                  <a:rPr lang="en-US" dirty="0">
                    <a:solidFill>
                      <a:schemeClr val="accent3"/>
                    </a:solidFill>
                  </a:rPr>
                  <a:t>reflexive, symmetric, transitive</a:t>
                </a:r>
              </a:p>
            </p:txBody>
          </p:sp>
        </mc:Choice>
        <mc:Fallback xmlns="">
          <p:sp>
            <p:nvSpPr>
              <p:cNvPr id="3" name="Content Placeholder 2">
                <a:extLst>
                  <a:ext uri="{FF2B5EF4-FFF2-40B4-BE49-F238E27FC236}">
                    <a16:creationId xmlns:a16="http://schemas.microsoft.com/office/drawing/2014/main" id="{A1232128-F92C-453D-9C26-EF8B999375DB}"/>
                  </a:ext>
                </a:extLst>
              </p:cNvPr>
              <p:cNvSpPr>
                <a:spLocks noGrp="1" noRot="1" noChangeAspect="1" noMove="1" noResize="1" noEditPoints="1" noAdjustHandles="1" noChangeArrowheads="1" noChangeShapeType="1" noTextEdit="1"/>
              </p:cNvSpPr>
              <p:nvPr>
                <p:ph idx="1"/>
              </p:nvPr>
            </p:nvSpPr>
            <p:spPr>
              <a:xfrm>
                <a:off x="214685" y="1526610"/>
                <a:ext cx="7555748" cy="4845504"/>
              </a:xfrm>
              <a:blipFill>
                <a:blip r:embed="rId2"/>
                <a:stretch>
                  <a:fillRect l="-1048" t="-2138" b="-23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36DF5387-35E2-4517-9DB8-1BFFFF2820A4}"/>
                  </a:ext>
                </a:extLst>
              </p:cNvPr>
              <p:cNvSpPr/>
              <p:nvPr/>
            </p:nvSpPr>
            <p:spPr>
              <a:xfrm>
                <a:off x="6563666" y="474761"/>
                <a:ext cx="5462488" cy="385837"/>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Segoe UI Semibold" panose="020B0702040204020203" pitchFamily="34" charset="0"/>
                    <a:cs typeface="Segoe UI Semibold" panose="020B0702040204020203" pitchFamily="34" charset="0"/>
                  </a:rPr>
                  <a:t>Symmetry: for all </a:t>
                </a:r>
                <a14:m>
                  <m:oMath xmlns:m="http://schemas.openxmlformats.org/officeDocument/2006/math">
                    <m:r>
                      <a:rPr lang="en-US" b="1" i="1" smtClean="0">
                        <a:latin typeface="Cambria Math" panose="02040503050406030204" pitchFamily="18" charset="0"/>
                        <a:cs typeface="Segoe UI Semibold" panose="020B0702040204020203" pitchFamily="34" charset="0"/>
                      </a:rPr>
                      <m:t>𝒂</m:t>
                    </m:r>
                    <m:r>
                      <a:rPr lang="en-US" b="1" i="1" smtClean="0">
                        <a:latin typeface="Cambria Math" panose="02040503050406030204" pitchFamily="18" charset="0"/>
                        <a:cs typeface="Segoe UI Semibold" panose="020B0702040204020203" pitchFamily="34" charset="0"/>
                      </a:rPr>
                      <m:t>,</m:t>
                    </m:r>
                    <m:r>
                      <a:rPr lang="en-US" b="1" i="1" smtClean="0">
                        <a:latin typeface="Cambria Math" panose="02040503050406030204" pitchFamily="18" charset="0"/>
                        <a:cs typeface="Segoe UI Semibold" panose="020B0702040204020203" pitchFamily="34" charset="0"/>
                      </a:rPr>
                      <m:t>𝒃</m:t>
                    </m:r>
                    <m:r>
                      <a:rPr lang="en-US" b="1" i="1" smtClean="0">
                        <a:latin typeface="Cambria Math" panose="02040503050406030204" pitchFamily="18" charset="0"/>
                        <a:cs typeface="Segoe UI Semibold" panose="020B0702040204020203" pitchFamily="34" charset="0"/>
                      </a:rPr>
                      <m:t>∈</m:t>
                    </m:r>
                    <m:r>
                      <a:rPr lang="en-US" b="1" i="1" smtClean="0">
                        <a:latin typeface="Cambria Math" panose="02040503050406030204" pitchFamily="18" charset="0"/>
                        <a:cs typeface="Segoe UI Semibold" panose="020B0702040204020203" pitchFamily="34" charset="0"/>
                      </a:rPr>
                      <m:t>𝑺</m:t>
                    </m:r>
                  </m:oMath>
                </a14:m>
                <a:r>
                  <a:rPr lang="en-US" b="1" dirty="0">
                    <a:latin typeface="Segoe UI Semibold" panose="020B0702040204020203" pitchFamily="34" charset="0"/>
                    <a:cs typeface="Segoe UI Semibold" panose="020B0702040204020203" pitchFamily="34" charset="0"/>
                  </a:rPr>
                  <a:t>, </a:t>
                </a:r>
                <a14:m>
                  <m:oMath xmlns:m="http://schemas.openxmlformats.org/officeDocument/2006/math">
                    <m:r>
                      <a:rPr lang="en-US" b="1" i="0" smtClean="0">
                        <a:latin typeface="Cambria Math" panose="02040503050406030204" pitchFamily="18" charset="0"/>
                        <a:cs typeface="Segoe UI Semibold" panose="020B0702040204020203" pitchFamily="34" charset="0"/>
                      </a:rPr>
                      <m:t>[</m:t>
                    </m:r>
                    <m:d>
                      <m:dPr>
                        <m:ctrlPr>
                          <a:rPr lang="en-US" b="1" i="1" smtClean="0">
                            <a:latin typeface="Cambria Math" panose="02040503050406030204" pitchFamily="18" charset="0"/>
                            <a:cs typeface="Segoe UI Semibold" panose="020B0702040204020203" pitchFamily="34" charset="0"/>
                          </a:rPr>
                        </m:ctrlPr>
                      </m:dPr>
                      <m:e>
                        <m:r>
                          <a:rPr lang="en-US" b="1" i="1" smtClean="0">
                            <a:latin typeface="Cambria Math" panose="02040503050406030204" pitchFamily="18" charset="0"/>
                            <a:cs typeface="Segoe UI Semibold" panose="020B0702040204020203" pitchFamily="34" charset="0"/>
                          </a:rPr>
                          <m:t>𝒂</m:t>
                        </m:r>
                        <m:r>
                          <a:rPr lang="en-US" b="1" i="1" smtClean="0">
                            <a:latin typeface="Cambria Math" panose="02040503050406030204" pitchFamily="18" charset="0"/>
                            <a:cs typeface="Segoe UI Semibold" panose="020B0702040204020203" pitchFamily="34" charset="0"/>
                          </a:rPr>
                          <m:t>,</m:t>
                        </m:r>
                        <m:r>
                          <a:rPr lang="en-US" b="1" i="1" smtClean="0">
                            <a:latin typeface="Cambria Math" panose="02040503050406030204" pitchFamily="18" charset="0"/>
                            <a:cs typeface="Segoe UI Semibold" panose="020B0702040204020203" pitchFamily="34" charset="0"/>
                          </a:rPr>
                          <m:t>𝒃</m:t>
                        </m:r>
                      </m:e>
                    </m:d>
                    <m:r>
                      <a:rPr lang="en-US" b="1" i="1" smtClean="0">
                        <a:latin typeface="Cambria Math" panose="02040503050406030204" pitchFamily="18" charset="0"/>
                        <a:cs typeface="Segoe UI Semibold" panose="020B0702040204020203" pitchFamily="34" charset="0"/>
                      </a:rPr>
                      <m:t>∈</m:t>
                    </m:r>
                    <m:r>
                      <a:rPr lang="en-US" b="1" i="1" smtClean="0">
                        <a:latin typeface="Cambria Math" panose="02040503050406030204" pitchFamily="18" charset="0"/>
                        <a:cs typeface="Segoe UI Semibold" panose="020B0702040204020203" pitchFamily="34" charset="0"/>
                      </a:rPr>
                      <m:t>𝑹</m:t>
                    </m:r>
                    <m:r>
                      <a:rPr lang="en-US" b="1" i="1" smtClean="0">
                        <a:latin typeface="Cambria Math" panose="02040503050406030204" pitchFamily="18" charset="0"/>
                        <a:cs typeface="Segoe UI Semibold" panose="020B0702040204020203" pitchFamily="34" charset="0"/>
                      </a:rPr>
                      <m:t>→</m:t>
                    </m:r>
                    <m:d>
                      <m:dPr>
                        <m:ctrlPr>
                          <a:rPr lang="en-US" b="1" i="1" smtClean="0">
                            <a:latin typeface="Cambria Math" panose="02040503050406030204" pitchFamily="18" charset="0"/>
                            <a:cs typeface="Segoe UI Semibold" panose="020B0702040204020203" pitchFamily="34" charset="0"/>
                          </a:rPr>
                        </m:ctrlPr>
                      </m:dPr>
                      <m:e>
                        <m:r>
                          <a:rPr lang="en-US" b="1" i="0" smtClean="0">
                            <a:latin typeface="Cambria Math" panose="02040503050406030204" pitchFamily="18" charset="0"/>
                            <a:cs typeface="Segoe UI Semibold" panose="020B0702040204020203" pitchFamily="34" charset="0"/>
                          </a:rPr>
                          <m:t>𝐛</m:t>
                        </m:r>
                        <m:r>
                          <a:rPr lang="en-US" b="1" i="0" smtClean="0">
                            <a:latin typeface="Cambria Math" panose="02040503050406030204" pitchFamily="18" charset="0"/>
                            <a:cs typeface="Segoe UI Semibold" panose="020B0702040204020203" pitchFamily="34" charset="0"/>
                          </a:rPr>
                          <m:t>,</m:t>
                        </m:r>
                        <m:r>
                          <a:rPr lang="en-US" b="1" i="0" smtClean="0">
                            <a:latin typeface="Cambria Math" panose="02040503050406030204" pitchFamily="18" charset="0"/>
                            <a:cs typeface="Segoe UI Semibold" panose="020B0702040204020203" pitchFamily="34" charset="0"/>
                          </a:rPr>
                          <m:t>𝐚</m:t>
                        </m:r>
                      </m:e>
                    </m:d>
                    <m:r>
                      <a:rPr lang="en-US" b="1" i="1" smtClean="0">
                        <a:latin typeface="Cambria Math" panose="02040503050406030204" pitchFamily="18" charset="0"/>
                        <a:cs typeface="Segoe UI Semibold" panose="020B0702040204020203" pitchFamily="34" charset="0"/>
                      </a:rPr>
                      <m:t>∈</m:t>
                    </m:r>
                    <m:r>
                      <a:rPr lang="en-US" b="1" i="1" smtClean="0">
                        <a:latin typeface="Cambria Math" panose="02040503050406030204" pitchFamily="18" charset="0"/>
                        <a:cs typeface="Segoe UI Semibold" panose="020B0702040204020203" pitchFamily="34" charset="0"/>
                      </a:rPr>
                      <m:t>𝑹</m:t>
                    </m:r>
                    <m:r>
                      <a:rPr lang="en-US" b="1" i="0" smtClean="0">
                        <a:latin typeface="Cambria Math" panose="02040503050406030204" pitchFamily="18" charset="0"/>
                        <a:cs typeface="Segoe UI Semibold" panose="020B0702040204020203" pitchFamily="34" charset="0"/>
                      </a:rPr>
                      <m:t>]</m:t>
                    </m:r>
                  </m:oMath>
                </a14:m>
                <a:endParaRPr lang="en-US"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36DF5387-35E2-4517-9DB8-1BFFFF2820A4}"/>
                  </a:ext>
                </a:extLst>
              </p:cNvPr>
              <p:cNvSpPr>
                <a:spLocks noRot="1" noChangeAspect="1" noMove="1" noResize="1" noEditPoints="1" noAdjustHandles="1" noChangeArrowheads="1" noChangeShapeType="1" noTextEdit="1"/>
              </p:cNvSpPr>
              <p:nvPr/>
            </p:nvSpPr>
            <p:spPr>
              <a:xfrm>
                <a:off x="6563666" y="474761"/>
                <a:ext cx="5462488" cy="385837"/>
              </a:xfrm>
              <a:prstGeom prst="rect">
                <a:avLst/>
              </a:prstGeom>
              <a:blipFill>
                <a:blip r:embed="rId3"/>
                <a:stretch>
                  <a:fillRect t="-4762" b="-25397"/>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A24FC392-9BBC-4325-A7C0-B81165BDBD55}"/>
                  </a:ext>
                </a:extLst>
              </p:cNvPr>
              <p:cNvSpPr/>
              <p:nvPr/>
            </p:nvSpPr>
            <p:spPr>
              <a:xfrm>
                <a:off x="7770432" y="1507414"/>
                <a:ext cx="4255721" cy="603774"/>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Segoe UI Semibold" panose="020B0702040204020203" pitchFamily="34" charset="0"/>
                    <a:cs typeface="Segoe UI Semibold" panose="020B0702040204020203" pitchFamily="34" charset="0"/>
                  </a:rPr>
                  <a:t>Transitivity: for all </a:t>
                </a:r>
                <a14:m>
                  <m:oMath xmlns:m="http://schemas.openxmlformats.org/officeDocument/2006/math">
                    <m:r>
                      <a:rPr lang="en-US" b="1" i="1" smtClean="0">
                        <a:latin typeface="Cambria Math" panose="02040503050406030204" pitchFamily="18" charset="0"/>
                        <a:cs typeface="Segoe UI Semibold" panose="020B0702040204020203" pitchFamily="34" charset="0"/>
                      </a:rPr>
                      <m:t>𝒂</m:t>
                    </m:r>
                    <m:r>
                      <a:rPr lang="en-US" b="1" i="1" smtClean="0">
                        <a:latin typeface="Cambria Math" panose="02040503050406030204" pitchFamily="18" charset="0"/>
                        <a:cs typeface="Segoe UI Semibold" panose="020B0702040204020203" pitchFamily="34" charset="0"/>
                      </a:rPr>
                      <m:t>,</m:t>
                    </m:r>
                    <m:r>
                      <a:rPr lang="en-US" b="1" i="1" smtClean="0">
                        <a:latin typeface="Cambria Math" panose="02040503050406030204" pitchFamily="18" charset="0"/>
                        <a:cs typeface="Segoe UI Semibold" panose="020B0702040204020203" pitchFamily="34" charset="0"/>
                      </a:rPr>
                      <m:t>𝒃</m:t>
                    </m:r>
                    <m:r>
                      <a:rPr lang="en-US" b="1" i="1" smtClean="0">
                        <a:latin typeface="Cambria Math" panose="02040503050406030204" pitchFamily="18" charset="0"/>
                        <a:cs typeface="Segoe UI Semibold" panose="020B0702040204020203" pitchFamily="34" charset="0"/>
                      </a:rPr>
                      <m:t>,</m:t>
                    </m:r>
                    <m:r>
                      <a:rPr lang="en-US" b="1" i="1" smtClean="0">
                        <a:latin typeface="Cambria Math" panose="02040503050406030204" pitchFamily="18" charset="0"/>
                        <a:cs typeface="Segoe UI Semibold" panose="020B0702040204020203" pitchFamily="34" charset="0"/>
                      </a:rPr>
                      <m:t>𝒄</m:t>
                    </m:r>
                    <m:r>
                      <a:rPr lang="en-US" b="1" i="1" smtClean="0">
                        <a:latin typeface="Cambria Math" panose="02040503050406030204" pitchFamily="18" charset="0"/>
                        <a:cs typeface="Segoe UI Semibold" panose="020B0702040204020203" pitchFamily="34" charset="0"/>
                      </a:rPr>
                      <m:t>∈</m:t>
                    </m:r>
                    <m:r>
                      <a:rPr lang="en-US" b="1" i="1" smtClean="0">
                        <a:latin typeface="Cambria Math" panose="02040503050406030204" pitchFamily="18" charset="0"/>
                        <a:cs typeface="Segoe UI Semibold" panose="020B0702040204020203" pitchFamily="34" charset="0"/>
                      </a:rPr>
                      <m:t>𝑺</m:t>
                    </m:r>
                  </m:oMath>
                </a14:m>
                <a:r>
                  <a:rPr lang="en-US" b="1" dirty="0">
                    <a:latin typeface="Segoe UI Semibold" panose="020B0702040204020203" pitchFamily="34" charset="0"/>
                    <a:cs typeface="Segoe UI Semibold" panose="020B0702040204020203" pitchFamily="34" charset="0"/>
                  </a:rPr>
                  <a:t>, </a:t>
                </a:r>
              </a:p>
              <a:p>
                <a:pPr algn="ctr"/>
                <a14:m>
                  <m:oMathPara xmlns:m="http://schemas.openxmlformats.org/officeDocument/2006/math">
                    <m:oMathParaPr>
                      <m:jc m:val="centerGroup"/>
                    </m:oMathParaPr>
                    <m:oMath xmlns:m="http://schemas.openxmlformats.org/officeDocument/2006/math">
                      <m:r>
                        <a:rPr lang="en-US" b="1" i="0" smtClean="0">
                          <a:latin typeface="Cambria Math" panose="02040503050406030204" pitchFamily="18" charset="0"/>
                          <a:cs typeface="Segoe UI Semibold" panose="020B0702040204020203" pitchFamily="34" charset="0"/>
                        </a:rPr>
                        <m:t>[</m:t>
                      </m:r>
                      <m:d>
                        <m:dPr>
                          <m:ctrlPr>
                            <a:rPr lang="en-US" b="1" i="1" smtClean="0">
                              <a:latin typeface="Cambria Math" panose="02040503050406030204" pitchFamily="18" charset="0"/>
                              <a:cs typeface="Segoe UI Semibold" panose="020B0702040204020203" pitchFamily="34" charset="0"/>
                            </a:rPr>
                          </m:ctrlPr>
                        </m:dPr>
                        <m:e>
                          <m:r>
                            <a:rPr lang="en-US" b="1" i="1" smtClean="0">
                              <a:latin typeface="Cambria Math" panose="02040503050406030204" pitchFamily="18" charset="0"/>
                              <a:cs typeface="Segoe UI Semibold" panose="020B0702040204020203" pitchFamily="34" charset="0"/>
                            </a:rPr>
                            <m:t>𝒂</m:t>
                          </m:r>
                          <m:r>
                            <a:rPr lang="en-US" b="1" i="1" smtClean="0">
                              <a:latin typeface="Cambria Math" panose="02040503050406030204" pitchFamily="18" charset="0"/>
                              <a:cs typeface="Segoe UI Semibold" panose="020B0702040204020203" pitchFamily="34" charset="0"/>
                            </a:rPr>
                            <m:t>,</m:t>
                          </m:r>
                          <m:r>
                            <a:rPr lang="en-US" b="1" i="1" smtClean="0">
                              <a:latin typeface="Cambria Math" panose="02040503050406030204" pitchFamily="18" charset="0"/>
                              <a:cs typeface="Segoe UI Semibold" panose="020B0702040204020203" pitchFamily="34" charset="0"/>
                            </a:rPr>
                            <m:t>𝒃</m:t>
                          </m:r>
                        </m:e>
                      </m:d>
                      <m:r>
                        <a:rPr lang="en-US" b="1" i="1" smtClean="0">
                          <a:latin typeface="Cambria Math" panose="02040503050406030204" pitchFamily="18" charset="0"/>
                          <a:cs typeface="Segoe UI Semibold" panose="020B0702040204020203" pitchFamily="34" charset="0"/>
                        </a:rPr>
                        <m:t>∈</m:t>
                      </m:r>
                      <m:r>
                        <a:rPr lang="en-US" b="1" i="1" smtClean="0">
                          <a:latin typeface="Cambria Math" panose="02040503050406030204" pitchFamily="18" charset="0"/>
                          <a:cs typeface="Segoe UI Semibold" panose="020B0702040204020203" pitchFamily="34" charset="0"/>
                        </a:rPr>
                        <m:t>𝑹</m:t>
                      </m:r>
                      <m:r>
                        <a:rPr lang="en-US" b="1" i="1" smtClean="0">
                          <a:latin typeface="Cambria Math" panose="02040503050406030204" pitchFamily="18" charset="0"/>
                          <a:cs typeface="Segoe UI Semibold" panose="020B0702040204020203" pitchFamily="34" charset="0"/>
                        </a:rPr>
                        <m:t>∧</m:t>
                      </m:r>
                      <m:d>
                        <m:dPr>
                          <m:ctrlPr>
                            <a:rPr lang="en-US" b="1" i="1" smtClean="0">
                              <a:latin typeface="Cambria Math" panose="02040503050406030204" pitchFamily="18" charset="0"/>
                              <a:cs typeface="Segoe UI Semibold" panose="020B0702040204020203" pitchFamily="34" charset="0"/>
                            </a:rPr>
                          </m:ctrlPr>
                        </m:dPr>
                        <m:e>
                          <m:r>
                            <a:rPr lang="en-US" b="1" i="1" smtClean="0">
                              <a:latin typeface="Cambria Math" panose="02040503050406030204" pitchFamily="18" charset="0"/>
                              <a:cs typeface="Segoe UI Semibold" panose="020B0702040204020203" pitchFamily="34" charset="0"/>
                            </a:rPr>
                            <m:t>𝒃</m:t>
                          </m:r>
                          <m:r>
                            <a:rPr lang="en-US" b="1" i="1" smtClean="0">
                              <a:latin typeface="Cambria Math" panose="02040503050406030204" pitchFamily="18" charset="0"/>
                              <a:cs typeface="Segoe UI Semibold" panose="020B0702040204020203" pitchFamily="34" charset="0"/>
                            </a:rPr>
                            <m:t>,</m:t>
                          </m:r>
                          <m:r>
                            <a:rPr lang="en-US" b="1" i="1" smtClean="0">
                              <a:latin typeface="Cambria Math" panose="02040503050406030204" pitchFamily="18" charset="0"/>
                              <a:cs typeface="Segoe UI Semibold" panose="020B0702040204020203" pitchFamily="34" charset="0"/>
                            </a:rPr>
                            <m:t>𝒄</m:t>
                          </m:r>
                        </m:e>
                      </m:d>
                      <m:r>
                        <a:rPr lang="en-US" b="1" i="1" smtClean="0">
                          <a:latin typeface="Cambria Math" panose="02040503050406030204" pitchFamily="18" charset="0"/>
                          <a:cs typeface="Segoe UI Semibold" panose="020B0702040204020203" pitchFamily="34" charset="0"/>
                        </a:rPr>
                        <m:t>∈</m:t>
                      </m:r>
                      <m:r>
                        <a:rPr lang="en-US" b="1" i="1" smtClean="0">
                          <a:latin typeface="Cambria Math" panose="02040503050406030204" pitchFamily="18" charset="0"/>
                          <a:cs typeface="Segoe UI Semibold" panose="020B0702040204020203" pitchFamily="34" charset="0"/>
                        </a:rPr>
                        <m:t>𝑹</m:t>
                      </m:r>
                      <m:r>
                        <a:rPr lang="en-US" b="1" i="1" smtClean="0">
                          <a:latin typeface="Cambria Math" panose="02040503050406030204" pitchFamily="18" charset="0"/>
                          <a:cs typeface="Segoe UI Semibold" panose="020B0702040204020203" pitchFamily="34" charset="0"/>
                        </a:rPr>
                        <m:t>→</m:t>
                      </m:r>
                      <m:d>
                        <m:dPr>
                          <m:ctrlPr>
                            <a:rPr lang="en-US" b="1" i="1" smtClean="0">
                              <a:latin typeface="Cambria Math" panose="02040503050406030204" pitchFamily="18" charset="0"/>
                              <a:cs typeface="Segoe UI Semibold" panose="020B0702040204020203" pitchFamily="34" charset="0"/>
                            </a:rPr>
                          </m:ctrlPr>
                        </m:dPr>
                        <m:e>
                          <m:r>
                            <a:rPr lang="en-US" b="1" i="0" smtClean="0">
                              <a:latin typeface="Cambria Math" panose="02040503050406030204" pitchFamily="18" charset="0"/>
                              <a:cs typeface="Segoe UI Semibold" panose="020B0702040204020203" pitchFamily="34" charset="0"/>
                            </a:rPr>
                            <m:t>𝐚</m:t>
                          </m:r>
                          <m:r>
                            <a:rPr lang="en-US" b="1" i="0" smtClean="0">
                              <a:latin typeface="Cambria Math" panose="02040503050406030204" pitchFamily="18" charset="0"/>
                              <a:cs typeface="Segoe UI Semibold" panose="020B0702040204020203" pitchFamily="34" charset="0"/>
                            </a:rPr>
                            <m:t>,</m:t>
                          </m:r>
                          <m:r>
                            <a:rPr lang="en-US" b="1" i="0" smtClean="0">
                              <a:latin typeface="Cambria Math" panose="02040503050406030204" pitchFamily="18" charset="0"/>
                              <a:cs typeface="Segoe UI Semibold" panose="020B0702040204020203" pitchFamily="34" charset="0"/>
                            </a:rPr>
                            <m:t>𝐜</m:t>
                          </m:r>
                        </m:e>
                      </m:d>
                      <m:r>
                        <a:rPr lang="en-US" b="1" i="1" smtClean="0">
                          <a:latin typeface="Cambria Math" panose="02040503050406030204" pitchFamily="18" charset="0"/>
                          <a:cs typeface="Segoe UI Semibold" panose="020B0702040204020203" pitchFamily="34" charset="0"/>
                        </a:rPr>
                        <m:t>∈</m:t>
                      </m:r>
                      <m:r>
                        <a:rPr lang="en-US" b="1" i="1" smtClean="0">
                          <a:latin typeface="Cambria Math" panose="02040503050406030204" pitchFamily="18" charset="0"/>
                          <a:cs typeface="Segoe UI Semibold" panose="020B0702040204020203" pitchFamily="34" charset="0"/>
                        </a:rPr>
                        <m:t>𝑹</m:t>
                      </m:r>
                      <m:r>
                        <a:rPr lang="en-US" b="1" i="0" smtClean="0">
                          <a:latin typeface="Cambria Math" panose="02040503050406030204" pitchFamily="18" charset="0"/>
                          <a:cs typeface="Segoe UI Semibold" panose="020B0702040204020203" pitchFamily="34" charset="0"/>
                        </a:rPr>
                        <m:t>]</m:t>
                      </m:r>
                    </m:oMath>
                  </m:oMathPara>
                </a14:m>
                <a:endParaRPr lang="en-US" b="1" dirty="0">
                  <a:latin typeface="Segoe UI Semibold" panose="020B0702040204020203" pitchFamily="34" charset="0"/>
                  <a:cs typeface="Segoe UI Semibold" panose="020B0702040204020203" pitchFamily="34" charset="0"/>
                </a:endParaRPr>
              </a:p>
            </p:txBody>
          </p:sp>
        </mc:Choice>
        <mc:Fallback xmlns="">
          <p:sp>
            <p:nvSpPr>
              <p:cNvPr id="6" name="Rectangle 5">
                <a:extLst>
                  <a:ext uri="{FF2B5EF4-FFF2-40B4-BE49-F238E27FC236}">
                    <a16:creationId xmlns:a16="http://schemas.microsoft.com/office/drawing/2014/main" id="{A24FC392-9BBC-4325-A7C0-B81165BDBD55}"/>
                  </a:ext>
                </a:extLst>
              </p:cNvPr>
              <p:cNvSpPr>
                <a:spLocks noRot="1" noChangeAspect="1" noMove="1" noResize="1" noEditPoints="1" noAdjustHandles="1" noChangeArrowheads="1" noChangeShapeType="1" noTextEdit="1"/>
              </p:cNvSpPr>
              <p:nvPr/>
            </p:nvSpPr>
            <p:spPr>
              <a:xfrm>
                <a:off x="7770432" y="1507414"/>
                <a:ext cx="4255721" cy="603774"/>
              </a:xfrm>
              <a:prstGeom prst="rect">
                <a:avLst/>
              </a:prstGeom>
              <a:blipFill>
                <a:blip r:embed="rId4"/>
                <a:stretch>
                  <a:fillRect t="-7071" b="-15152"/>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2886AF86-E936-4259-9BBF-2EB04AD35C9F}"/>
                  </a:ext>
                </a:extLst>
              </p:cNvPr>
              <p:cNvSpPr/>
              <p:nvPr/>
            </p:nvSpPr>
            <p:spPr>
              <a:xfrm>
                <a:off x="5407218" y="1004356"/>
                <a:ext cx="6623418" cy="333481"/>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latin typeface="Segoe UI Semibold" panose="020B0702040204020203" pitchFamily="34" charset="0"/>
                    <a:cs typeface="Segoe UI Semibold" panose="020B0702040204020203" pitchFamily="34" charset="0"/>
                  </a:rPr>
                  <a:t>Antisymmetry</a:t>
                </a:r>
                <a:r>
                  <a:rPr lang="en-US" b="1" dirty="0">
                    <a:latin typeface="Segoe UI Semibold" panose="020B0702040204020203" pitchFamily="34" charset="0"/>
                    <a:cs typeface="Segoe UI Semibold" panose="020B0702040204020203" pitchFamily="34" charset="0"/>
                  </a:rPr>
                  <a:t>: for all </a:t>
                </a:r>
                <a14:m>
                  <m:oMath xmlns:m="http://schemas.openxmlformats.org/officeDocument/2006/math">
                    <m:r>
                      <a:rPr lang="en-US" b="1" i="1" smtClean="0">
                        <a:latin typeface="Cambria Math" panose="02040503050406030204" pitchFamily="18" charset="0"/>
                        <a:cs typeface="Segoe UI Semibold" panose="020B0702040204020203" pitchFamily="34" charset="0"/>
                      </a:rPr>
                      <m:t>𝒂</m:t>
                    </m:r>
                    <m:r>
                      <a:rPr lang="en-US" b="1" i="1" smtClean="0">
                        <a:latin typeface="Cambria Math" panose="02040503050406030204" pitchFamily="18" charset="0"/>
                        <a:cs typeface="Segoe UI Semibold" panose="020B0702040204020203" pitchFamily="34" charset="0"/>
                      </a:rPr>
                      <m:t>,</m:t>
                    </m:r>
                    <m:r>
                      <a:rPr lang="en-US" b="1" i="1" smtClean="0">
                        <a:latin typeface="Cambria Math" panose="02040503050406030204" pitchFamily="18" charset="0"/>
                        <a:cs typeface="Segoe UI Semibold" panose="020B0702040204020203" pitchFamily="34" charset="0"/>
                      </a:rPr>
                      <m:t>𝒃</m:t>
                    </m:r>
                    <m:r>
                      <a:rPr lang="en-US" b="1" i="1" smtClean="0">
                        <a:latin typeface="Cambria Math" panose="02040503050406030204" pitchFamily="18" charset="0"/>
                        <a:cs typeface="Segoe UI Semibold" panose="020B0702040204020203" pitchFamily="34" charset="0"/>
                      </a:rPr>
                      <m:t>∈</m:t>
                    </m:r>
                    <m:r>
                      <a:rPr lang="en-US" b="1" i="1" smtClean="0">
                        <a:latin typeface="Cambria Math" panose="02040503050406030204" pitchFamily="18" charset="0"/>
                        <a:cs typeface="Segoe UI Semibold" panose="020B0702040204020203" pitchFamily="34" charset="0"/>
                      </a:rPr>
                      <m:t>𝑺</m:t>
                    </m:r>
                  </m:oMath>
                </a14:m>
                <a:r>
                  <a:rPr lang="en-US" b="1" dirty="0">
                    <a:latin typeface="Segoe UI Semibold" panose="020B0702040204020203" pitchFamily="34" charset="0"/>
                    <a:cs typeface="Segoe UI Semibold" panose="020B0702040204020203" pitchFamily="34" charset="0"/>
                  </a:rPr>
                  <a:t>, </a:t>
                </a:r>
                <a14:m>
                  <m:oMath xmlns:m="http://schemas.openxmlformats.org/officeDocument/2006/math">
                    <m:r>
                      <a:rPr lang="en-US" b="1" i="0" smtClean="0">
                        <a:latin typeface="Cambria Math" panose="02040503050406030204" pitchFamily="18" charset="0"/>
                        <a:cs typeface="Segoe UI Semibold" panose="020B0702040204020203" pitchFamily="34" charset="0"/>
                      </a:rPr>
                      <m:t>[</m:t>
                    </m:r>
                    <m:d>
                      <m:dPr>
                        <m:ctrlPr>
                          <a:rPr lang="en-US" b="1" i="1" smtClean="0">
                            <a:latin typeface="Cambria Math" panose="02040503050406030204" pitchFamily="18" charset="0"/>
                            <a:cs typeface="Segoe UI Semibold" panose="020B0702040204020203" pitchFamily="34" charset="0"/>
                          </a:rPr>
                        </m:ctrlPr>
                      </m:dPr>
                      <m:e>
                        <m:r>
                          <a:rPr lang="en-US" b="1" i="1" smtClean="0">
                            <a:latin typeface="Cambria Math" panose="02040503050406030204" pitchFamily="18" charset="0"/>
                            <a:cs typeface="Segoe UI Semibold" panose="020B0702040204020203" pitchFamily="34" charset="0"/>
                          </a:rPr>
                          <m:t>𝒂</m:t>
                        </m:r>
                        <m:r>
                          <a:rPr lang="en-US" b="1" i="1" smtClean="0">
                            <a:latin typeface="Cambria Math" panose="02040503050406030204" pitchFamily="18" charset="0"/>
                            <a:cs typeface="Segoe UI Semibold" panose="020B0702040204020203" pitchFamily="34" charset="0"/>
                          </a:rPr>
                          <m:t>,</m:t>
                        </m:r>
                        <m:r>
                          <a:rPr lang="en-US" b="1" i="1" smtClean="0">
                            <a:latin typeface="Cambria Math" panose="02040503050406030204" pitchFamily="18" charset="0"/>
                            <a:cs typeface="Segoe UI Semibold" panose="020B0702040204020203" pitchFamily="34" charset="0"/>
                          </a:rPr>
                          <m:t>𝒃</m:t>
                        </m:r>
                      </m:e>
                    </m:d>
                    <m:r>
                      <a:rPr lang="en-US" b="1" i="1" smtClean="0">
                        <a:latin typeface="Cambria Math" panose="02040503050406030204" pitchFamily="18" charset="0"/>
                        <a:cs typeface="Segoe UI Semibold" panose="020B0702040204020203" pitchFamily="34" charset="0"/>
                      </a:rPr>
                      <m:t>∈</m:t>
                    </m:r>
                    <m:r>
                      <a:rPr lang="en-US" b="1" i="1" smtClean="0">
                        <a:latin typeface="Cambria Math" panose="02040503050406030204" pitchFamily="18" charset="0"/>
                        <a:cs typeface="Segoe UI Semibold" panose="020B0702040204020203" pitchFamily="34" charset="0"/>
                      </a:rPr>
                      <m:t>𝑹</m:t>
                    </m:r>
                    <m:r>
                      <a:rPr lang="en-US" b="1" i="1" smtClean="0">
                        <a:latin typeface="Cambria Math" panose="02040503050406030204" pitchFamily="18" charset="0"/>
                        <a:cs typeface="Segoe UI Semibold" panose="020B0702040204020203" pitchFamily="34" charset="0"/>
                      </a:rPr>
                      <m:t>∧</m:t>
                    </m:r>
                    <m:r>
                      <a:rPr lang="en-US" b="1" i="1" smtClean="0">
                        <a:latin typeface="Cambria Math" panose="02040503050406030204" pitchFamily="18" charset="0"/>
                        <a:cs typeface="Segoe UI Semibold" panose="020B0702040204020203" pitchFamily="34" charset="0"/>
                      </a:rPr>
                      <m:t>𝒂</m:t>
                    </m:r>
                    <m:r>
                      <a:rPr lang="en-US" b="1" i="1" smtClean="0">
                        <a:latin typeface="Cambria Math" panose="02040503050406030204" pitchFamily="18" charset="0"/>
                        <a:cs typeface="Segoe UI Semibold" panose="020B0702040204020203" pitchFamily="34" charset="0"/>
                      </a:rPr>
                      <m:t>≠</m:t>
                    </m:r>
                    <m:r>
                      <a:rPr lang="en-US" b="1" i="1" smtClean="0">
                        <a:latin typeface="Cambria Math" panose="02040503050406030204" pitchFamily="18" charset="0"/>
                        <a:cs typeface="Segoe UI Semibold" panose="020B0702040204020203" pitchFamily="34" charset="0"/>
                      </a:rPr>
                      <m:t>𝒃</m:t>
                    </m:r>
                    <m:r>
                      <a:rPr lang="en-US" b="1" i="1" smtClean="0">
                        <a:latin typeface="Cambria Math" panose="02040503050406030204" pitchFamily="18" charset="0"/>
                        <a:cs typeface="Segoe UI Semibold" panose="020B0702040204020203" pitchFamily="34" charset="0"/>
                      </a:rPr>
                      <m:t>→</m:t>
                    </m:r>
                    <m:d>
                      <m:dPr>
                        <m:ctrlPr>
                          <a:rPr lang="en-US" b="1" i="1" smtClean="0">
                            <a:latin typeface="Cambria Math" panose="02040503050406030204" pitchFamily="18" charset="0"/>
                            <a:cs typeface="Segoe UI Semibold" panose="020B0702040204020203" pitchFamily="34" charset="0"/>
                          </a:rPr>
                        </m:ctrlPr>
                      </m:dPr>
                      <m:e>
                        <m:r>
                          <a:rPr lang="en-US" b="1" i="0" smtClean="0">
                            <a:latin typeface="Cambria Math" panose="02040503050406030204" pitchFamily="18" charset="0"/>
                            <a:cs typeface="Segoe UI Semibold" panose="020B0702040204020203" pitchFamily="34" charset="0"/>
                          </a:rPr>
                          <m:t>𝐛</m:t>
                        </m:r>
                        <m:r>
                          <a:rPr lang="en-US" b="1" i="0" smtClean="0">
                            <a:latin typeface="Cambria Math" panose="02040503050406030204" pitchFamily="18" charset="0"/>
                            <a:cs typeface="Segoe UI Semibold" panose="020B0702040204020203" pitchFamily="34" charset="0"/>
                          </a:rPr>
                          <m:t>,</m:t>
                        </m:r>
                        <m:r>
                          <a:rPr lang="en-US" b="1" i="0" smtClean="0">
                            <a:latin typeface="Cambria Math" panose="02040503050406030204" pitchFamily="18" charset="0"/>
                            <a:cs typeface="Segoe UI Semibold" panose="020B0702040204020203" pitchFamily="34" charset="0"/>
                          </a:rPr>
                          <m:t>𝐚</m:t>
                        </m:r>
                      </m:e>
                    </m:d>
                    <m:r>
                      <a:rPr lang="en-US" b="1" i="1" smtClean="0">
                        <a:latin typeface="Cambria Math" panose="02040503050406030204" pitchFamily="18" charset="0"/>
                        <a:cs typeface="Segoe UI Semibold" panose="020B0702040204020203" pitchFamily="34" charset="0"/>
                      </a:rPr>
                      <m:t>∉</m:t>
                    </m:r>
                    <m:r>
                      <a:rPr lang="en-US" b="1" i="1" smtClean="0">
                        <a:latin typeface="Cambria Math" panose="02040503050406030204" pitchFamily="18" charset="0"/>
                        <a:cs typeface="Segoe UI Semibold" panose="020B0702040204020203" pitchFamily="34" charset="0"/>
                      </a:rPr>
                      <m:t>𝑹</m:t>
                    </m:r>
                    <m:r>
                      <a:rPr lang="en-US" b="1" i="0" smtClean="0">
                        <a:latin typeface="Cambria Math" panose="02040503050406030204" pitchFamily="18" charset="0"/>
                        <a:cs typeface="Segoe UI Semibold" panose="020B0702040204020203" pitchFamily="34" charset="0"/>
                      </a:rPr>
                      <m:t>]</m:t>
                    </m:r>
                  </m:oMath>
                </a14:m>
                <a:endParaRPr lang="en-US" b="1" dirty="0">
                  <a:latin typeface="Segoe UI Semibold" panose="020B0702040204020203" pitchFamily="34" charset="0"/>
                  <a:cs typeface="Segoe UI Semibold" panose="020B0702040204020203" pitchFamily="34" charset="0"/>
                </a:endParaRPr>
              </a:p>
            </p:txBody>
          </p:sp>
        </mc:Choice>
        <mc:Fallback xmlns="">
          <p:sp>
            <p:nvSpPr>
              <p:cNvPr id="7" name="Rectangle 6">
                <a:extLst>
                  <a:ext uri="{FF2B5EF4-FFF2-40B4-BE49-F238E27FC236}">
                    <a16:creationId xmlns:a16="http://schemas.microsoft.com/office/drawing/2014/main" id="{2886AF86-E936-4259-9BBF-2EB04AD35C9F}"/>
                  </a:ext>
                </a:extLst>
              </p:cNvPr>
              <p:cNvSpPr>
                <a:spLocks noRot="1" noChangeAspect="1" noMove="1" noResize="1" noEditPoints="1" noAdjustHandles="1" noChangeArrowheads="1" noChangeShapeType="1" noTextEdit="1"/>
              </p:cNvSpPr>
              <p:nvPr/>
            </p:nvSpPr>
            <p:spPr>
              <a:xfrm>
                <a:off x="5407218" y="1004356"/>
                <a:ext cx="6623418" cy="333481"/>
              </a:xfrm>
              <a:prstGeom prst="rect">
                <a:avLst/>
              </a:prstGeom>
              <a:blipFill>
                <a:blip r:embed="rId5"/>
                <a:stretch>
                  <a:fillRect l="-368" t="-12963" b="-37037"/>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EC51DDF5-1192-4CE9-B120-28A332F78F47}"/>
                  </a:ext>
                </a:extLst>
              </p:cNvPr>
              <p:cNvSpPr/>
              <p:nvPr/>
            </p:nvSpPr>
            <p:spPr>
              <a:xfrm>
                <a:off x="8077548" y="2234397"/>
                <a:ext cx="3948605" cy="4682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Segoe UI Semibold" panose="020B0702040204020203" pitchFamily="34" charset="0"/>
                    <a:cs typeface="Segoe UI Semibold" panose="020B0702040204020203" pitchFamily="34" charset="0"/>
                  </a:rPr>
                  <a:t>Reflexivity: for all </a:t>
                </a:r>
                <a14:m>
                  <m:oMath xmlns:m="http://schemas.openxmlformats.org/officeDocument/2006/math">
                    <m:r>
                      <a:rPr lang="en-US" b="1" i="1" smtClean="0">
                        <a:latin typeface="Cambria Math" panose="02040503050406030204" pitchFamily="18" charset="0"/>
                        <a:cs typeface="Segoe UI Semibold" panose="020B0702040204020203" pitchFamily="34" charset="0"/>
                      </a:rPr>
                      <m:t>𝒂</m:t>
                    </m:r>
                    <m:r>
                      <a:rPr lang="en-US" b="1" i="1" smtClean="0">
                        <a:latin typeface="Cambria Math" panose="02040503050406030204" pitchFamily="18" charset="0"/>
                        <a:cs typeface="Segoe UI Semibold" panose="020B0702040204020203" pitchFamily="34" charset="0"/>
                      </a:rPr>
                      <m:t>∈</m:t>
                    </m:r>
                    <m:r>
                      <a:rPr lang="en-US" b="1" i="1" smtClean="0">
                        <a:latin typeface="Cambria Math" panose="02040503050406030204" pitchFamily="18" charset="0"/>
                        <a:cs typeface="Segoe UI Semibold" panose="020B0702040204020203" pitchFamily="34" charset="0"/>
                      </a:rPr>
                      <m:t>𝑺</m:t>
                    </m:r>
                  </m:oMath>
                </a14:m>
                <a:r>
                  <a:rPr lang="en-US" b="1" dirty="0">
                    <a:latin typeface="Segoe UI Semibold" panose="020B0702040204020203" pitchFamily="34" charset="0"/>
                    <a:cs typeface="Segoe UI Semibold" panose="020B0702040204020203" pitchFamily="34" charset="0"/>
                  </a:rPr>
                  <a:t>, </a:t>
                </a:r>
                <a14:m>
                  <m:oMath xmlns:m="http://schemas.openxmlformats.org/officeDocument/2006/math">
                    <m:r>
                      <a:rPr lang="en-US" b="1" i="0" smtClean="0">
                        <a:latin typeface="Cambria Math" panose="02040503050406030204" pitchFamily="18" charset="0"/>
                        <a:cs typeface="Segoe UI Semibold" panose="020B0702040204020203" pitchFamily="34" charset="0"/>
                      </a:rPr>
                      <m:t>[</m:t>
                    </m:r>
                    <m:d>
                      <m:dPr>
                        <m:ctrlPr>
                          <a:rPr lang="en-US" b="1" i="1" smtClean="0">
                            <a:latin typeface="Cambria Math" panose="02040503050406030204" pitchFamily="18" charset="0"/>
                            <a:cs typeface="Segoe UI Semibold" panose="020B0702040204020203" pitchFamily="34" charset="0"/>
                          </a:rPr>
                        </m:ctrlPr>
                      </m:dPr>
                      <m:e>
                        <m:r>
                          <a:rPr lang="en-US" b="1" i="1" smtClean="0">
                            <a:latin typeface="Cambria Math" panose="02040503050406030204" pitchFamily="18" charset="0"/>
                            <a:cs typeface="Segoe UI Semibold" panose="020B0702040204020203" pitchFamily="34" charset="0"/>
                          </a:rPr>
                          <m:t>𝒂</m:t>
                        </m:r>
                        <m:r>
                          <a:rPr lang="en-US" b="1" i="1" smtClean="0">
                            <a:latin typeface="Cambria Math" panose="02040503050406030204" pitchFamily="18" charset="0"/>
                            <a:cs typeface="Segoe UI Semibold" panose="020B0702040204020203" pitchFamily="34" charset="0"/>
                          </a:rPr>
                          <m:t>,</m:t>
                        </m:r>
                        <m:r>
                          <a:rPr lang="en-US" b="1" i="1" smtClean="0">
                            <a:latin typeface="Cambria Math" panose="02040503050406030204" pitchFamily="18" charset="0"/>
                            <a:cs typeface="Segoe UI Semibold" panose="020B0702040204020203" pitchFamily="34" charset="0"/>
                          </a:rPr>
                          <m:t>𝒂</m:t>
                        </m:r>
                      </m:e>
                    </m:d>
                    <m:r>
                      <a:rPr lang="en-US" b="1" i="1" smtClean="0">
                        <a:latin typeface="Cambria Math" panose="02040503050406030204" pitchFamily="18" charset="0"/>
                        <a:cs typeface="Segoe UI Semibold" panose="020B0702040204020203" pitchFamily="34" charset="0"/>
                      </a:rPr>
                      <m:t>∈</m:t>
                    </m:r>
                    <m:r>
                      <a:rPr lang="en-US" b="1" i="1" smtClean="0">
                        <a:latin typeface="Cambria Math" panose="02040503050406030204" pitchFamily="18" charset="0"/>
                        <a:cs typeface="Segoe UI Semibold" panose="020B0702040204020203" pitchFamily="34" charset="0"/>
                      </a:rPr>
                      <m:t>𝑹</m:t>
                    </m:r>
                    <m:r>
                      <a:rPr lang="en-US" b="1" i="0" smtClean="0">
                        <a:latin typeface="Cambria Math" panose="02040503050406030204" pitchFamily="18" charset="0"/>
                        <a:cs typeface="Segoe UI Semibold" panose="020B0702040204020203" pitchFamily="34" charset="0"/>
                      </a:rPr>
                      <m:t>]</m:t>
                    </m:r>
                  </m:oMath>
                </a14:m>
                <a:endParaRPr lang="en-US" b="1" dirty="0">
                  <a:latin typeface="Segoe UI Semibold" panose="020B0702040204020203" pitchFamily="34" charset="0"/>
                  <a:cs typeface="Segoe UI Semibold" panose="020B0702040204020203" pitchFamily="34" charset="0"/>
                </a:endParaRPr>
              </a:p>
            </p:txBody>
          </p:sp>
        </mc:Choice>
        <mc:Fallback xmlns="">
          <p:sp>
            <p:nvSpPr>
              <p:cNvPr id="8" name="Rectangle 7">
                <a:extLst>
                  <a:ext uri="{FF2B5EF4-FFF2-40B4-BE49-F238E27FC236}">
                    <a16:creationId xmlns:a16="http://schemas.microsoft.com/office/drawing/2014/main" id="{EC51DDF5-1192-4CE9-B120-28A332F78F47}"/>
                  </a:ext>
                </a:extLst>
              </p:cNvPr>
              <p:cNvSpPr>
                <a:spLocks noRot="1" noChangeAspect="1" noMove="1" noResize="1" noEditPoints="1" noAdjustHandles="1" noChangeArrowheads="1" noChangeShapeType="1" noTextEdit="1"/>
              </p:cNvSpPr>
              <p:nvPr/>
            </p:nvSpPr>
            <p:spPr>
              <a:xfrm>
                <a:off x="8077548" y="2234397"/>
                <a:ext cx="3948605" cy="468246"/>
              </a:xfrm>
              <a:prstGeom prst="rect">
                <a:avLst/>
              </a:prstGeom>
              <a:blipFill>
                <a:blip r:embed="rId6"/>
                <a:stretch>
                  <a:fillRect b="-11842"/>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8168737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D30793-9C75-479F-8E33-419AF7F4F7FC}"/>
              </a:ext>
            </a:extLst>
          </p:cNvPr>
          <p:cNvSpPr>
            <a:spLocks noGrp="1"/>
          </p:cNvSpPr>
          <p:nvPr>
            <p:ph type="title"/>
          </p:nvPr>
        </p:nvSpPr>
        <p:spPr/>
        <p:txBody>
          <a:bodyPr/>
          <a:lstStyle/>
          <a:p>
            <a:r>
              <a:rPr lang="en-US" dirty="0"/>
              <a:t>What Can’t Regular Expressions Do?</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7C5AA3D9-1166-4000-A0A0-6D7EB74B83F6}"/>
                  </a:ext>
                </a:extLst>
              </p:cNvPr>
              <p:cNvSpPr>
                <a:spLocks noGrp="1"/>
              </p:cNvSpPr>
              <p:nvPr>
                <p:ph idx="1"/>
              </p:nvPr>
            </p:nvSpPr>
            <p:spPr/>
            <p:txBody>
              <a:bodyPr/>
              <a:lstStyle/>
              <a:p>
                <a:r>
                  <a:rPr lang="en-US" dirty="0"/>
                  <a:t>Some “easy” things </a:t>
                </a:r>
                <a:br>
                  <a:rPr lang="en-US" dirty="0"/>
                </a:br>
                <a:r>
                  <a:rPr lang="en-US" dirty="0"/>
                  <a:t>Where you could say whether a string matches with just a loop</a:t>
                </a:r>
              </a:p>
              <a:p>
                <a:pPr lvl="1"/>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a:t>
                </a:r>
              </a:p>
              <a:p>
                <a:pPr lvl="1"/>
                <a:r>
                  <a:rPr lang="en-US" dirty="0"/>
                  <a:t>The set of all palindromes.</a:t>
                </a:r>
              </a:p>
              <a:p>
                <a:pPr lvl="1"/>
                <a:endParaRPr lang="en-US" dirty="0"/>
              </a:p>
              <a:p>
                <a:pPr lvl="1"/>
                <a:r>
                  <a:rPr lang="en-US" dirty="0"/>
                  <a:t>And some harder things</a:t>
                </a:r>
              </a:p>
              <a:p>
                <a:pPr lvl="1"/>
                <a:r>
                  <a:rPr lang="en-US" dirty="0"/>
                  <a:t>Expressions with matched parentheses</a:t>
                </a:r>
              </a:p>
              <a:p>
                <a:pPr lvl="1"/>
                <a:r>
                  <a:rPr lang="en-US" dirty="0"/>
                  <a:t>Properly formed arithmetic expressions</a:t>
                </a:r>
              </a:p>
              <a:p>
                <a:pPr lvl="1"/>
                <a:endParaRPr lang="en-US" dirty="0"/>
              </a:p>
              <a:p>
                <a:pPr lvl="1"/>
                <a:r>
                  <a:rPr lang="en-US" dirty="0"/>
                  <a:t>Context Free Grammars can solve all of these problems!</a:t>
                </a:r>
              </a:p>
            </p:txBody>
          </p:sp>
        </mc:Choice>
        <mc:Fallback xmlns="">
          <p:sp>
            <p:nvSpPr>
              <p:cNvPr id="5" name="Content Placeholder 4">
                <a:extLst>
                  <a:ext uri="{FF2B5EF4-FFF2-40B4-BE49-F238E27FC236}">
                    <a16:creationId xmlns:a16="http://schemas.microsoft.com/office/drawing/2014/main" id="{7C5AA3D9-1166-4000-A0A0-6D7EB74B83F6}"/>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8853223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20747-EE1D-413C-9FCC-AF5F92C93D85}"/>
              </a:ext>
            </a:extLst>
          </p:cNvPr>
          <p:cNvSpPr>
            <a:spLocks noGrp="1"/>
          </p:cNvSpPr>
          <p:nvPr>
            <p:ph type="title"/>
          </p:nvPr>
        </p:nvSpPr>
        <p:spPr/>
        <p:txBody>
          <a:bodyPr/>
          <a:lstStyle/>
          <a:p>
            <a:r>
              <a:rPr lang="en-US" dirty="0"/>
              <a:t>Context Free Grammars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7A4017B-7204-4EFC-902C-844E4DAA794C}"/>
                  </a:ext>
                </a:extLst>
              </p:cNvPr>
              <p:cNvSpPr>
                <a:spLocks noGrp="1"/>
              </p:cNvSpPr>
              <p:nvPr>
                <p:ph idx="1"/>
              </p:nvPr>
            </p:nvSpPr>
            <p:spPr/>
            <p:txBody>
              <a:bodyPr/>
              <a:lstStyle/>
              <a:p>
                <a:r>
                  <a:rPr lang="en-US" dirty="0"/>
                  <a:t>A context free grammar (CFG) is a finite set of production rules over:</a:t>
                </a:r>
              </a:p>
              <a:p>
                <a:pPr lvl="1"/>
                <a:r>
                  <a:rPr lang="en-US" dirty="0"/>
                  <a:t>An alphabet </a:t>
                </a:r>
                <a14:m>
                  <m:oMath xmlns:m="http://schemas.openxmlformats.org/officeDocument/2006/math">
                    <m:r>
                      <m:rPr>
                        <m:sty m:val="p"/>
                      </m:rPr>
                      <a:rPr lang="en-US" b="0" i="0" smtClean="0">
                        <a:latin typeface="Cambria Math" panose="02040503050406030204" pitchFamily="18" charset="0"/>
                      </a:rPr>
                      <m:t>Σ</m:t>
                    </m:r>
                  </m:oMath>
                </a14:m>
                <a:r>
                  <a:rPr lang="en-US" dirty="0"/>
                  <a:t> of “terminal symbols”</a:t>
                </a:r>
              </a:p>
              <a:p>
                <a:pPr lvl="1"/>
                <a:r>
                  <a:rPr lang="en-US" dirty="0"/>
                  <a:t>A finite set </a:t>
                </a:r>
                <a14:m>
                  <m:oMath xmlns:m="http://schemas.openxmlformats.org/officeDocument/2006/math">
                    <m:r>
                      <a:rPr lang="en-US" b="0" i="1" smtClean="0">
                        <a:latin typeface="Cambria Math" panose="02040503050406030204" pitchFamily="18" charset="0"/>
                      </a:rPr>
                      <m:t>𝑉</m:t>
                    </m:r>
                  </m:oMath>
                </a14:m>
                <a:r>
                  <a:rPr lang="en-US" dirty="0"/>
                  <a:t> of “nonterminal symbols”</a:t>
                </a:r>
              </a:p>
              <a:p>
                <a:pPr lvl="1"/>
                <a:r>
                  <a:rPr lang="en-US" dirty="0"/>
                  <a:t>A start symbol (one of the elements of </a:t>
                </a:r>
                <a14:m>
                  <m:oMath xmlns:m="http://schemas.openxmlformats.org/officeDocument/2006/math">
                    <m:r>
                      <a:rPr lang="en-US" b="0" i="1" smtClean="0">
                        <a:latin typeface="Cambria Math" panose="02040503050406030204" pitchFamily="18" charset="0"/>
                      </a:rPr>
                      <m:t>𝑉</m:t>
                    </m:r>
                  </m:oMath>
                </a14:m>
                <a:r>
                  <a:rPr lang="en-US" dirty="0"/>
                  <a:t>) usually denoted </a:t>
                </a:r>
                <a14:m>
                  <m:oMath xmlns:m="http://schemas.openxmlformats.org/officeDocument/2006/math">
                    <m:r>
                      <a:rPr lang="en-US" b="0" i="1" smtClean="0">
                        <a:latin typeface="Cambria Math" panose="02040503050406030204" pitchFamily="18" charset="0"/>
                      </a:rPr>
                      <m:t>𝑆</m:t>
                    </m:r>
                  </m:oMath>
                </a14:m>
                <a:r>
                  <a:rPr lang="en-US" dirty="0"/>
                  <a:t>.</a:t>
                </a:r>
              </a:p>
              <a:p>
                <a:pPr lvl="1"/>
                <a:endParaRPr lang="en-US" dirty="0"/>
              </a:p>
              <a:p>
                <a:pPr lvl="1"/>
                <a:endParaRPr lang="en-US" dirty="0"/>
              </a:p>
              <a:p>
                <a:pPr lvl="1"/>
                <a:r>
                  <a:rPr lang="en-US" dirty="0"/>
                  <a:t>A production rule for a nonterminal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𝑉</m:t>
                    </m:r>
                  </m:oMath>
                </a14:m>
                <a:r>
                  <a:rPr lang="en-US" dirty="0"/>
                  <a:t> takes the form</a:t>
                </a:r>
              </a:p>
              <a:p>
                <a:pPr lvl="1"/>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1</m:t>
                        </m:r>
                      </m:sub>
                    </m:sSub>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2</m:t>
                            </m:r>
                          </m:sub>
                        </m:sSub>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𝑘</m:t>
                        </m:r>
                      </m:sub>
                    </m:sSub>
                  </m:oMath>
                </a14:m>
                <a:r>
                  <a:rPr lang="en-US" dirty="0"/>
                  <a:t> </a:t>
                </a:r>
              </a:p>
              <a:p>
                <a:pPr lvl="1"/>
                <a:r>
                  <a:rPr lang="en-US" dirty="0"/>
                  <a:t>Where each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𝑉</m:t>
                            </m:r>
                            <m:r>
                              <a:rPr lang="en-US" b="0" i="1" smtClean="0">
                                <a:latin typeface="Cambria Math" panose="02040503050406030204" pitchFamily="18" charset="0"/>
                              </a:rPr>
                              <m:t>∪</m:t>
                            </m:r>
                            <m:r>
                              <m:rPr>
                                <m:sty m:val="p"/>
                              </m:rPr>
                              <a:rPr lang="en-US" b="0" i="0" smtClean="0">
                                <a:latin typeface="Cambria Math" panose="02040503050406030204" pitchFamily="18" charset="0"/>
                              </a:rPr>
                              <m:t>Σ</m:t>
                            </m:r>
                          </m:e>
                        </m:d>
                      </m:e>
                      <m:sup>
                        <m:r>
                          <a:rPr lang="en-US" b="0" i="1" smtClean="0">
                            <a:latin typeface="Cambria Math" panose="02040503050406030204" pitchFamily="18" charset="0"/>
                          </a:rPr>
                          <m:t>∗</m:t>
                        </m:r>
                      </m:sup>
                    </m:sSup>
                  </m:oMath>
                </a14:m>
                <a:r>
                  <a:rPr lang="en-US" dirty="0"/>
                  <a:t> is a string of </a:t>
                </a:r>
                <a:r>
                  <a:rPr lang="en-US" dirty="0" err="1"/>
                  <a:t>nonterminals</a:t>
                </a:r>
                <a:r>
                  <a:rPr lang="en-US" dirty="0"/>
                  <a:t> and terminals.</a:t>
                </a:r>
              </a:p>
            </p:txBody>
          </p:sp>
        </mc:Choice>
        <mc:Fallback xmlns="">
          <p:sp>
            <p:nvSpPr>
              <p:cNvPr id="3" name="Content Placeholder 2">
                <a:extLst>
                  <a:ext uri="{FF2B5EF4-FFF2-40B4-BE49-F238E27FC236}">
                    <a16:creationId xmlns:a16="http://schemas.microsoft.com/office/drawing/2014/main" id="{97A4017B-7204-4EFC-902C-844E4DAA794C}"/>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2472732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A92DA-3D48-4259-9C3D-E824A292FF78}"/>
              </a:ext>
            </a:extLst>
          </p:cNvPr>
          <p:cNvSpPr>
            <a:spLocks noGrp="1"/>
          </p:cNvSpPr>
          <p:nvPr>
            <p:ph type="title"/>
          </p:nvPr>
        </p:nvSpPr>
        <p:spPr/>
        <p:txBody>
          <a:bodyPr/>
          <a:lstStyle/>
          <a:p>
            <a:r>
              <a:rPr lang="en-US" dirty="0"/>
              <a:t>Context Free Grammars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C735135-6A3E-4536-8D22-3371C4F9D783}"/>
                  </a:ext>
                </a:extLst>
              </p:cNvPr>
              <p:cNvSpPr>
                <a:spLocks noGrp="1"/>
              </p:cNvSpPr>
              <p:nvPr>
                <p:ph idx="1"/>
              </p:nvPr>
            </p:nvSpPr>
            <p:spPr/>
            <p:txBody>
              <a:bodyPr/>
              <a:lstStyle/>
              <a:p>
                <a:r>
                  <a:rPr lang="en-US" dirty="0"/>
                  <a:t>We think of context free grammars as </a:t>
                </a:r>
                <a:r>
                  <a:rPr lang="en-US" b="1" dirty="0"/>
                  <a:t>generating</a:t>
                </a:r>
                <a:r>
                  <a:rPr lang="en-US" dirty="0"/>
                  <a:t> strings.</a:t>
                </a:r>
              </a:p>
              <a:p>
                <a:r>
                  <a:rPr lang="en-US" dirty="0"/>
                  <a:t>1. Start from the start symbol </a:t>
                </a:r>
                <a14:m>
                  <m:oMath xmlns:m="http://schemas.openxmlformats.org/officeDocument/2006/math">
                    <m:r>
                      <a:rPr lang="en-US" b="0" i="1" smtClean="0">
                        <a:latin typeface="Cambria Math" panose="02040503050406030204" pitchFamily="18" charset="0"/>
                      </a:rPr>
                      <m:t>𝑆</m:t>
                    </m:r>
                  </m:oMath>
                </a14:m>
                <a:r>
                  <a:rPr lang="en-US" dirty="0"/>
                  <a:t>.</a:t>
                </a:r>
              </a:p>
              <a:p>
                <a:r>
                  <a:rPr lang="en-US" dirty="0"/>
                  <a:t>2. Choose a nonterminal in the string, and a production rule </a:t>
                </a:r>
                <a:r>
                  <a:rPr lang="en-US" i="1" dirty="0">
                    <a:latin typeface="Cambria Math" panose="02040503050406030204" pitchFamily="18" charset="0"/>
                  </a:rPr>
                  <a:t/>
                </a:r>
                <a:br>
                  <a:rPr lang="en-US" i="1" dirty="0">
                    <a:latin typeface="Cambria Math" panose="02040503050406030204" pitchFamily="18" charset="0"/>
                  </a:rPr>
                </a:b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1</m:t>
                        </m:r>
                      </m:sub>
                    </m:sSub>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2</m:t>
                            </m:r>
                          </m:sub>
                        </m:sSub>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𝑘</m:t>
                        </m:r>
                      </m:sub>
                    </m:sSub>
                  </m:oMath>
                </a14:m>
                <a:r>
                  <a:rPr lang="en-US" dirty="0"/>
                  <a:t> replace that copy of the nonterminal with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sub>
                    </m:sSub>
                  </m:oMath>
                </a14:m>
                <a:r>
                  <a:rPr lang="en-US" dirty="0"/>
                  <a:t>.</a:t>
                </a:r>
              </a:p>
              <a:p>
                <a:r>
                  <a:rPr lang="en-US" dirty="0"/>
                  <a:t>3. If no </a:t>
                </a:r>
                <a:r>
                  <a:rPr lang="en-US" dirty="0" err="1"/>
                  <a:t>nonterminals</a:t>
                </a:r>
                <a:r>
                  <a:rPr lang="en-US" dirty="0"/>
                  <a:t> remain, you’re done! Otherwise, </a:t>
                </a:r>
                <a:r>
                  <a:rPr lang="en-US" dirty="0" err="1"/>
                  <a:t>goto</a:t>
                </a:r>
                <a:r>
                  <a:rPr lang="en-US" dirty="0"/>
                  <a:t> step 2.</a:t>
                </a:r>
              </a:p>
              <a:p>
                <a:endParaRPr lang="en-US" dirty="0"/>
              </a:p>
              <a:p>
                <a:r>
                  <a:rPr lang="en-US" dirty="0"/>
                  <a:t>A string is in the language of the CFG </a:t>
                </a:r>
                <a:r>
                  <a:rPr lang="en-US" dirty="0" err="1"/>
                  <a:t>iff</a:t>
                </a:r>
                <a:r>
                  <a:rPr lang="en-US" dirty="0"/>
                  <a:t> it can be generated starting from </a:t>
                </a:r>
                <a14:m>
                  <m:oMath xmlns:m="http://schemas.openxmlformats.org/officeDocument/2006/math">
                    <m:r>
                      <a:rPr lang="en-US" b="0" i="1" smtClean="0">
                        <a:latin typeface="Cambria Math" panose="02040503050406030204" pitchFamily="18" charset="0"/>
                      </a:rPr>
                      <m:t>𝑆</m:t>
                    </m:r>
                  </m:oMath>
                </a14:m>
                <a:r>
                  <a:rPr lang="en-US" dirty="0"/>
                  <a:t>.</a:t>
                </a:r>
              </a:p>
              <a:p>
                <a:pPr marL="0" indent="0">
                  <a:buNone/>
                </a:pPr>
                <a:r>
                  <a:rPr lang="en-US" dirty="0"/>
                  <a:t>Notation: </a:t>
                </a:r>
                <a14:m>
                  <m:oMath xmlns:m="http://schemas.openxmlformats.org/officeDocument/2006/math">
                    <m:r>
                      <a:rPr lang="en-US" b="0" i="1" smtClean="0">
                        <a:latin typeface="Cambria Math" panose="02040503050406030204" pitchFamily="18" charset="0"/>
                      </a:rPr>
                      <m:t>𝑥𝐴𝑦</m:t>
                    </m:r>
                    <m:r>
                      <a:rPr lang="en-US" b="0" i="1" smtClean="0">
                        <a:latin typeface="Cambria Math" panose="02040503050406030204" pitchFamily="18" charset="0"/>
                      </a:rPr>
                      <m:t>⇒</m:t>
                    </m:r>
                    <m:r>
                      <a:rPr lang="en-US" b="0" i="1" smtClean="0">
                        <a:latin typeface="Cambria Math" panose="02040503050406030204" pitchFamily="18" charset="0"/>
                      </a:rPr>
                      <m:t>𝑥𝑤𝑦</m:t>
                    </m:r>
                  </m:oMath>
                </a14:m>
                <a:r>
                  <a:rPr lang="en-US" dirty="0"/>
                  <a:t> is rewriting </a:t>
                </a:r>
                <a14:m>
                  <m:oMath xmlns:m="http://schemas.openxmlformats.org/officeDocument/2006/math">
                    <m:r>
                      <a:rPr lang="en-US" b="0" i="1" smtClean="0">
                        <a:latin typeface="Cambria Math" panose="02040503050406030204" pitchFamily="18" charset="0"/>
                      </a:rPr>
                      <m:t>𝐴</m:t>
                    </m:r>
                  </m:oMath>
                </a14:m>
                <a:r>
                  <a:rPr lang="en-US" dirty="0"/>
                  <a:t> with </a:t>
                </a:r>
                <a14:m>
                  <m:oMath xmlns:m="http://schemas.openxmlformats.org/officeDocument/2006/math">
                    <m:r>
                      <a:rPr lang="en-US" b="0" i="1" smtClean="0">
                        <a:latin typeface="Cambria Math" panose="02040503050406030204" pitchFamily="18" charset="0"/>
                      </a:rPr>
                      <m:t>𝑤</m:t>
                    </m:r>
                  </m:oMath>
                </a14:m>
                <a:r>
                  <a:rPr lang="en-US" dirty="0"/>
                  <a:t>.</a:t>
                </a:r>
              </a:p>
            </p:txBody>
          </p:sp>
        </mc:Choice>
        <mc:Fallback xmlns="">
          <p:sp>
            <p:nvSpPr>
              <p:cNvPr id="3" name="Content Placeholder 2">
                <a:extLst>
                  <a:ext uri="{FF2B5EF4-FFF2-40B4-BE49-F238E27FC236}">
                    <a16:creationId xmlns:a16="http://schemas.microsoft.com/office/drawing/2014/main" id="{0C735135-6A3E-4536-8D22-3371C4F9D783}"/>
                  </a:ext>
                </a:extLst>
              </p:cNvPr>
              <p:cNvSpPr>
                <a:spLocks noGrp="1" noRot="1" noChangeAspect="1" noMove="1" noResize="1" noEditPoints="1" noAdjustHandles="1" noChangeArrowheads="1" noChangeShapeType="1" noTextEdit="1"/>
              </p:cNvSpPr>
              <p:nvPr>
                <p:ph idx="1"/>
              </p:nvPr>
            </p:nvSpPr>
            <p:spPr>
              <a:blipFill>
                <a:blip r:embed="rId2"/>
                <a:stretch>
                  <a:fillRect l="-1525" t="-2138"/>
                </a:stretch>
              </a:blipFill>
            </p:spPr>
            <p:txBody>
              <a:bodyPr/>
              <a:lstStyle/>
              <a:p>
                <a:r>
                  <a:rPr lang="en-US">
                    <a:noFill/>
                  </a:rPr>
                  <a:t> </a:t>
                </a:r>
              </a:p>
            </p:txBody>
          </p:sp>
        </mc:Fallback>
      </mc:AlternateContent>
    </p:spTree>
    <p:extLst>
      <p:ext uri="{BB962C8B-B14F-4D97-AF65-F5344CB8AC3E}">
        <p14:creationId xmlns:p14="http://schemas.microsoft.com/office/powerpoint/2010/main" val="39360672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234D4-084F-4729-B6D1-37C2316540E4}"/>
              </a:ext>
            </a:extLst>
          </p:cNvPr>
          <p:cNvSpPr>
            <a:spLocks noGrp="1"/>
          </p:cNvSpPr>
          <p:nvPr>
            <p:ph type="title"/>
          </p:nvPr>
        </p:nvSpPr>
        <p:spPr/>
        <p:txBody>
          <a:bodyPr/>
          <a:lstStyle/>
          <a:p>
            <a:r>
              <a:rPr lang="en-US" dirty="0"/>
              <a:t>Examples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C502B63-C628-41AA-9548-E6CA5045F72B}"/>
                  </a:ext>
                </a:extLst>
              </p:cNvPr>
              <p:cNvSpPr>
                <a:spLocks noGrp="1"/>
              </p:cNvSpPr>
              <p:nvPr>
                <p:ph idx="1"/>
              </p:nvPr>
            </p:nvSpPr>
            <p:spPr/>
            <p:txBody>
              <a:bodyPr>
                <a:normAutofit lnSpcReduction="10000"/>
              </a:bodyPr>
              <a:lstStyle/>
              <a:p>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→0</m:t>
                    </m:r>
                    <m:r>
                      <a:rPr lang="en-US" b="0" i="1" smtClean="0">
                        <a:latin typeface="Cambria Math" panose="02040503050406030204" pitchFamily="18" charset="0"/>
                      </a:rPr>
                      <m:t>𝑆</m:t>
                    </m:r>
                    <m:r>
                      <a:rPr lang="en-US" b="0" i="1" smtClean="0">
                        <a:latin typeface="Cambria Math" panose="02040503050406030204" pitchFamily="18" charset="0"/>
                      </a:rPr>
                      <m:t>0</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𝑆</m:t>
                        </m:r>
                        <m:r>
                          <a:rPr lang="en-US" b="0" i="1" smtClean="0">
                            <a:latin typeface="Cambria Math" panose="02040503050406030204" pitchFamily="18" charset="0"/>
                          </a:rPr>
                          <m:t>1</m:t>
                        </m:r>
                      </m:e>
                    </m:d>
                    <m:r>
                      <a:rPr lang="en-US" b="0" i="1" smtClean="0">
                        <a:latin typeface="Cambria Math" panose="02040503050406030204" pitchFamily="18" charset="0"/>
                      </a:rPr>
                      <m:t>0|1|</m:t>
                    </m:r>
                    <m:r>
                      <a:rPr lang="en-US" b="0" i="1" smtClean="0">
                        <a:latin typeface="Cambria Math" panose="02040503050406030204" pitchFamily="18" charset="0"/>
                      </a:rPr>
                      <m:t>𝜀</m:t>
                    </m:r>
                  </m:oMath>
                </a14:m>
                <a:endParaRPr lang="en-US" dirty="0"/>
              </a:p>
              <a:p>
                <a:endParaRPr lang="en-US" dirty="0"/>
              </a:p>
              <a:p>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→0</m:t>
                    </m:r>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1|</m:t>
                    </m:r>
                    <m:r>
                      <a:rPr lang="en-US" b="0" i="1" smtClean="0">
                        <a:latin typeface="Cambria Math" panose="02040503050406030204" pitchFamily="18" charset="0"/>
                      </a:rPr>
                      <m:t>𝜀</m:t>
                    </m:r>
                  </m:oMath>
                </a14:m>
                <a:endParaRPr lang="en-US" dirty="0"/>
              </a:p>
              <a:p>
                <a:endParaRPr lang="en-US" dirty="0"/>
              </a:p>
              <a:p>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𝑆</m:t>
                        </m:r>
                      </m:e>
                    </m:d>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𝑆𝑆</m:t>
                        </m:r>
                      </m:e>
                    </m:d>
                    <m:r>
                      <a:rPr lang="en-US" b="0" i="1" smtClean="0">
                        <a:latin typeface="Cambria Math" panose="02040503050406030204" pitchFamily="18" charset="0"/>
                      </a:rPr>
                      <m:t>𝜀</m:t>
                    </m:r>
                  </m:oMath>
                </a14:m>
                <a:endParaRPr lang="en-US" b="0" dirty="0"/>
              </a:p>
              <a:p>
                <a:endParaRPr lang="en-US" dirty="0"/>
              </a:p>
              <a:p>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𝐴𝐵</m:t>
                    </m:r>
                  </m:oMath>
                </a14:m>
                <a:endParaRPr lang="en-US" dirty="0"/>
              </a:p>
              <a:p>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→0</m:t>
                    </m:r>
                    <m:r>
                      <a:rPr lang="en-US" b="0" i="1" smtClean="0">
                        <a:latin typeface="Cambria Math" panose="02040503050406030204" pitchFamily="18" charset="0"/>
                      </a:rPr>
                      <m:t>𝐴</m:t>
                    </m:r>
                    <m:r>
                      <a:rPr lang="en-US" b="0" i="1" smtClean="0">
                        <a:latin typeface="Cambria Math" panose="02040503050406030204" pitchFamily="18" charset="0"/>
                      </a:rPr>
                      <m:t>1|</m:t>
                    </m:r>
                    <m:r>
                      <a:rPr lang="en-US" b="0" i="1" smtClean="0">
                        <a:latin typeface="Cambria Math" panose="02040503050406030204" pitchFamily="18" charset="0"/>
                      </a:rPr>
                      <m:t>𝜀</m:t>
                    </m:r>
                  </m:oMath>
                </a14:m>
                <a:endParaRPr lang="en-US" dirty="0"/>
              </a:p>
              <a:p>
                <a14:m>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→1</m:t>
                    </m:r>
                    <m:r>
                      <a:rPr lang="en-US" b="0" i="1" smtClean="0">
                        <a:latin typeface="Cambria Math" panose="02040503050406030204" pitchFamily="18" charset="0"/>
                      </a:rPr>
                      <m:t>𝐵</m:t>
                    </m:r>
                    <m:r>
                      <a:rPr lang="en-US" b="0" i="1" smtClean="0">
                        <a:latin typeface="Cambria Math" panose="02040503050406030204" pitchFamily="18" charset="0"/>
                      </a:rPr>
                      <m:t>0|</m:t>
                    </m:r>
                    <m:r>
                      <a:rPr lang="en-US" b="0" i="1" smtClean="0">
                        <a:latin typeface="Cambria Math" panose="02040503050406030204" pitchFamily="18" charset="0"/>
                      </a:rPr>
                      <m:t>𝜀</m:t>
                    </m:r>
                  </m:oMath>
                </a14:m>
                <a:endParaRPr lang="en-US" dirty="0"/>
              </a:p>
            </p:txBody>
          </p:sp>
        </mc:Choice>
        <mc:Fallback xmlns="">
          <p:sp>
            <p:nvSpPr>
              <p:cNvPr id="3" name="Content Placeholder 2">
                <a:extLst>
                  <a:ext uri="{FF2B5EF4-FFF2-40B4-BE49-F238E27FC236}">
                    <a16:creationId xmlns:a16="http://schemas.microsoft.com/office/drawing/2014/main" id="{5C502B63-C628-41AA-9548-E6CA5045F72B}"/>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
        <p:nvSpPr>
          <p:cNvPr id="4" name="Rectangular Callout 3"/>
          <p:cNvSpPr/>
          <p:nvPr/>
        </p:nvSpPr>
        <p:spPr>
          <a:xfrm>
            <a:off x="1391984" y="4222548"/>
            <a:ext cx="5812555" cy="291210"/>
          </a:xfrm>
          <a:prstGeom prst="wedgeRectCallout">
            <a:avLst>
              <a:gd name="adj1" fmla="val -43147"/>
              <a:gd name="adj2" fmla="val -115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The alphabet here is {(,)} i.e. parentheses are the characters.</a:t>
            </a:r>
            <a:endParaRPr lang="en-US" dirty="0"/>
          </a:p>
        </p:txBody>
      </p:sp>
    </p:spTree>
    <p:extLst>
      <p:ext uri="{BB962C8B-B14F-4D97-AF65-F5344CB8AC3E}">
        <p14:creationId xmlns:p14="http://schemas.microsoft.com/office/powerpoint/2010/main" val="14825908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234D4-084F-4729-B6D1-37C2316540E4}"/>
              </a:ext>
            </a:extLst>
          </p:cNvPr>
          <p:cNvSpPr>
            <a:spLocks noGrp="1"/>
          </p:cNvSpPr>
          <p:nvPr>
            <p:ph type="title"/>
          </p:nvPr>
        </p:nvSpPr>
        <p:spPr/>
        <p:txBody>
          <a:bodyPr/>
          <a:lstStyle/>
          <a:p>
            <a:r>
              <a:rPr lang="en-US" dirty="0"/>
              <a:t>Examples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C502B63-C628-41AA-9548-E6CA5045F72B}"/>
                  </a:ext>
                </a:extLst>
              </p:cNvPr>
              <p:cNvSpPr>
                <a:spLocks noGrp="1"/>
              </p:cNvSpPr>
              <p:nvPr>
                <p:ph idx="1"/>
              </p:nvPr>
            </p:nvSpPr>
            <p:spPr/>
            <p:txBody>
              <a:bodyPr>
                <a:normAutofit lnSpcReduction="10000"/>
              </a:bodyPr>
              <a:lstStyle/>
              <a:p>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→0</m:t>
                    </m:r>
                    <m:r>
                      <a:rPr lang="en-US" b="0" i="1" smtClean="0">
                        <a:latin typeface="Cambria Math" panose="02040503050406030204" pitchFamily="18" charset="0"/>
                      </a:rPr>
                      <m:t>𝑆</m:t>
                    </m:r>
                    <m:r>
                      <a:rPr lang="en-US" b="0" i="1" smtClean="0">
                        <a:latin typeface="Cambria Math" panose="02040503050406030204" pitchFamily="18" charset="0"/>
                      </a:rPr>
                      <m:t>0</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𝑆</m:t>
                        </m:r>
                        <m:r>
                          <a:rPr lang="en-US" b="0" i="1" smtClean="0">
                            <a:latin typeface="Cambria Math" panose="02040503050406030204" pitchFamily="18" charset="0"/>
                          </a:rPr>
                          <m:t>1</m:t>
                        </m:r>
                      </m:e>
                    </m:d>
                    <m:r>
                      <a:rPr lang="en-US" b="0" i="1" smtClean="0">
                        <a:latin typeface="Cambria Math" panose="02040503050406030204" pitchFamily="18" charset="0"/>
                      </a:rPr>
                      <m:t>0|1|</m:t>
                    </m:r>
                    <m:r>
                      <a:rPr lang="en-US" b="0" i="1" smtClean="0">
                        <a:latin typeface="Cambria Math" panose="02040503050406030204" pitchFamily="18" charset="0"/>
                      </a:rPr>
                      <m:t>𝜀</m:t>
                    </m:r>
                  </m:oMath>
                </a14:m>
                <a:endParaRPr lang="en-US" dirty="0"/>
              </a:p>
              <a:p>
                <a:r>
                  <a:rPr lang="en-US" dirty="0">
                    <a:solidFill>
                      <a:schemeClr val="accent3"/>
                    </a:solidFill>
                  </a:rPr>
                  <a:t>The set of all binary palindromes</a:t>
                </a:r>
              </a:p>
              <a:p>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→0</m:t>
                    </m:r>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1|</m:t>
                    </m:r>
                    <m:r>
                      <a:rPr lang="en-US" b="0" i="1" smtClean="0">
                        <a:latin typeface="Cambria Math" panose="02040503050406030204" pitchFamily="18" charset="0"/>
                      </a:rPr>
                      <m:t>𝜀</m:t>
                    </m:r>
                  </m:oMath>
                </a14:m>
                <a:endParaRPr lang="en-US" dirty="0"/>
              </a:p>
              <a:p>
                <a:r>
                  <a:rPr lang="en-US" dirty="0">
                    <a:solidFill>
                      <a:schemeClr val="accent3"/>
                    </a:solidFill>
                  </a:rPr>
                  <a:t>The set of all strings with any 0’s coming before any 1’s (i.e. </a:t>
                </a:r>
                <a14:m>
                  <m:oMath xmlns:m="http://schemas.openxmlformats.org/officeDocument/2006/math">
                    <m:sSup>
                      <m:sSupPr>
                        <m:ctrlPr>
                          <a:rPr lang="en-US" b="0" i="1" smtClean="0">
                            <a:solidFill>
                              <a:schemeClr val="accent3"/>
                            </a:solidFill>
                            <a:latin typeface="Cambria Math" panose="02040503050406030204" pitchFamily="18" charset="0"/>
                          </a:rPr>
                        </m:ctrlPr>
                      </m:sSupPr>
                      <m:e>
                        <m:r>
                          <a:rPr lang="en-US" b="0" i="1" smtClean="0">
                            <a:solidFill>
                              <a:schemeClr val="accent3"/>
                            </a:solidFill>
                            <a:latin typeface="Cambria Math" panose="02040503050406030204" pitchFamily="18" charset="0"/>
                          </a:rPr>
                          <m:t>0</m:t>
                        </m:r>
                      </m:e>
                      <m:sup>
                        <m:r>
                          <a:rPr lang="en-US" b="0" i="1" smtClean="0">
                            <a:solidFill>
                              <a:schemeClr val="accent3"/>
                            </a:solidFill>
                            <a:latin typeface="Cambria Math" panose="02040503050406030204" pitchFamily="18" charset="0"/>
                          </a:rPr>
                          <m:t>∗</m:t>
                        </m:r>
                      </m:sup>
                    </m:sSup>
                    <m:sSup>
                      <m:sSupPr>
                        <m:ctrlPr>
                          <a:rPr lang="en-US" b="0" i="1" smtClean="0">
                            <a:solidFill>
                              <a:schemeClr val="accent3"/>
                            </a:solidFill>
                            <a:latin typeface="Cambria Math" panose="02040503050406030204" pitchFamily="18" charset="0"/>
                          </a:rPr>
                        </m:ctrlPr>
                      </m:sSupPr>
                      <m:e>
                        <m:r>
                          <a:rPr lang="en-US" b="0" i="1" smtClean="0">
                            <a:solidFill>
                              <a:schemeClr val="accent3"/>
                            </a:solidFill>
                            <a:latin typeface="Cambria Math" panose="02040503050406030204" pitchFamily="18" charset="0"/>
                          </a:rPr>
                          <m:t>1</m:t>
                        </m:r>
                      </m:e>
                      <m:sup>
                        <m:r>
                          <a:rPr lang="en-US" b="0" i="1" smtClean="0">
                            <a:solidFill>
                              <a:schemeClr val="accent3"/>
                            </a:solidFill>
                            <a:latin typeface="Cambria Math" panose="02040503050406030204" pitchFamily="18" charset="0"/>
                          </a:rPr>
                          <m:t>∗</m:t>
                        </m:r>
                      </m:sup>
                    </m:sSup>
                  </m:oMath>
                </a14:m>
                <a:r>
                  <a:rPr lang="en-US" dirty="0">
                    <a:solidFill>
                      <a:schemeClr val="accent3"/>
                    </a:solidFill>
                  </a:rPr>
                  <a:t>)</a:t>
                </a:r>
              </a:p>
              <a:p>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𝑆</m:t>
                        </m:r>
                      </m:e>
                    </m:d>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𝑆𝑆</m:t>
                        </m:r>
                      </m:e>
                    </m:d>
                    <m:r>
                      <a:rPr lang="en-US" b="0" i="1" smtClean="0">
                        <a:latin typeface="Cambria Math" panose="02040503050406030204" pitchFamily="18" charset="0"/>
                      </a:rPr>
                      <m:t>𝜀</m:t>
                    </m:r>
                  </m:oMath>
                </a14:m>
                <a:endParaRPr lang="en-US" b="0" dirty="0"/>
              </a:p>
              <a:p>
                <a:r>
                  <a:rPr lang="en-US" dirty="0">
                    <a:solidFill>
                      <a:schemeClr val="accent3"/>
                    </a:solidFill>
                  </a:rPr>
                  <a:t>Balanced parentheses</a:t>
                </a:r>
              </a:p>
              <a:p>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𝐴𝐵</m:t>
                    </m:r>
                  </m:oMath>
                </a14:m>
                <a:endParaRPr lang="en-US" dirty="0"/>
              </a:p>
              <a:p>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→0</m:t>
                    </m:r>
                    <m:r>
                      <a:rPr lang="en-US" b="0" i="1" smtClean="0">
                        <a:latin typeface="Cambria Math" panose="02040503050406030204" pitchFamily="18" charset="0"/>
                      </a:rPr>
                      <m:t>𝐴</m:t>
                    </m:r>
                    <m:r>
                      <a:rPr lang="en-US" b="0" i="1" smtClean="0">
                        <a:latin typeface="Cambria Math" panose="02040503050406030204" pitchFamily="18" charset="0"/>
                      </a:rPr>
                      <m:t>1|</m:t>
                    </m:r>
                    <m:r>
                      <a:rPr lang="en-US" b="0" i="1" smtClean="0">
                        <a:latin typeface="Cambria Math" panose="02040503050406030204" pitchFamily="18" charset="0"/>
                      </a:rPr>
                      <m:t>𝜀</m:t>
                    </m:r>
                  </m:oMath>
                </a14:m>
                <a:endParaRPr lang="en-US" dirty="0"/>
              </a:p>
              <a:p>
                <a14:m>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→1</m:t>
                    </m:r>
                    <m:r>
                      <a:rPr lang="en-US" b="0" i="1" smtClean="0">
                        <a:latin typeface="Cambria Math" panose="02040503050406030204" pitchFamily="18" charset="0"/>
                      </a:rPr>
                      <m:t>𝐵</m:t>
                    </m:r>
                    <m:r>
                      <a:rPr lang="en-US" b="0" i="1" smtClean="0">
                        <a:latin typeface="Cambria Math" panose="02040503050406030204" pitchFamily="18" charset="0"/>
                      </a:rPr>
                      <m:t>0|</m:t>
                    </m:r>
                    <m:r>
                      <a:rPr lang="en-US" b="0" i="1" smtClean="0">
                        <a:latin typeface="Cambria Math" panose="02040503050406030204" pitchFamily="18" charset="0"/>
                      </a:rPr>
                      <m:t>𝜀</m:t>
                    </m:r>
                  </m:oMath>
                </a14:m>
                <a:r>
                  <a:rPr lang="en-US" dirty="0"/>
                  <a:t>    </a:t>
                </a:r>
                <a14:m>
                  <m:oMath xmlns:m="http://schemas.openxmlformats.org/officeDocument/2006/math">
                    <m:r>
                      <a:rPr lang="en-US" b="0" i="1" dirty="0" smtClean="0">
                        <a:solidFill>
                          <a:schemeClr val="accent3"/>
                        </a:solidFill>
                        <a:latin typeface="Cambria Math" panose="02040503050406030204" pitchFamily="18" charset="0"/>
                      </a:rPr>
                      <m:t>{</m:t>
                    </m:r>
                    <m:sSup>
                      <m:sSupPr>
                        <m:ctrlPr>
                          <a:rPr lang="en-US" b="0" i="1" dirty="0" smtClean="0">
                            <a:solidFill>
                              <a:schemeClr val="accent3"/>
                            </a:solidFill>
                            <a:latin typeface="Cambria Math" panose="02040503050406030204" pitchFamily="18" charset="0"/>
                          </a:rPr>
                        </m:ctrlPr>
                      </m:sSupPr>
                      <m:e>
                        <m:r>
                          <a:rPr lang="en-US" b="0" i="1" dirty="0" smtClean="0">
                            <a:solidFill>
                              <a:schemeClr val="accent3"/>
                            </a:solidFill>
                            <a:latin typeface="Cambria Math" panose="02040503050406030204" pitchFamily="18" charset="0"/>
                          </a:rPr>
                          <m:t>0</m:t>
                        </m:r>
                      </m:e>
                      <m:sup>
                        <m:r>
                          <a:rPr lang="en-US" b="0" i="1" dirty="0" smtClean="0">
                            <a:solidFill>
                              <a:schemeClr val="accent3"/>
                            </a:solidFill>
                            <a:latin typeface="Cambria Math" panose="02040503050406030204" pitchFamily="18" charset="0"/>
                          </a:rPr>
                          <m:t>𝑗</m:t>
                        </m:r>
                      </m:sup>
                    </m:sSup>
                    <m:sSup>
                      <m:sSupPr>
                        <m:ctrlPr>
                          <a:rPr lang="en-US" b="0" i="1" dirty="0" smtClean="0">
                            <a:solidFill>
                              <a:schemeClr val="accent3"/>
                            </a:solidFill>
                            <a:latin typeface="Cambria Math" panose="02040503050406030204" pitchFamily="18" charset="0"/>
                          </a:rPr>
                        </m:ctrlPr>
                      </m:sSupPr>
                      <m:e>
                        <m:r>
                          <a:rPr lang="en-US" b="0" i="1" dirty="0" smtClean="0">
                            <a:solidFill>
                              <a:schemeClr val="accent3"/>
                            </a:solidFill>
                            <a:latin typeface="Cambria Math" panose="02040503050406030204" pitchFamily="18" charset="0"/>
                          </a:rPr>
                          <m:t>1</m:t>
                        </m:r>
                      </m:e>
                      <m:sup>
                        <m:r>
                          <a:rPr lang="en-US" b="0" i="1" dirty="0" smtClean="0">
                            <a:solidFill>
                              <a:schemeClr val="accent3"/>
                            </a:solidFill>
                            <a:latin typeface="Cambria Math" panose="02040503050406030204" pitchFamily="18" charset="0"/>
                          </a:rPr>
                          <m:t>𝑗</m:t>
                        </m:r>
                        <m:r>
                          <a:rPr lang="en-US" b="0" i="1" dirty="0" smtClean="0">
                            <a:solidFill>
                              <a:schemeClr val="accent3"/>
                            </a:solidFill>
                            <a:latin typeface="Cambria Math" panose="02040503050406030204" pitchFamily="18" charset="0"/>
                          </a:rPr>
                          <m:t>+</m:t>
                        </m:r>
                        <m:r>
                          <a:rPr lang="en-US" b="0" i="1" dirty="0" smtClean="0">
                            <a:solidFill>
                              <a:schemeClr val="accent3"/>
                            </a:solidFill>
                            <a:latin typeface="Cambria Math" panose="02040503050406030204" pitchFamily="18" charset="0"/>
                          </a:rPr>
                          <m:t>𝑘</m:t>
                        </m:r>
                      </m:sup>
                    </m:sSup>
                    <m:sSup>
                      <m:sSupPr>
                        <m:ctrlPr>
                          <a:rPr lang="en-US" b="0" i="1" dirty="0" smtClean="0">
                            <a:solidFill>
                              <a:schemeClr val="accent3"/>
                            </a:solidFill>
                            <a:latin typeface="Cambria Math" panose="02040503050406030204" pitchFamily="18" charset="0"/>
                          </a:rPr>
                        </m:ctrlPr>
                      </m:sSupPr>
                      <m:e>
                        <m:r>
                          <a:rPr lang="en-US" b="0" i="1" dirty="0" smtClean="0">
                            <a:solidFill>
                              <a:schemeClr val="accent3"/>
                            </a:solidFill>
                            <a:latin typeface="Cambria Math" panose="02040503050406030204" pitchFamily="18" charset="0"/>
                          </a:rPr>
                          <m:t>0</m:t>
                        </m:r>
                      </m:e>
                      <m:sup>
                        <m:r>
                          <a:rPr lang="en-US" b="0" i="1" dirty="0" smtClean="0">
                            <a:solidFill>
                              <a:schemeClr val="accent3"/>
                            </a:solidFill>
                            <a:latin typeface="Cambria Math" panose="02040503050406030204" pitchFamily="18" charset="0"/>
                          </a:rPr>
                          <m:t>𝑘</m:t>
                        </m:r>
                      </m:sup>
                    </m:sSup>
                    <m:r>
                      <a:rPr lang="en-US" b="0" i="1" dirty="0" smtClean="0">
                        <a:solidFill>
                          <a:schemeClr val="accent3"/>
                        </a:solidFill>
                        <a:latin typeface="Cambria Math" panose="02040503050406030204" pitchFamily="18" charset="0"/>
                      </a:rPr>
                      <m:t>:</m:t>
                    </m:r>
                    <m:r>
                      <a:rPr lang="en-US" b="0" i="1" dirty="0" smtClean="0">
                        <a:solidFill>
                          <a:schemeClr val="accent3"/>
                        </a:solidFill>
                        <a:latin typeface="Cambria Math" panose="02040503050406030204" pitchFamily="18" charset="0"/>
                      </a:rPr>
                      <m:t>𝑗</m:t>
                    </m:r>
                    <m:r>
                      <a:rPr lang="en-US" b="0" i="1" dirty="0" smtClean="0">
                        <a:solidFill>
                          <a:schemeClr val="accent3"/>
                        </a:solidFill>
                        <a:latin typeface="Cambria Math" panose="02040503050406030204" pitchFamily="18" charset="0"/>
                      </a:rPr>
                      <m:t>,</m:t>
                    </m:r>
                    <m:r>
                      <a:rPr lang="en-US" b="0" i="1" dirty="0" smtClean="0">
                        <a:solidFill>
                          <a:schemeClr val="accent3"/>
                        </a:solidFill>
                        <a:latin typeface="Cambria Math" panose="02040503050406030204" pitchFamily="18" charset="0"/>
                      </a:rPr>
                      <m:t>𝑘</m:t>
                    </m:r>
                    <m:r>
                      <a:rPr lang="en-US" b="0" i="1" dirty="0" smtClean="0">
                        <a:solidFill>
                          <a:schemeClr val="accent3"/>
                        </a:solidFill>
                        <a:latin typeface="Cambria Math" panose="02040503050406030204" pitchFamily="18" charset="0"/>
                      </a:rPr>
                      <m:t>≥0}</m:t>
                    </m:r>
                  </m:oMath>
                </a14:m>
                <a:endParaRPr lang="en-US" dirty="0"/>
              </a:p>
            </p:txBody>
          </p:sp>
        </mc:Choice>
        <mc:Fallback xmlns="">
          <p:sp>
            <p:nvSpPr>
              <p:cNvPr id="3" name="Content Placeholder 2">
                <a:extLst>
                  <a:ext uri="{FF2B5EF4-FFF2-40B4-BE49-F238E27FC236}">
                    <a16:creationId xmlns:a16="http://schemas.microsoft.com/office/drawing/2014/main" id="{5C502B63-C628-41AA-9548-E6CA5045F72B}"/>
                  </a:ext>
                </a:extLst>
              </p:cNvPr>
              <p:cNvSpPr>
                <a:spLocks noGrp="1" noRot="1" noChangeAspect="1" noMove="1" noResize="1" noEditPoints="1" noAdjustHandles="1" noChangeArrowheads="1" noChangeShapeType="1" noTextEdit="1"/>
              </p:cNvSpPr>
              <p:nvPr>
                <p:ph idx="1"/>
              </p:nvPr>
            </p:nvSpPr>
            <p:spPr>
              <a:blipFill>
                <a:blip r:embed="rId2"/>
                <a:stretch>
                  <a:fillRect l="-654"/>
                </a:stretch>
              </a:blipFill>
            </p:spPr>
            <p:txBody>
              <a:bodyPr/>
              <a:lstStyle/>
              <a:p>
                <a:r>
                  <a:rPr lang="en-US">
                    <a:noFill/>
                  </a:rPr>
                  <a:t> </a:t>
                </a:r>
              </a:p>
            </p:txBody>
          </p:sp>
        </mc:Fallback>
      </mc:AlternateContent>
    </p:spTree>
    <p:extLst>
      <p:ext uri="{BB962C8B-B14F-4D97-AF65-F5344CB8AC3E}">
        <p14:creationId xmlns:p14="http://schemas.microsoft.com/office/powerpoint/2010/main" val="699016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17F0C-212E-4FB4-8969-6AD222CD1461}"/>
              </a:ext>
            </a:extLst>
          </p:cNvPr>
          <p:cNvSpPr>
            <a:spLocks noGrp="1"/>
          </p:cNvSpPr>
          <p:nvPr>
            <p:ph type="title"/>
          </p:nvPr>
        </p:nvSpPr>
        <p:spPr/>
        <p:txBody>
          <a:bodyPr/>
          <a:lstStyle/>
          <a:p>
            <a:r>
              <a:rPr lang="en-US" dirty="0"/>
              <a:t>Arithmetic</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40E089C-A42C-4070-9666-0A48C051EAA9}"/>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𝐸</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𝐸</m:t>
                        </m:r>
                      </m:e>
                    </m:d>
                    <m:d>
                      <m:dPr>
                        <m:ctrlPr>
                          <a:rPr lang="en-US" b="0" i="1" smtClean="0">
                            <a:latin typeface="Cambria Math" panose="02040503050406030204" pitchFamily="18" charset="0"/>
                          </a:rPr>
                        </m:ctrlPr>
                      </m:dPr>
                      <m:e>
                        <m:r>
                          <a:rPr lang="en-US" b="0" i="1" smtClean="0">
                            <a:latin typeface="Cambria Math" panose="02040503050406030204" pitchFamily="18" charset="0"/>
                          </a:rPr>
                          <m:t>𝐸</m:t>
                        </m:r>
                      </m:e>
                    </m:d>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𝑦</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𝑧</m:t>
                        </m:r>
                      </m:e>
                    </m:d>
                    <m:r>
                      <a:rPr lang="en-US" b="0" i="1" smtClean="0">
                        <a:latin typeface="Cambria Math" panose="02040503050406030204" pitchFamily="18" charset="0"/>
                      </a:rPr>
                      <m:t>0</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2</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3</m:t>
                        </m:r>
                      </m:e>
                    </m:d>
                    <m:r>
                      <a:rPr lang="en-US" b="0" i="1" smtClean="0">
                        <a:latin typeface="Cambria Math" panose="02040503050406030204" pitchFamily="18" charset="0"/>
                      </a:rPr>
                      <m:t>4</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5</m:t>
                        </m:r>
                      </m:e>
                    </m:d>
                    <m:r>
                      <a:rPr lang="en-US" b="0" i="1" smtClean="0">
                        <a:latin typeface="Cambria Math" panose="02040503050406030204" pitchFamily="18" charset="0"/>
                      </a:rPr>
                      <m:t>6</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7</m:t>
                        </m:r>
                      </m:e>
                    </m:d>
                    <m:r>
                      <a:rPr lang="en-US" b="0" i="1" smtClean="0">
                        <a:latin typeface="Cambria Math" panose="02040503050406030204" pitchFamily="18" charset="0"/>
                      </a:rPr>
                      <m:t>8|9</m:t>
                    </m:r>
                  </m:oMath>
                </a14:m>
                <a:endParaRPr lang="en-US" dirty="0"/>
              </a:p>
              <a:p>
                <a:endParaRPr lang="en-US" dirty="0"/>
              </a:p>
              <a:p>
                <a:r>
                  <a:rPr lang="en-US" dirty="0"/>
                  <a:t>Generate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2∗</m:t>
                        </m:r>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𝑦</m:t>
                    </m:r>
                  </m:oMath>
                </a14:m>
                <a:endParaRPr lang="en-US" dirty="0"/>
              </a:p>
              <a:p>
                <a:endParaRPr lang="en-US" dirty="0"/>
              </a:p>
              <a:p>
                <a:r>
                  <a:rPr lang="en-US" dirty="0"/>
                  <a:t>Generate </a:t>
                </a:r>
                <a14:m>
                  <m:oMath xmlns:m="http://schemas.openxmlformats.org/officeDocument/2006/math">
                    <m:r>
                      <a:rPr lang="en-US">
                        <a:latin typeface="Cambria Math" panose="02040503050406030204" pitchFamily="18" charset="0"/>
                      </a:rPr>
                      <m:t>2</m:t>
                    </m:r>
                    <m:r>
                      <a:rPr lang="en-US" b="0" i="1" smtClean="0">
                        <a:latin typeface="Cambria Math" panose="02040503050406030204" pitchFamily="18" charset="0"/>
                      </a:rPr>
                      <m:t>+3∗4</m:t>
                    </m:r>
                  </m:oMath>
                </a14:m>
                <a:r>
                  <a:rPr lang="en-US" dirty="0"/>
                  <a:t> in two different ways</a:t>
                </a:r>
              </a:p>
            </p:txBody>
          </p:sp>
        </mc:Choice>
        <mc:Fallback xmlns="">
          <p:sp>
            <p:nvSpPr>
              <p:cNvPr id="3" name="Content Placeholder 2">
                <a:extLst>
                  <a:ext uri="{FF2B5EF4-FFF2-40B4-BE49-F238E27FC236}">
                    <a16:creationId xmlns:a16="http://schemas.microsoft.com/office/drawing/2014/main" id="{940E089C-A42C-4070-9666-0A48C051EAA9}"/>
                  </a:ext>
                </a:extLst>
              </p:cNvPr>
              <p:cNvSpPr>
                <a:spLocks noGrp="1" noRot="1" noChangeAspect="1" noMove="1" noResize="1" noEditPoints="1" noAdjustHandles="1" noChangeArrowheads="1" noChangeShapeType="1" noTextEdit="1"/>
              </p:cNvSpPr>
              <p:nvPr>
                <p:ph idx="1"/>
              </p:nvPr>
            </p:nvSpPr>
            <p:spPr>
              <a:blipFill>
                <a:blip r:embed="rId2"/>
                <a:stretch>
                  <a:fillRect l="-654"/>
                </a:stretch>
              </a:blipFill>
            </p:spPr>
            <p:txBody>
              <a:bodyPr/>
              <a:lstStyle/>
              <a:p>
                <a:r>
                  <a:rPr lang="en-US">
                    <a:noFill/>
                  </a:rPr>
                  <a:t> </a:t>
                </a:r>
              </a:p>
            </p:txBody>
          </p:sp>
        </mc:Fallback>
      </mc:AlternateContent>
      <p:sp>
        <p:nvSpPr>
          <p:cNvPr id="4" name="Rounded Rectangle 4">
            <a:extLst>
              <a:ext uri="{FF2B5EF4-FFF2-40B4-BE49-F238E27FC236}">
                <a16:creationId xmlns:a16="http://schemas.microsoft.com/office/drawing/2014/main" id="{2EE5E138-EFCC-4391-BBA4-15611C331F2B}"/>
              </a:ext>
            </a:extLst>
          </p:cNvPr>
          <p:cNvSpPr/>
          <p:nvPr/>
        </p:nvSpPr>
        <p:spPr>
          <a:xfrm>
            <a:off x="6613236" y="4527748"/>
            <a:ext cx="5001009" cy="21814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pollev.com/uwcse311</a:t>
            </a:r>
          </a:p>
        </p:txBody>
      </p:sp>
    </p:spTree>
    <p:extLst>
      <p:ext uri="{BB962C8B-B14F-4D97-AF65-F5344CB8AC3E}">
        <p14:creationId xmlns:p14="http://schemas.microsoft.com/office/powerpoint/2010/main" val="175708004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1_template" id="{6BA7A1FE-736A-48A3-846A-B53BDD0DBBA6}" vid="{10AF989D-615E-4933-A809-2B6668B0A6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311_template</Template>
  <TotalTime>7731</TotalTime>
  <Words>1374</Words>
  <Application>Microsoft Office PowerPoint</Application>
  <PresentationFormat>Widescreen</PresentationFormat>
  <Paragraphs>300</Paragraphs>
  <Slides>32</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Calibri</vt:lpstr>
      <vt:lpstr>Cambria Math</vt:lpstr>
      <vt:lpstr>Franklin Gothic Medium</vt:lpstr>
      <vt:lpstr>Segoe UI</vt:lpstr>
      <vt:lpstr>Segoe UI Light</vt:lpstr>
      <vt:lpstr>Segoe UI Semibold</vt:lpstr>
      <vt:lpstr>Segoe UI Semilight</vt:lpstr>
      <vt:lpstr>Symbol</vt:lpstr>
      <vt:lpstr>Tw Cen MT</vt:lpstr>
      <vt:lpstr>Wingdings 3</vt:lpstr>
      <vt:lpstr>Integral</vt:lpstr>
      <vt:lpstr>Context Free Grammars</vt:lpstr>
      <vt:lpstr>A Final Vocabulary Note</vt:lpstr>
      <vt:lpstr>Context Free Grammars</vt:lpstr>
      <vt:lpstr>What Can’t Regular Expressions Do?</vt:lpstr>
      <vt:lpstr>Context Free Grammars</vt:lpstr>
      <vt:lpstr>Context Free Grammars</vt:lpstr>
      <vt:lpstr>Examples</vt:lpstr>
      <vt:lpstr>Examples</vt:lpstr>
      <vt:lpstr>Arithmetic</vt:lpstr>
      <vt:lpstr>Arithmetic</vt:lpstr>
      <vt:lpstr>Parse Trees</vt:lpstr>
      <vt:lpstr>Back to the arithmetic</vt:lpstr>
      <vt:lpstr>How do we encode order of operations</vt:lpstr>
      <vt:lpstr>CNFs in practice</vt:lpstr>
      <vt:lpstr>BNF for C   (no &lt;...&gt; and uses : instead of ::=)</vt:lpstr>
      <vt:lpstr>Parse Trees</vt:lpstr>
      <vt:lpstr>Parse Trees</vt:lpstr>
      <vt:lpstr>The old man the boat</vt:lpstr>
      <vt:lpstr>Power of Context Free Languages</vt:lpstr>
      <vt:lpstr>Takeaways</vt:lpstr>
      <vt:lpstr>Relations and Graphs</vt:lpstr>
      <vt:lpstr>Relations</vt:lpstr>
      <vt:lpstr>Relations, Examples</vt:lpstr>
      <vt:lpstr>Relations, Examples</vt:lpstr>
      <vt:lpstr>More Relations</vt:lpstr>
      <vt:lpstr>Properties of relations</vt:lpstr>
      <vt:lpstr>Warm up</vt:lpstr>
      <vt:lpstr>What about transitivity?</vt:lpstr>
      <vt:lpstr>More Properties of relations</vt:lpstr>
      <vt:lpstr>You’ve proven antisymmetry too!</vt:lpstr>
      <vt:lpstr>Try a few of your own</vt:lpstr>
      <vt:lpstr>Try a few of your own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rtweber2</dc:creator>
  <cp:lastModifiedBy>rtweber2</cp:lastModifiedBy>
  <cp:revision>28</cp:revision>
  <cp:lastPrinted>2022-05-16T15:16:29Z</cp:lastPrinted>
  <dcterms:created xsi:type="dcterms:W3CDTF">2020-11-19T04:37:25Z</dcterms:created>
  <dcterms:modified xsi:type="dcterms:W3CDTF">2022-05-16T15:32:06Z</dcterms:modified>
</cp:coreProperties>
</file>