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373" r:id="rId3"/>
    <p:sldId id="374" r:id="rId4"/>
    <p:sldId id="375" r:id="rId5"/>
    <p:sldId id="346" r:id="rId6"/>
    <p:sldId id="376" r:id="rId7"/>
    <p:sldId id="347" r:id="rId8"/>
    <p:sldId id="349" r:id="rId9"/>
    <p:sldId id="350" r:id="rId10"/>
    <p:sldId id="370" r:id="rId11"/>
    <p:sldId id="371" r:id="rId12"/>
    <p:sldId id="351" r:id="rId13"/>
    <p:sldId id="348" r:id="rId14"/>
    <p:sldId id="352" r:id="rId15"/>
    <p:sldId id="353" r:id="rId16"/>
    <p:sldId id="354" r:id="rId17"/>
    <p:sldId id="372" r:id="rId18"/>
    <p:sldId id="377" r:id="rId19"/>
    <p:sldId id="380" r:id="rId20"/>
    <p:sldId id="378" r:id="rId21"/>
    <p:sldId id="3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46D4F-E6D8-4ED9-A711-006F75B2056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D7864-3044-4C47-8E02-2AB448996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6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2C5E99-D3ED-4A50-8E99-32784F204D97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08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0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26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8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88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0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61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5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8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3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2C5E99-D3ED-4A50-8E99-32784F204D97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82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11/22sp/exams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0B71-F1AF-48AE-8CA9-E2777B71B3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E2BD1-6614-42B6-807E-89CA2DEE7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</a:t>
            </a:r>
            <a:r>
              <a:rPr lang="en-US" dirty="0" smtClean="0"/>
              <a:t>Spring </a:t>
            </a:r>
            <a:r>
              <a:rPr lang="en-US" dirty="0"/>
              <a:t>2022</a:t>
            </a:r>
          </a:p>
          <a:p>
            <a:r>
              <a:rPr lang="en-US" dirty="0"/>
              <a:t>Lecture </a:t>
            </a:r>
            <a:r>
              <a:rPr lang="en-US" dirty="0" smtClean="0"/>
              <a:t>16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A839CB-80F2-4826-AD75-AF888F0AB19B}"/>
                  </a:ext>
                </a:extLst>
              </p:cNvPr>
              <p:cNvSpPr txBox="1"/>
              <p:nvPr/>
            </p:nvSpPr>
            <p:spPr>
              <a:xfrm>
                <a:off x="6481665" y="845976"/>
                <a:ext cx="51940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Warm-up: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Show “if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A839CB-80F2-4826-AD75-AF888F0A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665" y="845976"/>
                <a:ext cx="5194041" cy="830997"/>
              </a:xfrm>
              <a:prstGeom prst="rect">
                <a:avLst/>
              </a:prstGeom>
              <a:blipFill>
                <a:blip r:embed="rId2"/>
                <a:stretch>
                  <a:fillRect l="-1761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310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6554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the fundamental theorem of arithmetic, we have divided out all common factors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have no more common prime factors. Therefore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65543"/>
              </a:xfrm>
              <a:blipFill>
                <a:blip r:embed="rId2"/>
                <a:stretch>
                  <a:fillRect l="-871" t="-1771" r="-1198"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138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the fundamental theorem of arithmetic, we have divided out all common factors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have no more common prime factors. Therefore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By the fact above,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even,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Squaring both sides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0" dirty="0"/>
                  <a:t>Substituting into our original equation, we have: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Applying the fact above again,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even. </a:t>
                </a:r>
              </a:p>
              <a:p>
                <a:r>
                  <a:rPr lang="en-US" dirty="0"/>
                  <a:t>But if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are even,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≥2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But we said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  <a:blipFill>
                <a:blip r:embed="rId2"/>
                <a:stretch>
                  <a:fillRect l="-871" t="-1720" r="-1198" b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78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F8F4-5C2C-4326-8D8D-CADF5EAE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51B28-7CB2-47B0-87AB-B9733AEF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in the world did we know how to do that?</a:t>
            </a:r>
          </a:p>
          <a:p>
            <a:endParaRPr lang="en-US" dirty="0"/>
          </a:p>
          <a:p>
            <a:r>
              <a:rPr lang="en-US" dirty="0"/>
              <a:t>In real life…lots of attempts that didn’t work. </a:t>
            </a:r>
          </a:p>
          <a:p>
            <a:r>
              <a:rPr lang="en-US" dirty="0"/>
              <a:t>Be very careful with proof by contradiction – without a clear target, you can easily end up in a loop of trying random things and getting nowhere.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20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398B-366F-4F09-9999-A727922B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5F120-A3FC-4FC6-ABF5-DE47593EC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602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What’s the difference between proof by contrapositive and proof by contradiction?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F34316-6137-4A5C-8D20-A84606D4646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5239" y="2510014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Show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≡(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F34316-6137-4A5C-8D20-A84606D464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3953317"/>
                  </p:ext>
                </p:extLst>
              </p:nvPr>
            </p:nvGraphicFramePr>
            <p:xfrm>
              <a:off x="575239" y="2510014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2" t="-11765" r="-200486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25" t="-110465" r="-10081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10465" r="-648" b="-1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12941" r="-648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84194164-5B71-4DDC-B5C6-7E8DDDCDE46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5239" y="4466408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Show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         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/>
                            <a:t>                ---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84194164-5B71-4DDC-B5C6-7E8DDDCDE4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802130"/>
                  </p:ext>
                </p:extLst>
              </p:nvPr>
            </p:nvGraphicFramePr>
            <p:xfrm>
              <a:off x="575239" y="4466408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2" t="-11765" r="-200486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5" t="-110465" r="-10081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dirty="0"/>
                            <a:t>                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baseline="0" dirty="0"/>
                            <a:t>                ---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8883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FB719-0738-4AE2-AABF-860213B59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Claim: There are infinitely many primes.</a:t>
            </a:r>
          </a:p>
          <a:p>
            <a:r>
              <a:rPr lang="en-US" dirty="0"/>
              <a:t>Proof:</a:t>
            </a:r>
          </a:p>
        </p:txBody>
      </p:sp>
    </p:spTree>
    <p:extLst>
      <p:ext uri="{BB962C8B-B14F-4D97-AF65-F5344CB8AC3E}">
        <p14:creationId xmlns:p14="http://schemas.microsoft.com/office/powerpoint/2010/main" val="2211484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[] is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78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Consider 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⋅⋯⋅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prime</a:t>
                </a:r>
              </a:p>
              <a:p>
                <a:endParaRPr lang="en-US" dirty="0"/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composite</a:t>
                </a:r>
              </a:p>
              <a:p>
                <a:endParaRPr lang="en-US" dirty="0"/>
              </a:p>
              <a:p>
                <a:r>
                  <a:rPr lang="en-US" dirty="0"/>
                  <a:t>But [] is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59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Consider 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⋅⋯⋅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prime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But every prime was supposed to be on the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 A contradiction!</a:t>
                </a:r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composite</a:t>
                </a:r>
              </a:p>
              <a:p>
                <a:r>
                  <a:rPr lang="en-US" dirty="0"/>
                  <a:t>   Some prime on the list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divides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. That’s a contradiction!</a:t>
                </a:r>
              </a:p>
              <a:p>
                <a:r>
                  <a:rPr lang="en-US" dirty="0"/>
                  <a:t>In either case we have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3019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176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the Skeleton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is even.”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733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the Skeleton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is even.”</a:t>
                </a:r>
              </a:p>
              <a:p>
                <a:endParaRPr lang="en-US" dirty="0"/>
              </a:p>
              <a:p>
                <a:r>
                  <a:rPr lang="en-US" dirty="0" smtClean="0"/>
                  <a:t>Suppose for the sake of contradiction,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even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is odd.</a:t>
                </a:r>
              </a:p>
              <a:p>
                <a:r>
                  <a:rPr lang="en-US" dirty="0" smtClean="0"/>
                  <a:t>…</a:t>
                </a:r>
              </a:p>
              <a:p>
                <a:endParaRPr lang="en-US" dirty="0"/>
              </a:p>
              <a:p>
                <a:r>
                  <a:rPr lang="en-US" dirty="0" smtClean="0"/>
                  <a:t>[] is a contradiction, so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is even.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3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90BD6A-48B5-4B87-82C0-2C92EA0F10A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even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90BD6A-48B5-4B87-82C0-2C92EA0F10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E5355-A721-4C84-8363-2B56779B5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odd.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E5355-A721-4C84-8363-2B56779B5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509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the Skeleton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390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the Skeleton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Suppose, for the sake of contradiction, that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…</a:t>
                </a:r>
              </a:p>
              <a:p>
                <a:endParaRPr lang="en-US" dirty="0"/>
              </a:p>
              <a:p>
                <a:r>
                  <a:rPr lang="en-US" dirty="0" smtClean="0"/>
                  <a:t>[] is a contradiction! So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12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90BD6A-48B5-4B87-82C0-2C92EA0F10A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even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790BD6A-48B5-4B87-82C0-2C92EA0F10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E5355-A721-4C84-8363-2B56779B5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odd. </a:t>
                </a:r>
              </a:p>
              <a:p>
                <a:r>
                  <a:rPr lang="en-US" b="0" dirty="0"/>
                  <a:t>By definition of odd,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Factoring,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was an integer,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an integer.</a:t>
                </a:r>
              </a:p>
              <a:p>
                <a:pPr marL="0" indent="0">
                  <a:buNone/>
                </a:pPr>
                <a:r>
                  <a:rPr lang="en-US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by definition.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CE5355-A721-4C84-8363-2B56779B5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5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F380A-CA35-468A-A633-D5887D06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9D41-12E6-4759-898D-D5AD55868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posting the handouts and solutions for this week’s section later today.</a:t>
            </a:r>
          </a:p>
          <a:p>
            <a:pPr lvl="1"/>
            <a:r>
              <a:rPr lang="en-US" dirty="0"/>
              <a:t>We think you could use another example or two of properly formatted induction proofs.</a:t>
            </a:r>
          </a:p>
          <a:p>
            <a:pPr lvl="1"/>
            <a:r>
              <a:rPr lang="en-US" dirty="0"/>
              <a:t>They’re primarily “study for the midterm” materials…no harm having those early.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You should still go to section this week through, your TAs are more useful than the written solutions.</a:t>
            </a:r>
          </a:p>
          <a:p>
            <a:pPr lvl="1"/>
            <a:r>
              <a:rPr lang="en-US" sz="2800" dirty="0"/>
              <a:t>I’ll post the slides for Friday (induction practice day) late tonight as well</a:t>
            </a:r>
            <a:r>
              <a:rPr lang="en-US" sz="2800" dirty="0" smtClean="0"/>
              <a:t>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Midterm info is </a:t>
            </a:r>
            <a:r>
              <a:rPr lang="en-US" sz="2800" dirty="0" smtClean="0">
                <a:hlinkClick r:id="rId2"/>
              </a:rPr>
              <a:t>here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105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E15ABE-8410-4F34-A429-1D54FBE0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5CB806-3D8A-42E3-A081-D14FC90BF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the negation of your claim.</a:t>
                </a:r>
              </a:p>
              <a:p>
                <a:r>
                  <a:rPr lang="en-US" dirty="0"/>
                  <a:t>Show that you can derive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 </a:t>
                </a:r>
                <a:r>
                  <a:rPr lang="en-US" dirty="0"/>
                  <a:t>(i.e.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claim)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 )</a:t>
                </a:r>
              </a:p>
              <a:p>
                <a:endParaRPr lang="en-US" dirty="0"/>
              </a:p>
              <a:p>
                <a:r>
                  <a:rPr lang="en-US" dirty="0"/>
                  <a:t>If your proof is right, the implication is true.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claim must be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False.</a:t>
                </a:r>
              </a:p>
              <a:p>
                <a:r>
                  <a:rPr lang="en-US" dirty="0"/>
                  <a:t>So claim must be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5CB806-3D8A-42E3-A081-D14FC90BF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26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Contradiction Skeleton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Suppose, for the sake of contradiction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is a contradiction! So we must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80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92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[] is a contradiction!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5F1CAF-1D3A-42B9-BE57-1ACDE58BE807}"/>
              </a:ext>
            </a:extLst>
          </p:cNvPr>
          <p:cNvSpPr/>
          <p:nvPr/>
        </p:nvSpPr>
        <p:spPr>
          <a:xfrm rot="1752271">
            <a:off x="3334871" y="4729757"/>
            <a:ext cx="3279584" cy="1030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don’t have a fixed target.</a:t>
            </a:r>
          </a:p>
          <a:p>
            <a:pPr algn="ctr"/>
            <a:r>
              <a:rPr lang="en-US" dirty="0"/>
              <a:t>That can make this proof harder.</a:t>
            </a:r>
          </a:p>
        </p:txBody>
      </p:sp>
    </p:spTree>
    <p:extLst>
      <p:ext uri="{BB962C8B-B14F-4D97-AF65-F5344CB8AC3E}">
        <p14:creationId xmlns:p14="http://schemas.microsoft.com/office/powerpoint/2010/main" val="33617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977284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   By the fundamental theorem of arithmetic, we have divided out all common factors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have no more common prime factors. Therefore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977284"/>
              </a:xfrm>
              <a:blipFill>
                <a:blip r:embed="rId2"/>
                <a:stretch>
                  <a:fillRect l="-54" t="-1836" r="-599" b="-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6E1FF22-A53A-4ACA-A404-83B82C30724C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6E1FF22-A53A-4ACA-A404-83B82C307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572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4107</TotalTime>
  <Words>607</Words>
  <Application>Microsoft Office PowerPoint</Application>
  <PresentationFormat>Widescreen</PresentationFormat>
  <Paragraphs>178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Cambria Math</vt:lpstr>
      <vt:lpstr>Courier New</vt:lpstr>
      <vt:lpstr>Segoe UI</vt:lpstr>
      <vt:lpstr>Segoe UI Light</vt:lpstr>
      <vt:lpstr>Segoe UI Semilight</vt:lpstr>
      <vt:lpstr>Tw Cen MT</vt:lpstr>
      <vt:lpstr>Wingdings 3</vt:lpstr>
      <vt:lpstr>Integral</vt:lpstr>
      <vt:lpstr>Proof by Contradiction</vt:lpstr>
      <vt:lpstr>If a^2 is even then a is even</vt:lpstr>
      <vt:lpstr>If a^2 is even then a is even</vt:lpstr>
      <vt:lpstr>Announcements</vt:lpstr>
      <vt:lpstr>Proof By Contradiction</vt:lpstr>
      <vt:lpstr>Proof By Contradiction Skeleton</vt:lpstr>
      <vt:lpstr>Proof By Contradiction</vt:lpstr>
      <vt:lpstr>Proof By Contradiction</vt:lpstr>
      <vt:lpstr>Proof By Contradiction</vt:lpstr>
      <vt:lpstr>Proof By Contradiction</vt:lpstr>
      <vt:lpstr>Proof By Contradiction</vt:lpstr>
      <vt:lpstr>Proof By Contradiction</vt:lpstr>
      <vt:lpstr>What’s the difference?</vt:lpstr>
      <vt:lpstr>Another Proof By Contradiction</vt:lpstr>
      <vt:lpstr>Another Proof By Contradiction</vt:lpstr>
      <vt:lpstr>Another Proof By Contradiction</vt:lpstr>
      <vt:lpstr>Another Proof By Contradiction</vt:lpstr>
      <vt:lpstr>Just the Skeleton</vt:lpstr>
      <vt:lpstr>Just the Skeleton</vt:lpstr>
      <vt:lpstr>Just the Skeleton</vt:lpstr>
      <vt:lpstr>Just the Skeleton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14</cp:revision>
  <cp:lastPrinted>2022-04-30T00:30:43Z</cp:lastPrinted>
  <dcterms:created xsi:type="dcterms:W3CDTF">2022-02-07T16:20:21Z</dcterms:created>
  <dcterms:modified xsi:type="dcterms:W3CDTF">2022-05-02T15:59:01Z</dcterms:modified>
</cp:coreProperties>
</file>