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68" r:id="rId4"/>
    <p:sldId id="272" r:id="rId5"/>
    <p:sldId id="296" r:id="rId6"/>
    <p:sldId id="270" r:id="rId7"/>
    <p:sldId id="275" r:id="rId8"/>
    <p:sldId id="277" r:id="rId9"/>
    <p:sldId id="306" r:id="rId10"/>
    <p:sldId id="276" r:id="rId11"/>
    <p:sldId id="281" r:id="rId12"/>
    <p:sldId id="279" r:id="rId13"/>
    <p:sldId id="303" r:id="rId14"/>
    <p:sldId id="304" r:id="rId15"/>
    <p:sldId id="280" r:id="rId16"/>
    <p:sldId id="282" r:id="rId17"/>
    <p:sldId id="292" r:id="rId18"/>
    <p:sldId id="305" r:id="rId19"/>
    <p:sldId id="293" r:id="rId20"/>
    <p:sldId id="307" r:id="rId21"/>
    <p:sldId id="285" r:id="rId22"/>
    <p:sldId id="286" r:id="rId23"/>
    <p:sldId id="301" r:id="rId24"/>
    <p:sldId id="287" r:id="rId25"/>
    <p:sldId id="288" r:id="rId26"/>
    <p:sldId id="289" r:id="rId27"/>
    <p:sldId id="291" r:id="rId28"/>
    <p:sldId id="297" r:id="rId29"/>
    <p:sldId id="300" r:id="rId30"/>
    <p:sldId id="278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13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96E90EB-7FCB-4126-9B21-8173B6CDF9DB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7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53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55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1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85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6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5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2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2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1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4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96E90EB-7FCB-4126-9B21-8173B6CDF9DB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5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04DD-6E96-48F9-9458-2AA041B41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06DF3-52FB-47FF-BBC4-A20A907378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</a:t>
            </a:r>
            <a:r>
              <a:rPr lang="en-US"/>
              <a:t>311 Spring 2022</a:t>
            </a:r>
            <a:endParaRPr lang="en-US" dirty="0"/>
          </a:p>
          <a:p>
            <a:r>
              <a:rPr lang="en-US" dirty="0"/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288097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58AC-CE16-4AB5-9FEF-F866E95E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 careful about these two operations: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asks: is this item in that box?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asks: is everything in this box also in that box?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17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83CB-1182-4B82-88D7-E424F962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Builder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807E0-F4F8-4C27-BAC1-ABC9C1C60C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Sometimes we want to give a property and say “everything with that property is in the set (and nothing else is in the set).”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 set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In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𝑣𝑎𝑟𝑖𝑎𝑏𝑙𝑒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𝐶𝑜𝑛𝑑𝑖𝑡𝑖𝑜𝑛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𝑣𝑎𝑟𝑖𝑎𝑏𝑙𝑒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Sometimes the colon is replaced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C807E0-F4F8-4C27-BAC1-ABC9C1C60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55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3DE7-01EC-49C4-BC2E-AC6B7F3A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iff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have identical elements.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7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371C-B2B5-48C6-8154-FE0FFC62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Skeleton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9679A-5451-42DA-8A36-DAE756CC6E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would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9679A-5451-42DA-8A36-DAE756CC6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037F623-3371-4CB5-96B9-71211E217547}"/>
                  </a:ext>
                </a:extLst>
              </p:cNvPr>
              <p:cNvSpPr/>
              <p:nvPr/>
            </p:nvSpPr>
            <p:spPr>
              <a:xfrm>
                <a:off x="5804301" y="1570135"/>
                <a:ext cx="5292437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037F623-3371-4CB5-96B9-71211E217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01" y="1570135"/>
                <a:ext cx="5292437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7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F3B9-65B4-4C16-B680-6C47B5F8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Skeleton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F1985-3BF7-4B6B-8147-B116501448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wasn’t a “new” skeleton! It’s exactly what we did last week when we wanted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!</a:t>
                </a:r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do two subset proofs! 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F1985-3BF7-4B6B-8147-B11650144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E8E6940A-5099-42A5-8421-5ECA5318DD1A}"/>
                  </a:ext>
                </a:extLst>
              </p:cNvPr>
              <p:cNvSpPr/>
              <p:nvPr/>
            </p:nvSpPr>
            <p:spPr>
              <a:xfrm>
                <a:off x="2866665" y="3537470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E8E6940A-5099-42A5-8421-5ECA5318D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665" y="3537470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0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A4DF-7EDE-4E98-AE99-E80FF5C9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with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combined propositions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∨,∧,¬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combine sets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intersection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,∪,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¯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complement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a lot of elements…if we take the complement, we’ll have some “universe”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 lot like the domain of discourse.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blipFill>
                <a:blip r:embed="rId3"/>
                <a:stretch>
                  <a:fillRect b="-545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183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866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5239" y="2983345"/>
                <a:ext cx="11187259" cy="369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the complement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 required.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983345"/>
                <a:ext cx="11187259" cy="3697935"/>
              </a:xfrm>
              <a:prstGeom prst="rect">
                <a:avLst/>
              </a:prstGeom>
              <a:blipFill>
                <a:blip r:embed="rId4"/>
                <a:stretch>
                  <a:fillRect l="-436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748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5238" y="2661439"/>
                <a:ext cx="11187259" cy="425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By definition of complement,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 that it is not the case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the complement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 required.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complement,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not an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Applying the definition of union, we get,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and complement,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661439"/>
                <a:ext cx="11187259" cy="4252511"/>
              </a:xfrm>
              <a:prstGeom prst="rect">
                <a:avLst/>
              </a:prstGeom>
              <a:blipFill>
                <a:blip r:embed="rId4"/>
                <a:stretch>
                  <a:fillRect l="-436"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021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Proof-writing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you’re writing a set equality proof, often the two directions are nearly identical, just reversed.</a:t>
                </a:r>
              </a:p>
              <a:p>
                <a:endParaRPr lang="en-US" dirty="0"/>
              </a:p>
              <a:p>
                <a:r>
                  <a:rPr lang="en-US" dirty="0"/>
                  <a:t>It’s very tempting to use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definition.</a:t>
                </a:r>
              </a:p>
              <a:p>
                <a:r>
                  <a:rPr lang="en-US" dirty="0"/>
                  <a:t>Be VERY </a:t>
                </a:r>
                <a:r>
                  <a:rPr lang="en-US" dirty="0" err="1"/>
                  <a:t>VERY</a:t>
                </a:r>
                <a:r>
                  <a:rPr lang="en-US" dirty="0"/>
                  <a:t> careful. It’s easy to mess that up, at every step you need to be saying “if and only if.”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34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2" y="1454643"/>
            <a:ext cx="11187258" cy="4845504"/>
          </a:xfrm>
        </p:spPr>
        <p:txBody>
          <a:bodyPr/>
          <a:lstStyle/>
          <a:p>
            <a:r>
              <a:rPr lang="en-US" dirty="0"/>
              <a:t>The sum of two even numbers is even.</a:t>
            </a:r>
          </a:p>
          <a:p>
            <a:endParaRPr lang="en-US" dirty="0"/>
          </a:p>
          <a:p>
            <a:r>
              <a:rPr lang="en-US" dirty="0"/>
              <a:t>Make sure you know:</a:t>
            </a:r>
          </a:p>
          <a:p>
            <a:r>
              <a:rPr lang="en-US" dirty="0"/>
              <a:t>1. What every word in the statement means.</a:t>
            </a:r>
          </a:p>
          <a:p>
            <a:r>
              <a:rPr lang="en-US" dirty="0"/>
              <a:t>2. What the statement as a whole means.</a:t>
            </a:r>
          </a:p>
          <a:p>
            <a:r>
              <a:rPr lang="en-US" dirty="0"/>
              <a:t>3. Where to start.</a:t>
            </a:r>
          </a:p>
          <a:p>
            <a:r>
              <a:rPr lang="en-US" dirty="0"/>
              <a:t>4. What your target is.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AE828D-D37C-4266-B2AA-A51C31C3C339}"/>
              </a:ext>
            </a:extLst>
          </p:cNvPr>
          <p:cNvGrpSpPr/>
          <p:nvPr/>
        </p:nvGrpSpPr>
        <p:grpSpPr>
          <a:xfrm>
            <a:off x="7172325" y="150173"/>
            <a:ext cx="492754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BD116A-E351-45B7-88C4-B67615F39A4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integer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 if (and only if) there exists an integer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BD116A-E351-45B7-88C4-B67615F39A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r="-4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700CD7-ADCC-45EE-99EB-096F78EAC40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CE565C6-76E6-4E04-A1D8-016D1B5ED733}"/>
              </a:ext>
            </a:extLst>
          </p:cNvPr>
          <p:cNvSpPr txBox="1"/>
          <p:nvPr/>
        </p:nvSpPr>
        <p:spPr>
          <a:xfrm>
            <a:off x="4362450" y="4337990"/>
            <a:ext cx="49275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1. Write the statement in predicate logic.</a:t>
            </a:r>
          </a:p>
          <a:p>
            <a:r>
              <a:rPr lang="en-US" sz="2400" dirty="0"/>
              <a:t>2. Write an English proof.</a:t>
            </a:r>
          </a:p>
          <a:p>
            <a:r>
              <a:rPr lang="en-US" sz="2400" dirty="0"/>
              <a:t>3. If you have lots of extra time, try writing the symbolic proof instead.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AA57F14D-60E6-4747-BE1C-F34D3E26CFF4}"/>
              </a:ext>
            </a:extLst>
          </p:cNvPr>
          <p:cNvSpPr/>
          <p:nvPr/>
        </p:nvSpPr>
        <p:spPr>
          <a:xfrm>
            <a:off x="7172325" y="2410054"/>
            <a:ext cx="5001009" cy="1564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Pollev.com/uwcse311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Help me adjust my explanation!</a:t>
            </a:r>
          </a:p>
        </p:txBody>
      </p:sp>
    </p:spTree>
    <p:extLst>
      <p:ext uri="{BB962C8B-B14F-4D97-AF65-F5344CB8AC3E}">
        <p14:creationId xmlns:p14="http://schemas.microsoft.com/office/powerpoint/2010/main" val="247444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1A6-64C2-4C66-9CD6-E0F2CD46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claims, two proof techniques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claim that for all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That…doesn’t look right. </a:t>
                </a:r>
              </a:p>
              <a:p>
                <a:r>
                  <a:rPr lang="en-US" dirty="0"/>
                  <a:t>How do you prove me wrong? 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649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1A6-64C2-4C66-9CD6-E0F2CD46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claims, two proof 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claim that for all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That…doesn’t look right. </a:t>
                </a:r>
              </a:p>
              <a:p>
                <a:r>
                  <a:rPr lang="en-US" dirty="0"/>
                  <a:t>How do you prove me wrong? </a:t>
                </a:r>
              </a:p>
              <a:p>
                <a:endParaRPr lang="en-US" dirty="0"/>
              </a:p>
              <a:p>
                <a:r>
                  <a:rPr lang="en-US" b="0" dirty="0"/>
                  <a:t>Want to 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={1,2}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={2,3}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which is not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5384800" y="3694545"/>
            <a:ext cx="101600" cy="461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41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AEA1-9CA7-4561-9380-6D3A1EC5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[Counter]Example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6DF8-3250-4146-9336-D0D6E828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prove an existential statement (or disprove a universal statement), provide an example, and demonstrate that it is the needed example.</a:t>
            </a:r>
          </a:p>
          <a:p>
            <a:endParaRPr lang="en-US" dirty="0"/>
          </a:p>
          <a:p>
            <a:r>
              <a:rPr lang="en-US" dirty="0"/>
              <a:t>You don’t have to explain where it came from! (In fact, you </a:t>
            </a:r>
            <a:r>
              <a:rPr lang="en-US" b="1" dirty="0"/>
              <a:t>shouldn’t)</a:t>
            </a:r>
          </a:p>
          <a:p>
            <a:r>
              <a:rPr lang="en-US" dirty="0"/>
              <a:t>Computer scientists and mathematicians like to keep an air of mystery around our proofs.</a:t>
            </a:r>
          </a:p>
          <a:p>
            <a:pPr lvl="1"/>
            <a:r>
              <a:rPr lang="en-US" dirty="0"/>
              <a:t>(or more charitably, we want to focus on just enough to believe the claim) </a:t>
            </a:r>
          </a:p>
        </p:txBody>
      </p:sp>
    </p:spTree>
    <p:extLst>
      <p:ext uri="{BB962C8B-B14F-4D97-AF65-F5344CB8AC3E}">
        <p14:creationId xmlns:p14="http://schemas.microsoft.com/office/powerpoint/2010/main" val="3759508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6DFD-FEE1-4264-82E1-643A76B6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Skeleton of an Exists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[the value that will work]</a:t>
                </a:r>
              </a:p>
              <a:p>
                <a:r>
                  <a:rPr lang="en-US" dirty="0"/>
                  <a:t>[Show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does 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true.]</a:t>
                </a:r>
              </a:p>
              <a:p>
                <a:r>
                  <a:rPr lang="en-US" dirty="0"/>
                  <a:t>So [value] is the desired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You’ll probably need some “scratch work” to determine what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to. That might not end up in the final proof!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457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2E6-6DBA-45B0-A094-67D88E6C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=2^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𝐵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We need two different arguments – one for 2 and one for all the other primes…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BF03-C489-45EC-8758-D4CA959D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divide into two cases.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and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(i.e. both even and prime) it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 it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2^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and thus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satisfying the first requirement in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In either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Since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229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3BA6-49A6-4F89-85E3-2CAD3184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0253-D57D-466F-9871-957B2CF9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clear how you decide which case your in.</a:t>
            </a:r>
          </a:p>
          <a:p>
            <a:r>
              <a:rPr lang="en-US" dirty="0"/>
              <a:t>It should be obvious your cases are “exhaustive”</a:t>
            </a:r>
          </a:p>
          <a:p>
            <a:endParaRPr lang="en-US" dirty="0"/>
          </a:p>
          <a:p>
            <a:r>
              <a:rPr lang="en-US" dirty="0"/>
              <a:t>Reach the same conclusion in each of the cases, and you can say you’ve got that conclusion no matter what (outside the cases).</a:t>
            </a:r>
          </a:p>
          <a:p>
            <a:endParaRPr lang="en-US" dirty="0"/>
          </a:p>
          <a:p>
            <a:r>
              <a:rPr lang="en-US" dirty="0"/>
              <a:t>Advanced version: sometimes you end up arguing a certain case “can’t happen”</a:t>
            </a:r>
          </a:p>
        </p:txBody>
      </p:sp>
    </p:spTree>
    <p:extLst>
      <p:ext uri="{BB962C8B-B14F-4D97-AF65-F5344CB8AC3E}">
        <p14:creationId xmlns:p14="http://schemas.microsoft.com/office/powerpoint/2010/main" val="2864634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08F3-B6E4-43D0-A4D7-51F53CF6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set, let’s talk about it’s powerset.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powerset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set </a:t>
                </a:r>
                <a:r>
                  <a:rPr lang="en-US" dirty="0"/>
                  <a:t>of all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={∅,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20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7DD6-EF69-4061-BD66-1C434CCF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Called “the Cartesian product”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the “real plane” ordered pairs of real numbers.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611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507D88-B456-49CE-A9A2-216D6A4E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on Your 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1C059-7207-441F-967B-DDC2AB05C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7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8487-4623-406D-AAB3-5A31018C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What I got.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5C077-50C6-4888-92C6-ADEC15ECA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b="0" i="0" dirty="0">
                    <a:latin typeface="+mj-lt"/>
                  </a:rPr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even.</a:t>
                </a:r>
              </a:p>
              <a:p>
                <a:r>
                  <a:rPr lang="en-US" dirty="0"/>
                  <a:t>By the definition of even,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for some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Summing the equations,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an integer,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even by the definition of even.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were arbitrary, we can conclude the sum of two even integers is even.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5C077-50C6-4888-92C6-ADEC15ECA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887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856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CD7F-46BE-4445-9796-3110E080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old friends (and some new ones)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/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Natural Numbers;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Integers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{…, -2, -1, 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ℚ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Rational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½, -17, 32/48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ℝ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1, -17, 32/48, π,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[n]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{1, 2, …, n}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positive integer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{}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=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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empty set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the </a:t>
                </a:r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set with no elements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blipFill>
                <a:blip r:embed="rId2"/>
                <a:stretch>
                  <a:fillRect l="-1458" t="-2000" r="-292" b="-4667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714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54D0-0EFB-4C9E-ABD9-9A5618E1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connectors!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 “A minus B”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“XOR” (also called “symmetric difference”)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2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CD58-4668-4129-90C1-AAB42E03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English Proofs?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6554-E76B-4B38-A592-A61A8DA90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symbolic proofs seemed pretty nice. Computers understand them, and can check them.</a:t>
            </a:r>
          </a:p>
          <a:p>
            <a:r>
              <a:rPr lang="en-US" dirty="0"/>
              <a:t>So what’s up with these English proofs?</a:t>
            </a:r>
          </a:p>
          <a:p>
            <a:endParaRPr lang="en-US" dirty="0"/>
          </a:p>
          <a:p>
            <a:r>
              <a:rPr lang="en-US" dirty="0"/>
              <a:t>They’re far easier for </a:t>
            </a:r>
            <a:r>
              <a:rPr lang="en-US" b="1" dirty="0"/>
              <a:t>people</a:t>
            </a:r>
            <a:r>
              <a:rPr lang="en-US" dirty="0"/>
              <a:t> to understand. </a:t>
            </a:r>
          </a:p>
          <a:p>
            <a:r>
              <a:rPr lang="en-US" dirty="0"/>
              <a:t>But instead of a computer checking them, now a human is checking them.</a:t>
            </a:r>
          </a:p>
        </p:txBody>
      </p:sp>
    </p:spTree>
    <p:extLst>
      <p:ext uri="{BB962C8B-B14F-4D97-AF65-F5344CB8AC3E}">
        <p14:creationId xmlns:p14="http://schemas.microsoft.com/office/powerpoint/2010/main" val="35320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a laundry list day – everything you ever wanted to know about sets. </a:t>
            </a:r>
          </a:p>
          <a:p>
            <a:endParaRPr lang="en-US" dirty="0"/>
          </a:p>
          <a:p>
            <a:r>
              <a:rPr lang="en-US" dirty="0"/>
              <a:t>By the end, we’ll get to do two proofs. </a:t>
            </a:r>
          </a:p>
        </p:txBody>
      </p:sp>
    </p:spTree>
    <p:extLst>
      <p:ext uri="{BB962C8B-B14F-4D97-AF65-F5344CB8AC3E}">
        <p14:creationId xmlns:p14="http://schemas.microsoft.com/office/powerpoint/2010/main" val="270969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010040-69D1-488E-8E41-AB7E9EA2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group of </a:t>
                </a:r>
                <a:r>
                  <a:rPr lang="en-US" b="1" dirty="0"/>
                  <a:t>distinct </a:t>
                </a:r>
                <a:r>
                  <a:rPr lang="en-US" dirty="0"/>
                  <a:t>elements.</a:t>
                </a:r>
              </a:p>
              <a:p>
                <a:r>
                  <a:rPr lang="en-US" dirty="0"/>
                  <a:t>We’ll always write a set as a list of its elements inside {curly, brackets}.</a:t>
                </a:r>
              </a:p>
              <a:p>
                <a:r>
                  <a:rPr lang="en-US" dirty="0"/>
                  <a:t>Variable names are capital letters, with lower-case letters for elements.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b="0" i="0" dirty="0"/>
                  <a:t>curly, brackets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5,0,8,10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={0,0,5,8,10}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0,1,2,3,4,…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“The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2.”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cardinality 2.”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4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B90A-17BD-476A-A3A9-9EA0BF71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symbols: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one of the members of the set.</a:t>
                </a:r>
              </a:p>
              <a:p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 means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90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00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21527" y="3140364"/>
            <a:ext cx="1967345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Yes!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55502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3595</TotalTime>
  <Words>2206</Words>
  <Application>Microsoft Office PowerPoint</Application>
  <PresentationFormat>Widescreen</PresentationFormat>
  <Paragraphs>269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Symbol</vt:lpstr>
      <vt:lpstr>Tw Cen MT</vt:lpstr>
      <vt:lpstr>Tw Cen MT Condensed</vt:lpstr>
      <vt:lpstr>Wingdings 3</vt:lpstr>
      <vt:lpstr>Integral</vt:lpstr>
      <vt:lpstr>Sets</vt:lpstr>
      <vt:lpstr>Now You Try</vt:lpstr>
      <vt:lpstr>Here’s What I got.</vt:lpstr>
      <vt:lpstr>Why English Proofs?</vt:lpstr>
      <vt:lpstr>Today</vt:lpstr>
      <vt:lpstr>Sets </vt:lpstr>
      <vt:lpstr>Sets</vt:lpstr>
      <vt:lpstr>Try it!</vt:lpstr>
      <vt:lpstr>Try it!</vt:lpstr>
      <vt:lpstr>Sets</vt:lpstr>
      <vt:lpstr>Set Builder Notation</vt:lpstr>
      <vt:lpstr>Definitions</vt:lpstr>
      <vt:lpstr>Proof Skeleton</vt:lpstr>
      <vt:lpstr>Proof Skeleton</vt:lpstr>
      <vt:lpstr>What do we do with sets?</vt:lpstr>
      <vt:lpstr>A proof!</vt:lpstr>
      <vt:lpstr>A proof!</vt:lpstr>
      <vt:lpstr>A proof!</vt:lpstr>
      <vt:lpstr>Proof-writing advice</vt:lpstr>
      <vt:lpstr>Two claims, two proof techniques</vt:lpstr>
      <vt:lpstr>Two claims, two proof techniques</vt:lpstr>
      <vt:lpstr>Proof By [Counter]Example</vt:lpstr>
      <vt:lpstr>Skeleton of an Exists Proof</vt:lpstr>
      <vt:lpstr>Proof By Cases</vt:lpstr>
      <vt:lpstr>Proof By Cases</vt:lpstr>
      <vt:lpstr>Proof By Cases</vt:lpstr>
      <vt:lpstr>Two More Set Operations</vt:lpstr>
      <vt:lpstr>Two More Set Operations</vt:lpstr>
      <vt:lpstr>Read on Your Own</vt:lpstr>
      <vt:lpstr>Some old friends (and some new ones)</vt:lpstr>
      <vt:lpstr>More connectors!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45</cp:revision>
  <cp:lastPrinted>2022-04-18T00:04:19Z</cp:lastPrinted>
  <dcterms:created xsi:type="dcterms:W3CDTF">2020-10-20T19:03:29Z</dcterms:created>
  <dcterms:modified xsi:type="dcterms:W3CDTF">2022-04-18T00:06:55Z</dcterms:modified>
</cp:coreProperties>
</file>