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44" r:id="rId2"/>
    <p:sldId id="337" r:id="rId3"/>
    <p:sldId id="338" r:id="rId4"/>
    <p:sldId id="279" r:id="rId5"/>
    <p:sldId id="280" r:id="rId6"/>
    <p:sldId id="281" r:id="rId7"/>
    <p:sldId id="287" r:id="rId8"/>
    <p:sldId id="327" r:id="rId9"/>
    <p:sldId id="320" r:id="rId10"/>
    <p:sldId id="339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30" r:id="rId22"/>
    <p:sldId id="340" r:id="rId23"/>
    <p:sldId id="341" r:id="rId24"/>
    <p:sldId id="342" r:id="rId25"/>
    <p:sldId id="343" r:id="rId26"/>
    <p:sldId id="256" r:id="rId27"/>
    <p:sldId id="257" r:id="rId28"/>
    <p:sldId id="273" r:id="rId29"/>
    <p:sldId id="259" r:id="rId30"/>
    <p:sldId id="262" r:id="rId31"/>
    <p:sldId id="261" r:id="rId32"/>
    <p:sldId id="272" r:id="rId3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0ABB8-0EC1-419B-9EF4-9E781F916A1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644B1-5D70-4A13-8018-D74466F7A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68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1B05BE9-B48C-4B43-9D8B-9F87C83E30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331588-1DA3-4404-832D-689E40FFF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5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82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a good example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D0523-DD97-4AE7-B841-873A3D31A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0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9E9BF91-B5C4-451C-B703-3AB3B236C9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4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4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92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71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4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10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0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90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9BF91-B5C4-451C-B703-3AB3B236C9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8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E9BF91-B5C4-451C-B703-3AB3B236C987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CFBB3C9-22EB-4D04-88BE-3FDD296139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0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0.png"/><Relationship Id="rId13" Type="http://schemas.openxmlformats.org/officeDocument/2006/relationships/image" Target="../media/image120.png"/><Relationship Id="rId18" Type="http://schemas.openxmlformats.org/officeDocument/2006/relationships/image" Target="../media/image170.png"/><Relationship Id="rId3" Type="http://schemas.openxmlformats.org/officeDocument/2006/relationships/image" Target="../media/image190.png"/><Relationship Id="rId7" Type="http://schemas.openxmlformats.org/officeDocument/2006/relationships/image" Target="../media/image610.png"/><Relationship Id="rId12" Type="http://schemas.openxmlformats.org/officeDocument/2006/relationships/image" Target="../media/image110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1000.png"/><Relationship Id="rId5" Type="http://schemas.openxmlformats.org/officeDocument/2006/relationships/image" Target="../media/image4100.png"/><Relationship Id="rId15" Type="http://schemas.openxmlformats.org/officeDocument/2006/relationships/image" Target="../media/image1400.png"/><Relationship Id="rId10" Type="http://schemas.openxmlformats.org/officeDocument/2006/relationships/image" Target="../media/image91.png"/><Relationship Id="rId19" Type="http://schemas.openxmlformats.org/officeDocument/2006/relationships/image" Target="../media/image18.png"/><Relationship Id="rId4" Type="http://schemas.openxmlformats.org/officeDocument/2006/relationships/image" Target="../media/image3100.png"/><Relationship Id="rId9" Type="http://schemas.openxmlformats.org/officeDocument/2006/relationships/image" Target="../media/image80.png"/><Relationship Id="rId1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271.png"/><Relationship Id="rId18" Type="http://schemas.openxmlformats.org/officeDocument/2006/relationships/image" Target="../media/image322.png"/><Relationship Id="rId3" Type="http://schemas.openxmlformats.org/officeDocument/2006/relationships/image" Target="../media/image190.png"/><Relationship Id="rId21" Type="http://schemas.openxmlformats.org/officeDocument/2006/relationships/image" Target="../media/image352.png"/><Relationship Id="rId7" Type="http://schemas.openxmlformats.org/officeDocument/2006/relationships/image" Target="../media/image211.png"/><Relationship Id="rId12" Type="http://schemas.openxmlformats.org/officeDocument/2006/relationships/image" Target="../media/image260.png"/><Relationship Id="rId17" Type="http://schemas.openxmlformats.org/officeDocument/2006/relationships/image" Target="../media/image3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1.png"/><Relationship Id="rId20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51.png"/><Relationship Id="rId5" Type="http://schemas.openxmlformats.org/officeDocument/2006/relationships/image" Target="../media/image371.png"/><Relationship Id="rId15" Type="http://schemas.openxmlformats.org/officeDocument/2006/relationships/image" Target="../media/image290.png"/><Relationship Id="rId10" Type="http://schemas.openxmlformats.org/officeDocument/2006/relationships/image" Target="../media/image240.png"/><Relationship Id="rId19" Type="http://schemas.openxmlformats.org/officeDocument/2006/relationships/image" Target="../media/image332.png"/><Relationship Id="rId4" Type="http://schemas.openxmlformats.org/officeDocument/2006/relationships/image" Target="../media/image361.png"/><Relationship Id="rId9" Type="http://schemas.openxmlformats.org/officeDocument/2006/relationships/image" Target="../media/image230.png"/><Relationship Id="rId1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81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1400.png"/><Relationship Id="rId18" Type="http://schemas.openxmlformats.org/officeDocument/2006/relationships/image" Target="../media/image392.png"/><Relationship Id="rId3" Type="http://schemas.openxmlformats.org/officeDocument/2006/relationships/image" Target="../media/image4100.png"/><Relationship Id="rId7" Type="http://schemas.openxmlformats.org/officeDocument/2006/relationships/image" Target="../media/image80.png"/><Relationship Id="rId12" Type="http://schemas.openxmlformats.org/officeDocument/2006/relationships/image" Target="../media/image130.png"/><Relationship Id="rId17" Type="http://schemas.openxmlformats.org/officeDocument/2006/relationships/image" Target="../media/image18.png"/><Relationship Id="rId2" Type="http://schemas.openxmlformats.org/officeDocument/2006/relationships/image" Target="../media/image3100.png"/><Relationship Id="rId16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0.png"/><Relationship Id="rId11" Type="http://schemas.openxmlformats.org/officeDocument/2006/relationships/image" Target="../media/image120.png"/><Relationship Id="rId5" Type="http://schemas.openxmlformats.org/officeDocument/2006/relationships/image" Target="../media/image61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4" Type="http://schemas.openxmlformats.org/officeDocument/2006/relationships/image" Target="../media/image5100.png"/><Relationship Id="rId9" Type="http://schemas.openxmlformats.org/officeDocument/2006/relationships/image" Target="../media/image1000.png"/><Relationship Id="rId1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0.png"/><Relationship Id="rId18" Type="http://schemas.openxmlformats.org/officeDocument/2006/relationships/image" Target="../media/image342.png"/><Relationship Id="rId3" Type="http://schemas.openxmlformats.org/officeDocument/2006/relationships/image" Target="../media/image412.png"/><Relationship Id="rId21" Type="http://schemas.openxmlformats.org/officeDocument/2006/relationships/image" Target="../media/image432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17" Type="http://schemas.openxmlformats.org/officeDocument/2006/relationships/image" Target="../media/image332.png"/><Relationship Id="rId2" Type="http://schemas.openxmlformats.org/officeDocument/2006/relationships/image" Target="../media/image401.png"/><Relationship Id="rId16" Type="http://schemas.openxmlformats.org/officeDocument/2006/relationships/image" Target="../media/image322.png"/><Relationship Id="rId20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1.png"/><Relationship Id="rId5" Type="http://schemas.openxmlformats.org/officeDocument/2006/relationships/image" Target="../media/image211.png"/><Relationship Id="rId15" Type="http://schemas.openxmlformats.org/officeDocument/2006/relationships/image" Target="../media/image313.png"/><Relationship Id="rId10" Type="http://schemas.openxmlformats.org/officeDocument/2006/relationships/image" Target="../media/image260.png"/><Relationship Id="rId19" Type="http://schemas.openxmlformats.org/officeDocument/2006/relationships/image" Target="../media/image352.png"/><Relationship Id="rId4" Type="http://schemas.openxmlformats.org/officeDocument/2006/relationships/image" Target="../media/image200.png"/><Relationship Id="rId9" Type="http://schemas.openxmlformats.org/officeDocument/2006/relationships/image" Target="../media/image251.png"/><Relationship Id="rId14" Type="http://schemas.openxmlformats.org/officeDocument/2006/relationships/image" Target="../media/image301.png"/><Relationship Id="rId22" Type="http://schemas.openxmlformats.org/officeDocument/2006/relationships/image" Target="../media/image4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3" Type="http://schemas.openxmlformats.org/officeDocument/2006/relationships/image" Target="../media/image463.png"/><Relationship Id="rId7" Type="http://schemas.openxmlformats.org/officeDocument/2006/relationships/image" Target="../media/image501.png"/><Relationship Id="rId2" Type="http://schemas.openxmlformats.org/officeDocument/2006/relationships/image" Target="../media/image4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82.png"/><Relationship Id="rId10" Type="http://schemas.openxmlformats.org/officeDocument/2006/relationships/image" Target="../media/image5300.png"/><Relationship Id="rId4" Type="http://schemas.openxmlformats.org/officeDocument/2006/relationships/image" Target="../media/image473.png"/><Relationship Id="rId9" Type="http://schemas.openxmlformats.org/officeDocument/2006/relationships/image" Target="../media/image5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0.png"/><Relationship Id="rId10" Type="http://schemas.openxmlformats.org/officeDocument/2006/relationships/image" Target="../media/image6200.png"/><Relationship Id="rId4" Type="http://schemas.openxmlformats.org/officeDocument/2006/relationships/image" Target="../media/image560.png"/><Relationship Id="rId9" Type="http://schemas.openxmlformats.org/officeDocument/2006/relationships/image" Target="../media/image61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80.png"/><Relationship Id="rId4" Type="http://schemas.openxmlformats.org/officeDocument/2006/relationships/image" Target="../media/image47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0.png"/><Relationship Id="rId4" Type="http://schemas.openxmlformats.org/officeDocument/2006/relationships/image" Target="../media/image700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2.png"/><Relationship Id="rId5" Type="http://schemas.openxmlformats.org/officeDocument/2006/relationships/image" Target="../media/image70.png"/><Relationship Id="rId4" Type="http://schemas.openxmlformats.org/officeDocument/2006/relationships/image" Target="../media/image5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70.png"/><Relationship Id="rId4" Type="http://schemas.openxmlformats.org/officeDocument/2006/relationships/image" Target="../media/image55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2.png"/><Relationship Id="rId2" Type="http://schemas.openxmlformats.org/officeDocument/2006/relationships/image" Target="../media/image5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410.png"/><Relationship Id="rId18" Type="http://schemas.openxmlformats.org/officeDocument/2006/relationships/image" Target="../media/image470.png"/><Relationship Id="rId3" Type="http://schemas.openxmlformats.org/officeDocument/2006/relationships/image" Target="../media/image310.png"/><Relationship Id="rId7" Type="http://schemas.openxmlformats.org/officeDocument/2006/relationships/image" Target="../media/image350.png"/><Relationship Id="rId12" Type="http://schemas.openxmlformats.org/officeDocument/2006/relationships/image" Target="../media/image400.png"/><Relationship Id="rId17" Type="http://schemas.openxmlformats.org/officeDocument/2006/relationships/image" Target="../media/image460.png"/><Relationship Id="rId16" Type="http://schemas.openxmlformats.org/officeDocument/2006/relationships/image" Target="../media/image481.png"/><Relationship Id="rId20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11" Type="http://schemas.openxmlformats.org/officeDocument/2006/relationships/image" Target="../media/image390.png"/><Relationship Id="rId5" Type="http://schemas.openxmlformats.org/officeDocument/2006/relationships/image" Target="../media/image330.png"/><Relationship Id="rId15" Type="http://schemas.openxmlformats.org/officeDocument/2006/relationships/image" Target="../media/image430.png"/><Relationship Id="rId10" Type="http://schemas.openxmlformats.org/officeDocument/2006/relationships/image" Target="../media/image380.png"/><Relationship Id="rId19" Type="http://schemas.openxmlformats.org/officeDocument/2006/relationships/image" Target="../media/image591.png"/><Relationship Id="rId4" Type="http://schemas.openxmlformats.org/officeDocument/2006/relationships/image" Target="../media/image320.png"/><Relationship Id="rId9" Type="http://schemas.openxmlformats.org/officeDocument/2006/relationships/image" Target="../media/image14.png"/><Relationship Id="rId14" Type="http://schemas.openxmlformats.org/officeDocument/2006/relationships/image" Target="../media/image4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ACDF7B-CDB0-42DD-A1CC-1D422B826B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Quantifier Proofs, English Proofs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E7E7BFA-0964-43B2-9610-26CC9AB44E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 dirty="0" smtClean="0"/>
              <a:t>Spring </a:t>
            </a:r>
            <a:r>
              <a:rPr lang="en-US" dirty="0"/>
              <a:t>22</a:t>
            </a:r>
          </a:p>
          <a:p>
            <a:r>
              <a:rPr lang="en-US" dirty="0"/>
              <a:t>Lecture 8</a:t>
            </a:r>
          </a:p>
        </p:txBody>
      </p:sp>
    </p:spTree>
    <p:extLst>
      <p:ext uri="{BB962C8B-B14F-4D97-AF65-F5344CB8AC3E}">
        <p14:creationId xmlns:p14="http://schemas.microsoft.com/office/powerpoint/2010/main" val="23878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E4D80D-DBC5-4598-8329-C5469076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275454" cy="590415"/>
          </a:xfrm>
        </p:spPr>
        <p:txBody>
          <a:bodyPr/>
          <a:lstStyle/>
          <a:p>
            <a:r>
              <a:rPr lang="en-US" dirty="0"/>
              <a:t>Inference Proofs in Predicate Logic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74C2C-2C30-4944-B26B-3F116376B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03B428B-6B05-4536-850B-DE541D795952}"/>
              </a:ext>
            </a:extLst>
          </p:cNvPr>
          <p:cNvSpPr txBox="1">
            <a:spLocks/>
          </p:cNvSpPr>
          <p:nvPr/>
        </p:nvSpPr>
        <p:spPr>
          <a:xfrm>
            <a:off x="1004742" y="5574622"/>
            <a:ext cx="11187258" cy="621617"/>
          </a:xfrm>
          <a:prstGeom prst="rect">
            <a:avLst/>
          </a:prstGeom>
        </p:spPr>
        <p:txBody>
          <a:bodyPr vert="horz" lIns="45720" tIns="45720" rIns="4572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Let’s see a good example, then come back to those “arbitrary” and “fresh” conditions.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1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6342365" y="2666314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709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21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3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FEEFEBF-ECAB-44DF-A6FC-1062BB3BEA80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365B65-3751-4768-AF62-465974FF01AB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F64C84-60FA-478B-8DE2-52B7AD44246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D185E61E-044D-4FB8-99A6-B567129994B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91C44C09-6116-4976-927C-7C49F224387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F9823953-69F1-4BF5-9F63-A958F6E0A37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9DE9B859-058B-417D-8B75-D6C1C200F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5868A9B7-D2BF-4A18-9091-E934EA42B8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DB996A-2699-4157-87F0-3D66910D40CD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3CDE2B-1210-43A3-A83F-C1F31597329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D65571A-88B2-4FEE-934A-9DB9C72A6F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604D9220-717B-4308-AF91-DD794C9FDF9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949BB718-3B79-4581-8901-C5DB8E868A7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C0C7288E-4959-40F4-80DF-F2787DE8CF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7DEDC204-849E-484A-9302-35D7C2C7DC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6DD4FC3D-16B6-4718-92B7-08FF02EC4796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C7AFFD5-2140-46FB-AE6D-885CAD760D80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E964979-C7E3-4707-B18D-CCBE32B7C44F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A489D742-1AC5-4F89-8767-D1CE0BD7177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F6848264-577B-4E88-ACC6-4F3C4FDFF7E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ABBA3749-8793-4B80-A7E8-0F0E4D1E4668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98B26A6-A97A-4372-8550-84E9553AB0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3">
                  <a:extLst>
                    <a:ext uri="{FF2B5EF4-FFF2-40B4-BE49-F238E27FC236}">
                      <a16:creationId xmlns:a16="http://schemas.microsoft.com/office/drawing/2014/main" id="{66FB9369-7C7E-481F-AD0C-A7DD3681E5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F3EC90-46F3-4E39-8B54-7B2343DE49E1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3D26B2-F484-4211-9875-84E23ECD108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45F6F7A-A611-4D88-88B4-CD37E02158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87B2F5C0-9BBB-4C58-BC45-2CECADC72B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DB6668D-368A-47E0-9FB7-49FAE3C1188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EBEBB54-BE8F-4D31-AACC-22FC8DC09E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6" name="Rounded Rectangle 30">
                <a:extLst>
                  <a:ext uri="{FF2B5EF4-FFF2-40B4-BE49-F238E27FC236}">
                    <a16:creationId xmlns:a16="http://schemas.microsoft.com/office/drawing/2014/main" id="{D98ED2CB-CCC3-42E4-878A-CF6940D3B1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846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38C43-B25C-4C0F-AAF0-71F7D1A5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Using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</p:spPr>
            <p:txBody>
              <a:bodyPr/>
              <a:lstStyle/>
              <a:p>
                <a:r>
                  <a:rPr lang="en-US" dirty="0"/>
                  <a:t>Suppose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825C55A-4FDA-4CDD-8BF3-A5E18ABAB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605575"/>
              </a:xfrm>
              <a:blipFill>
                <a:blip r:embed="rId3"/>
                <a:stretch>
                  <a:fillRect l="-654" t="-1717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/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3DCF45A-93C9-47DC-8C86-3C0179BB4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1098"/>
                <a:ext cx="3852382" cy="26776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/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1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3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2,4</a:t>
                </a:r>
              </a:p>
              <a:p>
                <a:pPr>
                  <a:buClr>
                    <a:schemeClr val="accent4"/>
                  </a:buClr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2D717B5-7F6C-42A9-8C1B-08F4E8F97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08" y="2193076"/>
                <a:ext cx="4212191" cy="2677656"/>
              </a:xfrm>
              <a:prstGeom prst="rect">
                <a:avLst/>
              </a:prstGeom>
              <a:blipFill>
                <a:blip r:embed="rId5"/>
                <a:stretch>
                  <a:fillRect l="-2894" t="-2506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B13B57-19C1-4CF5-B4FC-F829E2B6BFA7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D0CDE9-DFD5-4FFF-BA8B-709327D9EEC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F3AE6EF-BA58-4179-8518-1298D203129D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5" name="TextBox 14">
                      <a:extLst>
                        <a:ext uri="{FF2B5EF4-FFF2-40B4-BE49-F238E27FC236}">
                          <a16:creationId xmlns:a16="http://schemas.microsoft.com/office/drawing/2014/main" id="{ED4752C1-6BD6-477D-9085-C510FAE5F9A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D5725FF1-FFB1-401C-B275-B622826DB4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51A1F9E7-CD6A-454E-A5A6-787FA84C68A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0AA49F-CC56-4219-B3D8-DA4851CA31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ounded Rectangle 9">
                  <a:extLst>
                    <a:ext uri="{FF2B5EF4-FFF2-40B4-BE49-F238E27FC236}">
                      <a16:creationId xmlns:a16="http://schemas.microsoft.com/office/drawing/2014/main" id="{80A285F5-ED29-40E8-B599-1E5216310B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9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DB17BA-4B69-43F8-B746-C00BCE429158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FDDF86-EF82-45B0-B0B4-358B4544310D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5F420150-9D8F-4363-AE11-F154E01DEA2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DFDDF91B-E755-4F4F-9BE5-0A831C643C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715E2EE-A286-4A93-96A0-244561516A89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98173B5-5BBC-4302-BB8D-B03A1C6B5C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24" name="Rounded Rectangle 16">
                <a:extLst>
                  <a:ext uri="{FF2B5EF4-FFF2-40B4-BE49-F238E27FC236}">
                    <a16:creationId xmlns:a16="http://schemas.microsoft.com/office/drawing/2014/main" id="{7ED4AD7D-FB8E-438B-AD08-66011379C6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BEEC1452-78AA-42B3-BFA2-B7D9880687D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7135A50-6D38-4A54-A888-9DD6BD0BA03B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43944E5-B54F-43F3-B864-9C91FF93F2BB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7302AFFB-E73A-41F8-BAA8-FA0BC6564E2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TextBox 30">
                      <a:extLst>
                        <a:ext uri="{FF2B5EF4-FFF2-40B4-BE49-F238E27FC236}">
                          <a16:creationId xmlns:a16="http://schemas.microsoft.com/office/drawing/2014/main" id="{94723EEC-8CF3-4EB2-B333-A3AB6BFEDA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8DCD1B6-D9AC-46AE-B02F-3814002D21DB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F47D966D-CC42-44A0-B9BC-085C35EC68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3">
                  <a:extLst>
                    <a:ext uri="{FF2B5EF4-FFF2-40B4-BE49-F238E27FC236}">
                      <a16:creationId xmlns:a16="http://schemas.microsoft.com/office/drawing/2014/main" id="{E11F2CE3-A615-4228-885C-B7BBB0845E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7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24809CB-C394-4A4E-BC14-57EEC6B0D5F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AF0E5A1-FE6E-4FD7-9DA0-99CACEB3A2DE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052DF1C-C77C-44E1-9C49-C7566C4B3A2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907F659E-34FA-48F0-B6D9-DA4B5AF8060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DB680D37-BC33-4496-A168-6D8FABA21673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57A7CAE-51A5-4DC7-A589-03D054F90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9" name="Rounded Rectangle 30">
                <a:extLst>
                  <a:ext uri="{FF2B5EF4-FFF2-40B4-BE49-F238E27FC236}">
                    <a16:creationId xmlns:a16="http://schemas.microsoft.com/office/drawing/2014/main" id="{B4C8E55B-0E2F-4BF8-A727-AF7424D71E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2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4453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/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“arbitrary”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“just” a variable in our domain.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 doesn’t depend on any other variables and wasn’t introduced with other information.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1045A0E9-7C40-499E-BC81-B84056C4BA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5334563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 l="-283" t="-1463" r="-1063" b="-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03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F64E-5A2B-447E-92BF-6F61821E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 with Quantifiers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95A74-E953-4126-9F7B-120A71207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610072"/>
          </a:xfrm>
        </p:spPr>
        <p:txBody>
          <a:bodyPr/>
          <a:lstStyle/>
          <a:p>
            <a:r>
              <a:rPr lang="en-US" dirty="0"/>
              <a:t>We’ve done symbolic proofs with propositional logic. </a:t>
            </a:r>
          </a:p>
          <a:p>
            <a:r>
              <a:rPr lang="en-US" dirty="0"/>
              <a:t>To include predicate logic, we’ll need some rules about how to use quantifiers.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F484CB0-7503-4763-951B-019484B0BD37}"/>
              </a:ext>
            </a:extLst>
          </p:cNvPr>
          <p:cNvGrpSpPr/>
          <p:nvPr/>
        </p:nvGrpSpPr>
        <p:grpSpPr>
          <a:xfrm>
            <a:off x="1025203" y="2731925"/>
            <a:ext cx="4586421" cy="1453116"/>
            <a:chOff x="1025203" y="3277355"/>
            <a:chExt cx="4586421" cy="14531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57DB26-F186-4E9B-8EA8-B5EB82E782E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FB6856C-DC2E-4219-800A-C01EC3E52E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500FC52-7C8D-4352-842E-A6A8351311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AD88964B-1555-4637-8F79-56A54224F06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471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655B51C6-4149-4409-BE8F-72B648605C6F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73CD4585-0736-4B5B-B2C5-4962730ADB1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0E8A21A7-ED92-44BC-AA5C-7A4363DCC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5"/>
                  <a:stretch>
                    <a:fillRect b="-16883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AFE67DE-9CC3-45F0-8EF4-32B1FB82000C}"/>
              </a:ext>
            </a:extLst>
          </p:cNvPr>
          <p:cNvGrpSpPr/>
          <p:nvPr/>
        </p:nvGrpSpPr>
        <p:grpSpPr>
          <a:xfrm>
            <a:off x="2584324" y="4217753"/>
            <a:ext cx="3027299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95AE537-DE19-4F62-9647-C28599629E43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62FEA1FE-CB5A-4AD1-9A13-42BDAC81A10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457" t="-9211" r="-1142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F76FCD0-2887-4C80-B10C-3B098DBD80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ED6FB7-1FBC-4E43-9999-7822CD27F14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9C0333E-BCF7-4622-92F6-6657D60F2E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/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BC78CC52-C827-4ECD-A8F1-8D175DB394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37" y="4582184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91628483-3683-4274-A128-26EAF11532D0}"/>
              </a:ext>
            </a:extLst>
          </p:cNvPr>
          <p:cNvGrpSpPr/>
          <p:nvPr/>
        </p:nvGrpSpPr>
        <p:grpSpPr>
          <a:xfrm>
            <a:off x="7967453" y="2666314"/>
            <a:ext cx="2925136" cy="1083206"/>
            <a:chOff x="714212" y="824345"/>
            <a:chExt cx="2235200" cy="10832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4D6F93F-245A-4EFE-A17B-8926F729E775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2C2486AD-BF0D-4FC6-81D0-7EA190D0E2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709" t="-51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7EABF190-CFBF-4E5E-9E95-FFB09EFD0F1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EC29FF6-436C-4B6B-99C6-8D1B261728DE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6488A34-AA32-4BF8-85A9-F07ABFDAD0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/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3203257-C35F-42FF-A37C-1A45FC9FD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2365" y="3030745"/>
                <a:ext cx="1571203" cy="435307"/>
              </a:xfrm>
              <a:prstGeom prst="roundRect">
                <a:avLst/>
              </a:prstGeom>
              <a:blipFill>
                <a:blip r:embed="rId13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C303A5D-08E4-4737-800C-3E83F5991129}"/>
              </a:ext>
            </a:extLst>
          </p:cNvPr>
          <p:cNvGrpSpPr/>
          <p:nvPr/>
        </p:nvGrpSpPr>
        <p:grpSpPr>
          <a:xfrm>
            <a:off x="7901486" y="4169846"/>
            <a:ext cx="3286027" cy="1116810"/>
            <a:chOff x="714212" y="824345"/>
            <a:chExt cx="234252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B81113C-4351-4F4C-ACBF-7DC5636ABE53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92B96B95-CC40-49E0-BA6E-83A8108685B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DCDD5292-7EC7-471C-860B-E9BAD401F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02641BE-3D58-4B88-A741-EFF9327C6CE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E4FA4AF-C00B-4340-8A4B-42FCFC47A9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/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84A2D339-FD61-4588-86AF-2A93EB07C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99" y="4534277"/>
                <a:ext cx="1571203" cy="435307"/>
              </a:xfrm>
              <a:prstGeom prst="roundRect">
                <a:avLst/>
              </a:prstGeom>
              <a:blipFill>
                <a:blip r:embed="rId17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/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“fresh” means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new symbol (there isn’t another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somewhere else in our proof).</a:t>
                </a:r>
              </a:p>
            </p:txBody>
          </p:sp>
        </mc:Choice>
        <mc:Fallback xmlns=""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80F9655E-3FD8-4E54-9D35-5E629910E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294" y="5334562"/>
                <a:ext cx="8582526" cy="122821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534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E13D-F4B1-4644-A2F0-2613E13C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89115F-2D4D-4EE6-82BB-08643612C2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346171"/>
                <a:ext cx="2248171" cy="1824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Given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(1)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dirty="0"/>
                  <a:t>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(2)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8481A64C-B3CF-4FEB-9405-B7D26EBB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11" y="2346170"/>
                <a:ext cx="2248171" cy="1824775"/>
              </a:xfrm>
              <a:prstGeom prst="rect">
                <a:avLst/>
              </a:prstGeom>
              <a:blipFill>
                <a:blip r:embed="rId3"/>
                <a:stretch>
                  <a:fillRect l="-7588" t="-6020" r="-5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D198328-B98D-4E09-95AF-9E44AADFB9C3}"/>
              </a:ext>
            </a:extLst>
          </p:cNvPr>
          <p:cNvGrpSpPr/>
          <p:nvPr/>
        </p:nvGrpSpPr>
        <p:grpSpPr>
          <a:xfrm>
            <a:off x="7329752" y="4416345"/>
            <a:ext cx="4586421" cy="1453116"/>
            <a:chOff x="1025203" y="3277355"/>
            <a:chExt cx="4586421" cy="145311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946DF20-AAAB-4ABC-8FF6-4BACC461CFD5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BF4225C8-B86F-4A84-B93F-92A655F25388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A0AF2852-68E8-41AE-806A-52FC1A55B9F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87BF271-2964-4DE8-91B4-B8043F466BE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DE65F4F0-668B-4CB1-8D2B-B5E9874B5000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247191E8-96BB-431F-B905-967074B145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Rounded Rectangle 9">
                  <a:extLst>
                    <a:ext uri="{FF2B5EF4-FFF2-40B4-BE49-F238E27FC236}">
                      <a16:creationId xmlns:a16="http://schemas.microsoft.com/office/drawing/2014/main" id="{2232D2E9-E717-43A5-913D-BD3D7616C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A89F16-AA44-45F5-A0BB-2D1D550BF6D6}"/>
              </a:ext>
            </a:extLst>
          </p:cNvPr>
          <p:cNvGrpSpPr/>
          <p:nvPr/>
        </p:nvGrpSpPr>
        <p:grpSpPr>
          <a:xfrm>
            <a:off x="8840747" y="5725711"/>
            <a:ext cx="3027299" cy="1116810"/>
            <a:chOff x="714212" y="824345"/>
            <a:chExt cx="2235200" cy="111681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B99F2F6-A5C6-4637-991F-AEDF95C8369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C65FB53-F9F2-43F9-B96E-2B562D2559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686" t="-9211" r="-1144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9C3182D9-50BD-45E0-895E-932CC629AE7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E5F2F25-791D-4BA7-AE6E-EC05ED228A2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1B07AE0-8864-4C2A-94B9-8C1DAB6983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/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9" name="Rounded Rectangle 16">
                <a:extLst>
                  <a:ext uri="{FF2B5EF4-FFF2-40B4-BE49-F238E27FC236}">
                    <a16:creationId xmlns:a16="http://schemas.microsoft.com/office/drawing/2014/main" id="{575EDED1-2C3A-4E04-8E01-089BF2F6D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660" y="6090142"/>
                <a:ext cx="1571203" cy="435307"/>
              </a:xfrm>
              <a:prstGeom prst="roundRect">
                <a:avLst/>
              </a:prstGeom>
              <a:blipFill>
                <a:blip r:embed="rId11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1972E096-06FB-4D29-A3DD-CCFC89FCF700}"/>
              </a:ext>
            </a:extLst>
          </p:cNvPr>
          <p:cNvGrpSpPr/>
          <p:nvPr/>
        </p:nvGrpSpPr>
        <p:grpSpPr>
          <a:xfrm>
            <a:off x="7336972" y="2008590"/>
            <a:ext cx="4550224" cy="1083206"/>
            <a:chOff x="6342365" y="2666314"/>
            <a:chExt cx="4550224" cy="10832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BDDC4A3-1A3D-4AD5-B822-BC9BA6E7F13A}"/>
                </a:ext>
              </a:extLst>
            </p:cNvPr>
            <p:cNvGrpSpPr/>
            <p:nvPr/>
          </p:nvGrpSpPr>
          <p:grpSpPr>
            <a:xfrm>
              <a:off x="7967453" y="2666314"/>
              <a:ext cx="2925136" cy="1083206"/>
              <a:chOff x="714212" y="824345"/>
              <a:chExt cx="2235200" cy="1083206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F679A4A-486B-4DAC-A094-CAD79A0B12D8}"/>
                  </a:ext>
                </a:extLst>
              </p:cNvPr>
              <p:cNvGrpSpPr/>
              <p:nvPr/>
            </p:nvGrpSpPr>
            <p:grpSpPr>
              <a:xfrm>
                <a:off x="714212" y="824345"/>
                <a:ext cx="2235200" cy="1055255"/>
                <a:chOff x="904712" y="2373745"/>
                <a:chExt cx="2235200" cy="105525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some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𝑐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BDBAC70C-0C1A-4361-BA58-EA7800D0C0A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373745"/>
                      <a:ext cx="1971040" cy="83099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473" t="-510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7022F0A-66F6-4229-9B6F-F48D884A156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76960" y="2967335"/>
                      <a:ext cx="1971040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2AB4307-0E63-4364-9856-CDFF1066C54A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/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976FA6D-5C4C-49B2-BEFF-6A84869C8A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1704" y="1384331"/>
                    <a:ext cx="441488" cy="52322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/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Intro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</m:oMath>
                  </a14:m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3">
                  <a:extLst>
                    <a:ext uri="{FF2B5EF4-FFF2-40B4-BE49-F238E27FC236}">
                      <a16:creationId xmlns:a16="http://schemas.microsoft.com/office/drawing/2014/main" id="{93DF1451-B08D-4D1B-9FE5-E5A993FC47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365" y="3030745"/>
                  <a:ext cx="1571203" cy="435307"/>
                </a:xfrm>
                <a:prstGeom prst="roundRect">
                  <a:avLst/>
                </a:prstGeom>
                <a:blipFill>
                  <a:blip r:embed="rId15"/>
                  <a:stretch>
                    <a:fillRect b="-15385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4A7730-E230-4A08-99F0-A1FA237DCA38}"/>
              </a:ext>
            </a:extLst>
          </p:cNvPr>
          <p:cNvGrpSpPr/>
          <p:nvPr/>
        </p:nvGrpSpPr>
        <p:grpSpPr>
          <a:xfrm>
            <a:off x="8896093" y="3175240"/>
            <a:ext cx="3286027" cy="1116810"/>
            <a:chOff x="714212" y="824345"/>
            <a:chExt cx="2342520" cy="11168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5FA7F0F-0954-4F3C-94C8-C6FA27025FF5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306BB04-B6DA-468E-91C9-D84E793AF97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F539027E-69B6-4CA7-8456-E7EC07422EA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662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92BDBF5-D8B8-4EEA-8912-1B50DEC097B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54C4B0F-D06A-4641-8120-446025EC41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/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4" name="Rounded Rectangle 30">
                <a:extLst>
                  <a:ext uri="{FF2B5EF4-FFF2-40B4-BE49-F238E27FC236}">
                    <a16:creationId xmlns:a16="http://schemas.microsoft.com/office/drawing/2014/main" id="{71A8D23E-C151-4CC1-BEE3-73C8F38BC9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06" y="3539671"/>
                <a:ext cx="1571203" cy="435307"/>
              </a:xfrm>
              <a:prstGeom prst="roundRect">
                <a:avLst/>
              </a:prstGeom>
              <a:blipFill>
                <a:blip r:embed="rId19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/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proof is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definitely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wrong.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“is a prime number”)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53EDD3A-9DA9-4ABA-9195-213A5A77B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311314"/>
                <a:ext cx="6120780" cy="954107"/>
              </a:xfrm>
              <a:prstGeom prst="rect">
                <a:avLst/>
              </a:prstGeom>
              <a:blipFill>
                <a:blip r:embed="rId20"/>
                <a:stretch>
                  <a:fillRect l="-199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/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Suppose we know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Can we conclude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74F421E-DD02-4E04-8B55-702B47DAD2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422037"/>
                <a:ext cx="11456335" cy="523220"/>
              </a:xfrm>
              <a:prstGeom prst="rect">
                <a:avLst/>
              </a:prstGeom>
              <a:blipFill>
                <a:blip r:embed="rId21"/>
                <a:stretch>
                  <a:fillRect l="-106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/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wasn’t </a:t>
                </a: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arbitrary.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knew something about it – it’s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that exists to make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true.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FC354B-CB0D-4082-9C3D-069E00A6F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79" y="5405789"/>
                <a:ext cx="7137827" cy="954107"/>
              </a:xfrm>
              <a:prstGeom prst="rect">
                <a:avLst/>
              </a:prstGeom>
              <a:blipFill>
                <a:blip r:embed="rId22"/>
                <a:stretch>
                  <a:fillRect l="-1793" t="-7051" r="-2306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80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35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can trust a variable to be </a:t>
                </a:r>
                <a:r>
                  <a:rPr lang="en-US" b="1" dirty="0"/>
                  <a:t>arbitrary</a:t>
                </a:r>
                <a:r>
                  <a:rPr lang="en-US" dirty="0"/>
                  <a:t> if you introduce it as such.</a:t>
                </a:r>
              </a:p>
              <a:p>
                <a:r>
                  <a:rPr lang="en-US" dirty="0"/>
                  <a:t>If you eliminated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 to create a variable, that variable is arbitrary. Otherwise it’s not arbitrary – it depends on something.</a:t>
                </a:r>
              </a:p>
              <a:p>
                <a:endParaRPr lang="en-US" dirty="0"/>
              </a:p>
              <a:p>
                <a:r>
                  <a:rPr lang="en-US" b="0" dirty="0"/>
                  <a:t>You can trust a variable to be </a:t>
                </a:r>
                <a:r>
                  <a:rPr lang="en-US" b="1" dirty="0"/>
                  <a:t>fresh </a:t>
                </a:r>
                <a:r>
                  <a:rPr lang="en-US" dirty="0"/>
                  <a:t>if the variable doesn’t appear anywhere else (i.e. just use a new letter)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708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DCDC82F-CE5E-4B47-94B3-A1B277AD0B0E}"/>
              </a:ext>
            </a:extLst>
          </p:cNvPr>
          <p:cNvGrpSpPr/>
          <p:nvPr/>
        </p:nvGrpSpPr>
        <p:grpSpPr>
          <a:xfrm>
            <a:off x="2473042" y="1588417"/>
            <a:ext cx="3027299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48478C7-8B74-40DF-BBF2-4B1F6F8B76F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is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arbitrary</a:t>
                    </a: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CC6F4BE-3C4C-453E-837C-772FB37925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85" t="-9333" r="-913" b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4D8FD4E-92F3-46BD-984A-0E8C92C53B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D88263D-4551-446E-94C1-A4651F4A822D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C8F8F71-893E-4B19-93E7-5070AA26DF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/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Rounded Rectangle 16">
                <a:extLst>
                  <a:ext uri="{FF2B5EF4-FFF2-40B4-BE49-F238E27FC236}">
                    <a16:creationId xmlns:a16="http://schemas.microsoft.com/office/drawing/2014/main" id="{0FA3374B-D4AD-4AEA-B348-F5FF499438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55" y="1952848"/>
                <a:ext cx="1571203" cy="435307"/>
              </a:xfrm>
              <a:prstGeom prst="roundRect">
                <a:avLst/>
              </a:prstGeom>
              <a:blipFill>
                <a:blip r:embed="rId6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9BCDA-BCBA-41DE-9379-B61AFEC74C75}"/>
              </a:ext>
            </a:extLst>
          </p:cNvPr>
          <p:cNvGrpSpPr/>
          <p:nvPr/>
        </p:nvGrpSpPr>
        <p:grpSpPr>
          <a:xfrm>
            <a:off x="7790204" y="1540510"/>
            <a:ext cx="3286027" cy="1116810"/>
            <a:chOff x="714212" y="824345"/>
            <a:chExt cx="234252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C9E58E-5455-4DEE-AEA3-511DD720F7BA}"/>
                </a:ext>
              </a:extLst>
            </p:cNvPr>
            <p:cNvGrpSpPr/>
            <p:nvPr/>
          </p:nvGrpSpPr>
          <p:grpSpPr>
            <a:xfrm>
              <a:off x="714212" y="824345"/>
              <a:ext cx="2342520" cy="1055255"/>
              <a:chOff x="904712" y="2373745"/>
              <a:chExt cx="234252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D1C46977-9F28-483A-B3EB-B176F8D7D7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1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/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a </a:t>
                    </a:r>
                    <a:r>
                      <a:rPr lang="en-US" sz="2400" b="1" dirty="0">
                        <a:solidFill>
                          <a:schemeClr val="accent3"/>
                        </a:solidFill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fresh</a:t>
                    </a:r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BBA0E1C-2997-4237-BBCB-7C1042BAA6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6192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441" t="-9211" b="-302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0223268-4683-46CA-9FC7-B91055A5CA22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CB4CC71-4E6A-4D60-8CB0-0BB414A6B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/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30">
                <a:extLst>
                  <a:ext uri="{FF2B5EF4-FFF2-40B4-BE49-F238E27FC236}">
                    <a16:creationId xmlns:a16="http://schemas.microsoft.com/office/drawing/2014/main" id="{7A86CE52-33FA-411A-A5A5-BF7FE4F930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117" y="1904941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616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3DF9-85F7-42F9-A4F6-0D883FDE9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Fresh and 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There are no similar concerns with these two rules.</a:t>
                </a:r>
              </a:p>
              <a:p>
                <a:r>
                  <a:rPr lang="en-US" dirty="0"/>
                  <a:t>Want to reuse a variable when you 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∀?</m:t>
                    </m:r>
                  </m:oMath>
                </a14:m>
                <a:r>
                  <a:rPr lang="en-US" dirty="0"/>
                  <a:t> Go ahead.</a:t>
                </a:r>
              </a:p>
              <a:p>
                <a:r>
                  <a:rPr lang="en-US" dirty="0"/>
                  <a:t>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that depends on many other variables, and want to intro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Also not a problem.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1E989D-7FBC-4FB3-B39A-B18F3CCAD4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67795"/>
                <a:ext cx="11187258" cy="3341566"/>
              </a:xfrm>
              <a:blipFill>
                <a:blip r:embed="rId2"/>
                <a:stretch>
                  <a:fillRect l="-654" t="-3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DE584233-5458-440B-9FD9-08E02B901CB1}"/>
              </a:ext>
            </a:extLst>
          </p:cNvPr>
          <p:cNvGrpSpPr/>
          <p:nvPr/>
        </p:nvGrpSpPr>
        <p:grpSpPr>
          <a:xfrm>
            <a:off x="1041245" y="1514679"/>
            <a:ext cx="4586421" cy="1453116"/>
            <a:chOff x="1025203" y="3277355"/>
            <a:chExt cx="4586421" cy="145311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9AACE4-CEC8-4BB5-9047-BBB404ECEB19}"/>
                </a:ext>
              </a:extLst>
            </p:cNvPr>
            <p:cNvGrpSpPr/>
            <p:nvPr/>
          </p:nvGrpSpPr>
          <p:grpSpPr>
            <a:xfrm>
              <a:off x="2596406" y="3277355"/>
              <a:ext cx="3015218" cy="1453116"/>
              <a:chOff x="673138" y="842049"/>
              <a:chExt cx="2298357" cy="1453116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D2F9640-9233-40D0-B90C-5C6F5A3F24EA}"/>
                  </a:ext>
                </a:extLst>
              </p:cNvPr>
              <p:cNvGrpSpPr/>
              <p:nvPr/>
            </p:nvGrpSpPr>
            <p:grpSpPr>
              <a:xfrm>
                <a:off x="673138" y="842049"/>
                <a:ext cx="2298357" cy="1453116"/>
                <a:chOff x="863638" y="2391449"/>
                <a:chExt cx="2298357" cy="145311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∀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𝑃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3" name="TextBox 22">
                      <a:extLst>
                        <a:ext uri="{FF2B5EF4-FFF2-40B4-BE49-F238E27FC236}">
                          <a16:creationId xmlns:a16="http://schemas.microsoft.com/office/drawing/2014/main" id="{318EC282-5E9E-4B9F-A637-C2582D210CF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63638" y="2391449"/>
                      <a:ext cx="1971040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1973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𝑎</m:t>
                              </m:r>
                            </m:e>
                          </m:d>
                        </m:oMath>
                      </a14:m>
                      <a:r>
                        <a:rPr lang="en-US" sz="24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for any </a:t>
                      </a:r>
                      <a14:m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𝑎</m:t>
                          </m:r>
                        </m:oMath>
                      </a14:m>
                      <a:endPara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5B30C271-8AA3-47D8-AF32-08E2B57E8E2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90955" y="3013568"/>
                      <a:ext cx="1971040" cy="830997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708" t="-514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72678179-82A0-4DE2-90AA-4F84C871747C}"/>
                    </a:ext>
                  </a:extLst>
                </p:cNvPr>
                <p:cNvCxnSpPr/>
                <p:nvPr/>
              </p:nvCxnSpPr>
              <p:spPr>
                <a:xfrm flipV="1">
                  <a:off x="904712" y="2946071"/>
                  <a:ext cx="2235200" cy="1"/>
                </a:xfrm>
                <a:prstGeom prst="line">
                  <a:avLst/>
                </a:prstGeom>
                <a:ln w="412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/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∴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C5BD539E-AB31-4AA1-80A9-65ED6A9AD5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212" y="1417935"/>
                    <a:ext cx="44148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/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noFill/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Eliminate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</m:oMath>
                  </a14:m>
                  <a:endPara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20" name="Rounded Rectangle 9">
                  <a:extLst>
                    <a:ext uri="{FF2B5EF4-FFF2-40B4-BE49-F238E27FC236}">
                      <a16:creationId xmlns:a16="http://schemas.microsoft.com/office/drawing/2014/main" id="{19AD9337-681A-49D8-ACEC-04957B0F1F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5203" y="3624082"/>
                  <a:ext cx="1571203" cy="435307"/>
                </a:xfrm>
                <a:prstGeom prst="roundRect">
                  <a:avLst/>
                </a:prstGeom>
                <a:blipFill>
                  <a:blip r:embed="rId6"/>
                  <a:stretch>
                    <a:fillRect b="-16667"/>
                  </a:stretch>
                </a:blipFill>
                <a:ln w="38100">
                  <a:solidFill>
                    <a:schemeClr val="accent3"/>
                  </a:solidFill>
                  <a:tailEnd type="triangle" w="lg" len="lg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307C925-644E-4486-A57E-29E9021E54C5}"/>
              </a:ext>
            </a:extLst>
          </p:cNvPr>
          <p:cNvGrpSpPr/>
          <p:nvPr/>
        </p:nvGrpSpPr>
        <p:grpSpPr>
          <a:xfrm>
            <a:off x="7983495" y="1449068"/>
            <a:ext cx="2925136" cy="1083206"/>
            <a:chOff x="714212" y="824345"/>
            <a:chExt cx="2235200" cy="1083206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3E8A62-42BD-4FA7-A895-19A5C57DBDDE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)</m:t>
                        </m:r>
                      </m:oMath>
                    </a14:m>
                    <a:r>
                      <a:rPr lang="en-US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rPr>
                      <a:t> for some </a:t>
                    </a:r>
                    <a14:m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oMath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EE0619C4-1165-4EAA-9F53-8E629A60BB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83099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709" t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A5193459-D4EF-4172-AC0C-A8D9BED971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73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71301C9-EDAB-41DD-8E1F-FEF54CA1E160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/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3D691DE5-4373-4DAB-A923-5453CE28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704" y="1384331"/>
                  <a:ext cx="441488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/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ounded Rectangle 23">
                <a:extLst>
                  <a:ext uri="{FF2B5EF4-FFF2-40B4-BE49-F238E27FC236}">
                    <a16:creationId xmlns:a16="http://schemas.microsoft.com/office/drawing/2014/main" id="{92641766-9AD6-4294-A4D5-24986618E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407" y="1813499"/>
                <a:ext cx="1571203" cy="435307"/>
              </a:xfrm>
              <a:prstGeom prst="roundRect">
                <a:avLst/>
              </a:prstGeom>
              <a:blipFill>
                <a:blip r:embed="rId10"/>
                <a:stretch>
                  <a:fillRect b="-16667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64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Write a proof “given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conclude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157912"/>
                <a:ext cx="5520761" cy="461665"/>
              </a:xfrm>
              <a:prstGeom prst="rect">
                <a:avLst/>
              </a:prstGeom>
              <a:blipFill>
                <a:blip r:embed="rId2"/>
                <a:stretch>
                  <a:fillRect l="-17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228330" y="2157912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 flipV="1">
            <a:off x="1072541" y="2751503"/>
            <a:ext cx="4776407" cy="1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541" y="2819681"/>
                <a:ext cx="477640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/>
          <p:cNvSpPr/>
          <p:nvPr/>
        </p:nvSpPr>
        <p:spPr>
          <a:xfrm>
            <a:off x="6679218" y="2340537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rule is different from the others –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“single fact.”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It’s an observation that we’ve done a proof. (i.e. that we showed fact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𝐵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starting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will get a lot of mileage out of this rule…starting today!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0997925" cy="1938992"/>
              </a:xfrm>
              <a:prstGeom prst="rect">
                <a:avLst/>
              </a:prstGeom>
              <a:blipFill>
                <a:blip r:embed="rId6"/>
                <a:stretch>
                  <a:fillRect l="-831" t="-2201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077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1.3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arbitrary.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414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EA4F-1087-45A6-9972-D94070F0D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</p:spPr>
            <p:txBody>
              <a:bodyPr/>
              <a:lstStyle/>
              <a:p>
                <a:r>
                  <a:rPr lang="en-US" dirty="0"/>
                  <a:t>In section, you said: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→[∀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Let’s prove it!!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B390F-CACC-4519-BF85-D5AF3110BF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014667"/>
              </a:xfrm>
              <a:blipFill>
                <a:blip r:embed="rId2"/>
                <a:stretch>
                  <a:fillRect l="-654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/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1.1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1.2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1.4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1.5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1.6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→[∀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3BF863F-0575-4981-A1EF-EB69EFE69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719754"/>
                <a:ext cx="5739592" cy="3108543"/>
              </a:xfrm>
              <a:prstGeom prst="rect">
                <a:avLst/>
              </a:prstGeom>
              <a:blipFill>
                <a:blip r:embed="rId3"/>
                <a:stretch>
                  <a:fillRect l="-2123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/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(1.1)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(1.4)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(1.5)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   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40F200-44C7-4FC5-9A97-E0E56C44A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411" y="2736154"/>
                <a:ext cx="4805083" cy="3108543"/>
              </a:xfrm>
              <a:prstGeom prst="rect">
                <a:avLst/>
              </a:prstGeom>
              <a:blipFill>
                <a:blip r:embed="rId4"/>
                <a:stretch>
                  <a:fillRect l="-2538" t="-2157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74AA766-45F5-42C8-AA81-EB998B1C2448}"/>
              </a:ext>
            </a:extLst>
          </p:cNvPr>
          <p:cNvSpPr txBox="1"/>
          <p:nvPr/>
        </p:nvSpPr>
        <p:spPr>
          <a:xfrm>
            <a:off x="7295641" y="3598922"/>
            <a:ext cx="4679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It is not required to have “variable is arbitrary” as a step before using it. But many people (including Robbie) find it helpful.</a:t>
            </a:r>
          </a:p>
        </p:txBody>
      </p:sp>
    </p:spTree>
    <p:extLst>
      <p:ext uri="{BB962C8B-B14F-4D97-AF65-F5344CB8AC3E}">
        <p14:creationId xmlns:p14="http://schemas.microsoft.com/office/powerpoint/2010/main" val="2149497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/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We claim that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can conclude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F0054D9-3E63-4979-BD73-D4223D7D2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729" y="354613"/>
                <a:ext cx="8162365" cy="923330"/>
              </a:xfrm>
              <a:prstGeom prst="rect">
                <a:avLst/>
              </a:prstGeom>
              <a:blipFill>
                <a:blip r:embed="rId4"/>
                <a:stretch>
                  <a:fillRect l="-672" t="-3289" b="-9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761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4A5C-09AC-4482-9ED3-943E900B9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Bug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</p:spPr>
            <p:txBody>
              <a:bodyPr/>
              <a:lstStyle/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be an arbitrary integer</a:t>
                </a:r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Greater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C7FA7B-AD5E-47FF-86BE-C20EAAC76B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5732795" cy="4845504"/>
              </a:xfrm>
              <a:blipFill>
                <a:blip r:embed="rId2"/>
                <a:stretch>
                  <a:fillRect l="-3401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/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--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(1)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(5)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90FA8B-DCD3-4117-AAE1-C88DC183C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777" y="1398495"/>
                <a:ext cx="4975411" cy="3447098"/>
              </a:xfrm>
              <a:prstGeom prst="rect">
                <a:avLst/>
              </a:prstGeom>
              <a:blipFill>
                <a:blip r:embed="rId3"/>
                <a:stretch>
                  <a:fillRect l="-2451" t="-1767" b="-3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/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single number! The variable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You can’t get rid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while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still around.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 It’s probably something like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+1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B4D66A-BE62-42DB-A632-BF70D652F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153" y="5060576"/>
                <a:ext cx="10726271" cy="1384995"/>
              </a:xfrm>
              <a:prstGeom prst="rect">
                <a:avLst/>
              </a:prstGeom>
              <a:blipFill>
                <a:blip r:embed="rId4"/>
                <a:stretch>
                  <a:fillRect l="-1136" t="-4405" r="-568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928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CE1BA-1FF6-4978-A589-A6903999E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 Found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</p:spPr>
            <p:txBody>
              <a:bodyPr/>
              <a:lstStyle/>
              <a:p>
                <a:r>
                  <a:rPr lang="en-US" dirty="0"/>
                  <a:t>There’s one other “hidden” requirement to introduce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“No other variable in the statement can depend on the variable to be generalized”</a:t>
                </a:r>
              </a:p>
              <a:p>
                <a:endParaRPr lang="en-US" dirty="0"/>
              </a:p>
              <a:p>
                <a:r>
                  <a:rPr lang="en-US" dirty="0"/>
                  <a:t>Think of it like this --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was probably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that example.</a:t>
                </a:r>
              </a:p>
              <a:p>
                <a:r>
                  <a:rPr lang="en-US" dirty="0"/>
                  <a:t>You wouldn’t have generalized from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There’s still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you’d have replaced all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’s. 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depends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in a statement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introduced.</a:t>
                </a:r>
              </a:p>
              <a:p>
                <a:r>
                  <a:rPr lang="en-US" dirty="0"/>
                  <a:t>This issue is much clearer in English proofs, which we’ll start next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9F0BAF-58AB-4CFD-84B6-F991D3974C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1695" y="1463857"/>
                <a:ext cx="11568952" cy="4845504"/>
              </a:xfrm>
              <a:blipFill>
                <a:blip r:embed="rId2"/>
                <a:stretch>
                  <a:fillRect l="-685" t="-2138" r="-1739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825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592FD-CEE8-4D69-81EE-DF1F4D4D0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English Proofs</a:t>
            </a:r>
          </a:p>
        </p:txBody>
      </p:sp>
      <p:pic>
        <p:nvPicPr>
          <p:cNvPr id="1026" name="Picture 2" descr="Time to Take Off the Training Wheels | Mindful Bodies">
            <a:extLst>
              <a:ext uri="{FF2B5EF4-FFF2-40B4-BE49-F238E27FC236}">
                <a16:creationId xmlns:a16="http://schemas.microsoft.com/office/drawing/2014/main" id="{EF9A0153-9934-4AEE-A2E4-FF854D9D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923" y="261113"/>
            <a:ext cx="4491789" cy="50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D9328-E1B6-4D6D-8937-EB70798DE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85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F5E09-80EE-40FC-9960-F2879A66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0B977-60C9-4EAD-A8E6-D01A453A9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taking off the training wheels!</a:t>
            </a:r>
          </a:p>
          <a:p>
            <a:r>
              <a:rPr lang="en-US" dirty="0"/>
              <a:t>Our goal with writing symbolic proofs was to prepare us to write proofs in English. </a:t>
            </a:r>
          </a:p>
          <a:p>
            <a:r>
              <a:rPr lang="en-US" dirty="0"/>
              <a:t>Let’s get started.</a:t>
            </a:r>
          </a:p>
          <a:p>
            <a:r>
              <a:rPr lang="en-US" dirty="0"/>
              <a:t>The next 3 weeks:</a:t>
            </a:r>
          </a:p>
          <a:p>
            <a:pPr lvl="1"/>
            <a:r>
              <a:rPr lang="en-US" dirty="0"/>
              <a:t>Practice communicating clear arguments to others.</a:t>
            </a:r>
          </a:p>
          <a:p>
            <a:pPr lvl="1"/>
            <a:r>
              <a:rPr lang="en-US" dirty="0"/>
              <a:t>Learn new proof techniques.</a:t>
            </a:r>
          </a:p>
          <a:p>
            <a:pPr lvl="1"/>
            <a:r>
              <a:rPr lang="en-US" dirty="0"/>
              <a:t>Learn fundamental objects (sets, number theory) that will let us talk more easily about computation at the end of the quarter.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574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176CC-F083-41A0-892D-B6F3F64B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</p:spPr>
            <p:txBody>
              <a:bodyPr/>
              <a:lstStyle/>
              <a:p>
                <a:r>
                  <a:rPr lang="en-US" dirty="0"/>
                  <a:t>Let your domain of discourse be integers. </a:t>
                </a:r>
              </a:p>
              <a:p>
                <a:r>
                  <a:rPr lang="en-US" dirty="0"/>
                  <a:t>Let </a:t>
                </a:r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:= 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Prove “if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even.” </a:t>
                </a:r>
              </a:p>
              <a:p>
                <a:r>
                  <a:rPr lang="en-US" dirty="0"/>
                  <a:t>Write a symbolic proof (with the extra rules “Definition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:r>
                  <a:rPr lang="en-US" dirty="0"/>
                  <a:t>” and “Algebra”). </a:t>
                </a:r>
              </a:p>
              <a:p>
                <a:r>
                  <a:rPr lang="en-US" dirty="0"/>
                  <a:t>Then we’ll write it in English.</a:t>
                </a:r>
              </a:p>
              <a:p>
                <a:endParaRPr lang="en-US" dirty="0"/>
              </a:p>
              <a:p>
                <a:r>
                  <a:rPr lang="en-US" dirty="0"/>
                  <a:t>What’s the claim in symbolic logic?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630DDA-4C7C-48A5-9926-45C3B676E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0750486" cy="4845504"/>
              </a:xfrm>
              <a:blipFill>
                <a:blip r:embed="rId2"/>
                <a:stretch>
                  <a:fillRect l="-737" t="-2138" r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3EEABB2-E45C-4E53-A4E2-70A12CB914F7}"/>
              </a:ext>
            </a:extLst>
          </p:cNvPr>
          <p:cNvGrpSpPr/>
          <p:nvPr/>
        </p:nvGrpSpPr>
        <p:grpSpPr>
          <a:xfrm>
            <a:off x="7172325" y="169223"/>
            <a:ext cx="4927543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 integer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 if (and only if) there exists an integer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such that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𝒛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BF49526-5B55-479A-94EC-3C8EC543B4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r="-4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CDFE49-7D2C-4BF1-9F9F-0177AD345B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Even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4110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Alegbra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463857"/>
                <a:ext cx="6953250" cy="4516621"/>
              </a:xfrm>
              <a:prstGeom prst="rect">
                <a:avLst/>
              </a:prstGeom>
              <a:blipFill>
                <a:blip r:embed="rId4"/>
                <a:stretch>
                  <a:fillRect l="-1139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81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37EE658-205D-44B0-A39E-67C2235365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57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is even.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6C4593F-4A83-4C30-AA4E-4D1D9FF885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1.</a:t>
                </a:r>
                <a:r>
                  <a:rPr lang="en-US" sz="2400" dirty="0">
                    <a:cs typeface="Courier New" panose="02070309020205020404" pitchFamily="49" charset="0"/>
                  </a:rPr>
                  <a:t> 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𝑎</m:t>
                    </m:r>
                  </m:oMath>
                </a14:m>
                <a:r>
                  <a:rPr lang="en-US" sz="2400" dirty="0">
                    <a:cs typeface="Courier New" panose="02070309020205020404" pitchFamily="49" charset="0"/>
                  </a:rPr>
                  <a:t> be arbitrary</a:t>
                </a: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  </a:t>
                </a:r>
                <a:r>
                  <a:rPr lang="en-US" sz="240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2.1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.2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.3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.4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.5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=2⋅2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chemeClr val="accent4"/>
                    </a:solidFill>
                  </a:rPr>
                  <a:t>2</a:t>
                </a:r>
                <a:r>
                  <a:rPr lang="en-US" sz="2400" b="0" dirty="0">
                    <a:solidFill>
                      <a:schemeClr val="accent4"/>
                    </a:solidFill>
                  </a:rPr>
                  <a:t>.6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b="0" dirty="0">
                    <a:cs typeface="Courier New" panose="02070309020205020404" pitchFamily="49" charset="0"/>
                  </a:rPr>
                  <a:t>   </a:t>
                </a:r>
                <a:r>
                  <a:rPr lang="en-US" sz="2400" b="0" dirty="0">
                    <a:solidFill>
                      <a:schemeClr val="accent4"/>
                    </a:solidFill>
                    <a:cs typeface="Courier New" panose="02070309020205020404" pitchFamily="49" charset="0"/>
                  </a:rPr>
                  <a:t>2.7</a:t>
                </a:r>
                <a:r>
                  <a:rPr lang="en-US" sz="2400" b="0" dirty="0">
                    <a:cs typeface="Courier New" panose="02070309020205020404" pitchFamily="49" charset="0"/>
                  </a:rPr>
                  <a:t> </a:t>
                </a:r>
                <a:r>
                  <a:rPr lang="en-US" sz="2400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3.</a:t>
                </a:r>
                <a:r>
                  <a:rPr lang="en-US" sz="2400" dirty="0"/>
                  <a:t>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Clr>
                    <a:schemeClr val="accent4"/>
                  </a:buClr>
                  <a:buNone/>
                </a:pPr>
                <a:r>
                  <a:rPr lang="en-US" sz="2400" dirty="0">
                    <a:solidFill>
                      <a:schemeClr val="accent4"/>
                    </a:solidFill>
                  </a:rPr>
                  <a:t>4.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Even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))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6935C9-18A9-479F-80BE-A505C5BACA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473010" cy="4845504"/>
              </a:xfrm>
              <a:blipFill>
                <a:blip r:embed="rId3"/>
                <a:stretch>
                  <a:fillRect l="-3134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/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 (2.1)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2.2</m:t>
                        </m:r>
                      </m:e>
                    </m:d>
                  </m:oMath>
                </a14:m>
                <a:endParaRPr lang="en-US" sz="22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Algebra (2.3)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Alegbra</a:t>
                </a: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(2.4)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(2.5)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Even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Direct Proof Rule (2.1-2.7)</a:t>
                </a:r>
              </a:p>
              <a:p>
                <a:pPr>
                  <a:spcAft>
                    <a:spcPts val="900"/>
                  </a:spcAft>
                </a:pPr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 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3A1D866-9C2A-4301-B1F6-6B1607F7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0" y="1463857"/>
                <a:ext cx="3295650" cy="4516621"/>
              </a:xfrm>
              <a:prstGeom prst="rect">
                <a:avLst/>
              </a:prstGeom>
              <a:blipFill>
                <a:blip r:embed="rId4"/>
                <a:stretch>
                  <a:fillRect l="-2407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9E6EB9-966A-43FC-B29E-CC7D1532E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5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9863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A552-0187-46AB-B2B1-62BFB6B6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English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C000F-385C-4BDC-94C6-C81EF20124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863785" cy="4845504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Start by introducing your assumptions.</a:t>
                </a:r>
              </a:p>
              <a:p>
                <a:r>
                  <a:rPr lang="en-US" sz="2400" dirty="0"/>
                  <a:t>Introduce variables with “let.” Introduce assumptions with “suppose.” </a:t>
                </a:r>
              </a:p>
              <a:p>
                <a:r>
                  <a:rPr lang="en-US" sz="2400" dirty="0"/>
                  <a:t>Always state what type your variable is. English proofs don’t have an established domain of discourse.</a:t>
                </a:r>
              </a:p>
              <a:p>
                <a:r>
                  <a:rPr lang="en-US" sz="2400" dirty="0"/>
                  <a:t>Don’t just use “algebra” explain what’s going on.</a:t>
                </a:r>
              </a:p>
              <a:p>
                <a:r>
                  <a:rPr lang="en-US" sz="2400" dirty="0"/>
                  <a:t>We don’t explicitly intro/</a:t>
                </a:r>
                <a:r>
                  <a:rPr lang="en-US" sz="2400" dirty="0" err="1"/>
                  <a:t>elim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∃/∀</m:t>
                    </m:r>
                  </m:oMath>
                </a14:m>
                <a:r>
                  <a:rPr lang="en-US" sz="2400" dirty="0"/>
                  <a:t> so we end up with fewer “dummy variables”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3C000F-385C-4BDC-94C6-C81EF20124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863785" cy="4845504"/>
              </a:xfrm>
              <a:blipFill>
                <a:blip r:embed="rId2"/>
                <a:stretch>
                  <a:fillRect l="-710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03A74-60BB-49E8-B60D-99E10771AF6C}"/>
                  </a:ext>
                </a:extLst>
              </p:cNvPr>
              <p:cNvSpPr txBox="1"/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 an arbitrary even integer. 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By definition, there is an integer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Squaring both sides, we see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=4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=2⋅2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  <a:p>
                <a:endParaRPr lang="en-US" sz="2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an integer,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2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an integer,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two times an integer.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Thus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even by the definition of even.</a:t>
                </a:r>
              </a:p>
              <a:p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was an arbitrary even integer, we can conclude that for every even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 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also even.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4F03A74-60BB-49E8-B60D-99E10771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025" y="1451339"/>
                <a:ext cx="4838700" cy="5170646"/>
              </a:xfrm>
              <a:prstGeom prst="rect">
                <a:avLst/>
              </a:prstGeom>
              <a:blipFill>
                <a:blip r:embed="rId3"/>
                <a:stretch>
                  <a:fillRect l="-1637" t="-708" r="-3149" b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9369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CD58-4668-4129-90C1-AAB42E038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English Proofs?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F6554-E76B-4B38-A592-A61A8DA90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Those symbolic proofs seemed pretty nice. Computers understand them, and can check them.</a:t>
            </a:r>
          </a:p>
          <a:p>
            <a:r>
              <a:rPr lang="en-US" dirty="0"/>
              <a:t>So what’s up with these English proofs?</a:t>
            </a:r>
          </a:p>
          <a:p>
            <a:endParaRPr lang="en-US" dirty="0"/>
          </a:p>
          <a:p>
            <a:r>
              <a:rPr lang="en-US" dirty="0"/>
              <a:t>They’re far easier for </a:t>
            </a:r>
            <a:r>
              <a:rPr lang="en-US" b="1" dirty="0"/>
              <a:t>people</a:t>
            </a:r>
            <a:r>
              <a:rPr lang="en-US" dirty="0"/>
              <a:t> to understand. </a:t>
            </a:r>
          </a:p>
          <a:p>
            <a:r>
              <a:rPr lang="en-US" dirty="0"/>
              <a:t>But instead of a computer checking them, now a human is checking them.</a:t>
            </a:r>
          </a:p>
        </p:txBody>
      </p:sp>
    </p:spTree>
    <p:extLst>
      <p:ext uri="{BB962C8B-B14F-4D97-AF65-F5344CB8AC3E}">
        <p14:creationId xmlns:p14="http://schemas.microsoft.com/office/powerpoint/2010/main" val="35320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27639" y="415676"/>
                <a:ext cx="11187259" cy="101466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0000" lnSpcReduction="10000"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/>
                  <a:t>Given: ((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CA8AE56-6632-40B2-B4C5-E0CC87367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39" y="415676"/>
                <a:ext cx="11187259" cy="1014667"/>
              </a:xfrm>
              <a:prstGeom prst="rect">
                <a:avLst/>
              </a:prstGeom>
              <a:blipFill>
                <a:blip r:embed="rId6"/>
                <a:stretch>
                  <a:fillRect l="-1906" t="-24551" b="-2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58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an incorrect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(1)</a:t>
                </a:r>
              </a:p>
              <a:p>
                <a:r>
                  <a:rPr lang="en-US" dirty="0"/>
                  <a:t>Given ????</a:t>
                </a:r>
              </a:p>
              <a:p>
                <a:r>
                  <a:rPr lang="en-US" dirty="0"/>
                  <a:t>Modus Ponens 4,2</a:t>
                </a:r>
              </a:p>
              <a:p>
                <a:r>
                  <a:rPr lang="en-US" dirty="0"/>
                  <a:t>Modus Ponens 5,3</a:t>
                </a:r>
              </a:p>
              <a:p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926E45-6B84-4395-9F63-2029E86F038B}"/>
              </a:ext>
            </a:extLst>
          </p:cNvPr>
          <p:cNvSpPr/>
          <p:nvPr/>
        </p:nvSpPr>
        <p:spPr>
          <a:xfrm>
            <a:off x="4591050" y="2228850"/>
            <a:ext cx="7334250" cy="13716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Proofs are supposed to be lists of facts. </a:t>
            </a: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Some of these “facts” aren’t really facts…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499740F-6577-4DA0-A877-AF57699C7A02}"/>
              </a:ext>
            </a:extLst>
          </p:cNvPr>
          <p:cNvSpPr/>
          <p:nvPr/>
        </p:nvSpPr>
        <p:spPr>
          <a:xfrm>
            <a:off x="7493127" y="4772025"/>
            <a:ext cx="155448" cy="914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/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facts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isn’t known generally. It was assumed for the purpose of proving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.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D527D6C8-DF61-4BD0-AEE1-469FAC0E75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761" y="4403382"/>
                <a:ext cx="4157781" cy="1611318"/>
              </a:xfrm>
              <a:prstGeom prst="roundRect">
                <a:avLst/>
              </a:prstGeom>
              <a:blipFill>
                <a:blip r:embed="rId5"/>
                <a:stretch>
                  <a:fillRect t="-373" b="-634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81789040-4787-4226-AC42-8405E4797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307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BD786-D263-4299-BD57-D9B0DBE5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93543"/>
          </a:xfrm>
        </p:spPr>
        <p:txBody>
          <a:bodyPr/>
          <a:lstStyle/>
          <a:p>
            <a:r>
              <a:rPr lang="en-US" dirty="0"/>
              <a:t>Here’s a corrected version of the proof.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.1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b="0" dirty="0"/>
                  <a:t>   </a:t>
                </a:r>
                <a:r>
                  <a:rPr lang="en-US" sz="2800" b="0" dirty="0">
                    <a:solidFill>
                      <a:schemeClr val="accent4"/>
                    </a:solidFill>
                  </a:rPr>
                  <a:t>4.2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b="0" dirty="0"/>
              </a:p>
              <a:p>
                <a:pPr marL="36576" lvl="1">
                  <a:buClr>
                    <a:schemeClr val="accent4"/>
                  </a:buClr>
                </a:pPr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chemeClr val="accent4"/>
                    </a:solidFill>
                  </a:rPr>
                  <a:t>4.3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b="0" dirty="0"/>
              </a:p>
              <a:p>
                <a:pPr marL="514350" indent="-51435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605E638-FA7B-412A-B9A4-544A2F1F7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2426747"/>
                <a:ext cx="3892851" cy="41679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Given</a:t>
                </a:r>
              </a:p>
              <a:p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dirty="0"/>
                  <a:t>Eliminate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 1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Assumption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4.1,2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Modus Ponens 4.2,3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dirty="0"/>
                  <a:t>Direct Proof Rule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6E51CDB-207E-407D-836F-9F7ED81D4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091" y="2426747"/>
                <a:ext cx="3892851" cy="3953271"/>
              </a:xfrm>
              <a:prstGeom prst="rect">
                <a:avLst/>
              </a:prstGeom>
              <a:blipFill>
                <a:blip r:embed="rId4"/>
                <a:stretch>
                  <a:fillRect l="-1878" t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565ECE-F54F-4721-80D7-61A8CF863DDD}"/>
              </a:ext>
            </a:extLst>
          </p:cNvPr>
          <p:cNvSpPr/>
          <p:nvPr/>
        </p:nvSpPr>
        <p:spPr>
          <a:xfrm>
            <a:off x="7115175" y="2353225"/>
            <a:ext cx="4647323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introducing an assumption to prove an implication: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Indent, and change numbering.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110C786-0A37-4604-A1C8-19763B57A9E1}"/>
              </a:ext>
            </a:extLst>
          </p:cNvPr>
          <p:cNvSpPr/>
          <p:nvPr/>
        </p:nvSpPr>
        <p:spPr>
          <a:xfrm>
            <a:off x="8048625" y="4176121"/>
            <a:ext cx="3815785" cy="161131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When reached your conclusion, use the Direct Proof Rule to observe the implication is a fact.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/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conclusion is an unconditional fact (doesn’t depend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so it goes back up a level</a:t>
                </a: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4BD744-1229-463E-AD90-1B0237DBB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50" y="5959185"/>
                <a:ext cx="6168460" cy="592579"/>
              </a:xfrm>
              <a:prstGeom prst="roundRect">
                <a:avLst/>
              </a:prstGeom>
              <a:blipFill>
                <a:blip r:embed="rId5"/>
                <a:stretch>
                  <a:fillRect t="-19000" b="-33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b="0" dirty="0"/>
                  <a:t>Given: ((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 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:r>
                  <a:rPr lang="en-US" b="0" dirty="0">
                    <a:latin typeface="Cambria Math" panose="02040503050406030204" pitchFamily="18" charset="0"/>
                  </a:rPr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itle 1">
                <a:extLst>
                  <a:ext uri="{FF2B5EF4-FFF2-40B4-BE49-F238E27FC236}">
                    <a16:creationId xmlns:a16="http://schemas.microsoft.com/office/drawing/2014/main" id="{69B79848-AFAC-4B77-9AF1-2B2C70EEA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263276"/>
                <a:ext cx="11187259" cy="1014667"/>
              </a:xfrm>
              <a:blipFill>
                <a:blip r:embed="rId6"/>
                <a:stretch>
                  <a:fillRect l="-1906" t="-25150" b="-28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8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F0EDA9D3-BF78-446B-93CB-5BB1E189E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918" y="123296"/>
            <a:ext cx="7092186" cy="340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48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711B3-2825-4C77-90DB-6CB045A3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. </a:t>
                </a:r>
                <a:br>
                  <a:rPr lang="en-US" dirty="0"/>
                </a:br>
                <a:r>
                  <a:rPr lang="en-US" dirty="0"/>
                  <a:t>Show: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6B60F-8BA8-46B0-BC08-AA9251025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/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𝑟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4.1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4.2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4.3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4.4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  </a:t>
                </a:r>
                <a:r>
                  <a:rPr lang="en-US" sz="2800" dirty="0">
                    <a:solidFill>
                      <a:schemeClr val="accent4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4.5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457200" indent="-457200">
                  <a:buClr>
                    <a:schemeClr val="accent4"/>
                  </a:buClr>
                  <a:buFont typeface="+mj-lt"/>
                  <a:buAutoNum type="arabicPeriod" startAt="5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04FE3-BE8D-4665-961F-20C6DEA7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337657"/>
                <a:ext cx="3962400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/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Given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Assumption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(3,4.1)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Modus Ponens (2, 4.2)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Commutativity (1)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(4.4, 4.3)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 Direct Proof Rule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1FB6E94-795A-434B-BAE5-C560ED4D6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571" y="2373083"/>
                <a:ext cx="4071258" cy="3970318"/>
              </a:xfrm>
              <a:prstGeom prst="rect">
                <a:avLst/>
              </a:prstGeom>
              <a:blipFill>
                <a:blip r:embed="rId4"/>
                <a:stretch>
                  <a:fillRect l="-3148" t="-1534" b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11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8C793-6D53-4C95-8BA6-51A02933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Inference Rules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DF9E7D-C6B0-4539-8E3B-DFE9D030B642}"/>
              </a:ext>
            </a:extLst>
          </p:cNvPr>
          <p:cNvGrpSpPr/>
          <p:nvPr/>
        </p:nvGrpSpPr>
        <p:grpSpPr>
          <a:xfrm>
            <a:off x="2046989" y="1340328"/>
            <a:ext cx="2235200" cy="1116810"/>
            <a:chOff x="714212" y="824345"/>
            <a:chExt cx="2235200" cy="11168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F4DE3D-6E19-4D7B-B867-D01EC7A3B679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C4AED393-5EE3-4A2E-BBCA-7153E25B77C2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3F2C7DD0-F3EB-4938-B98F-E5ED0AA8C2B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B9DD2C1-1E4A-44FA-8EAC-DFACC07055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E212DA4-D93C-42B7-B9C5-D987F61F6A3C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AB39910-33E3-47DA-8D70-4145532471A9}"/>
              </a:ext>
            </a:extLst>
          </p:cNvPr>
          <p:cNvSpPr/>
          <p:nvPr/>
        </p:nvSpPr>
        <p:spPr>
          <a:xfrm>
            <a:off x="421901" y="170475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Eliminate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F0EABD-37B1-43C3-9369-67CFB77C16E0}"/>
              </a:ext>
            </a:extLst>
          </p:cNvPr>
          <p:cNvGrpSpPr/>
          <p:nvPr/>
        </p:nvGrpSpPr>
        <p:grpSpPr>
          <a:xfrm>
            <a:off x="1981023" y="2843860"/>
            <a:ext cx="2235200" cy="1116810"/>
            <a:chOff x="714212" y="824345"/>
            <a:chExt cx="2235200" cy="111681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DF0589-F2BD-43B8-882E-D0C330FFC78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10CE7356-0F60-41BF-9CFC-22224C38C1D9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807C953D-C5CD-42A8-A038-ED96E10A85FB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4BC53D5-0FF2-4BFB-87EB-4C5EE5C883B7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8993C81-DB76-4D8D-8B8B-6C6933232775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/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Eliminate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0F31D0BF-9187-4A84-9FBE-99EC6CD52F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3208291"/>
                <a:ext cx="1571203" cy="435307"/>
              </a:xfrm>
              <a:prstGeom prst="roundRect">
                <a:avLst/>
              </a:prstGeom>
              <a:blipFill>
                <a:blip r:embed="rId9"/>
                <a:stretch>
                  <a:fillRect b="-15385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06BC8-0D4D-46CF-BFF2-D3EAD38906F4}"/>
              </a:ext>
            </a:extLst>
          </p:cNvPr>
          <p:cNvGrpSpPr/>
          <p:nvPr/>
        </p:nvGrpSpPr>
        <p:grpSpPr>
          <a:xfrm>
            <a:off x="2046989" y="4050898"/>
            <a:ext cx="2235200" cy="1116810"/>
            <a:chOff x="714212" y="824345"/>
            <a:chExt cx="2235200" cy="111681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538B953-D92B-482C-86B9-AFA5B0DFEF84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A9240399-4F28-4FF3-B815-268C9BAB6325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59ED4A66-1621-4CB2-A3A0-0B98DCFFD0C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7C8854-9A5A-4328-A820-9B636B727C0C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BB60318-3A4E-404A-A067-0BE46049DF4E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E1DD6D42-B067-4D35-9422-EBA2D8CEBF85}"/>
              </a:ext>
            </a:extLst>
          </p:cNvPr>
          <p:cNvSpPr/>
          <p:nvPr/>
        </p:nvSpPr>
        <p:spPr>
          <a:xfrm>
            <a:off x="421901" y="4415329"/>
            <a:ext cx="1571203" cy="435307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Intro </a:t>
            </a:r>
            <a:r>
              <a:rPr lang="en-US" sz="2000" dirty="0">
                <a:latin typeface="Segoe UI Semilight" panose="020B0402040204020203" pitchFamily="34" charset="0"/>
                <a:ea typeface="Cambria Math" panose="02040503050406030204" pitchFamily="18" charset="0"/>
                <a:cs typeface="Segoe UI Semilight" panose="020B0402040204020203" pitchFamily="34" charset="0"/>
              </a:rPr>
              <a:t>∧</a:t>
            </a:r>
            <a:endParaRPr lang="en-US" sz="2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AF9221-6CFF-43C3-9CB0-959DF7D33ED3}"/>
              </a:ext>
            </a:extLst>
          </p:cNvPr>
          <p:cNvGrpSpPr/>
          <p:nvPr/>
        </p:nvGrpSpPr>
        <p:grpSpPr>
          <a:xfrm>
            <a:off x="1981023" y="5235933"/>
            <a:ext cx="2235200" cy="1116810"/>
            <a:chOff x="714212" y="824345"/>
            <a:chExt cx="2235200" cy="111681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CEDE1-A029-420E-9A6C-89F1FF2424D8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182AC7E-4C4D-4788-A206-284303E21F3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A8D2F6C0-30E2-4F11-8258-28BC2B22E527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𝐴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8F68CDD-C81F-48C5-B38D-111758F0CCE1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19315A5-3F72-4ED0-BA47-4017E234512A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/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noFill/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Intro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endParaRPr lang="en-US" sz="20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AE996BB-40D1-4DEE-A493-08E45A8D6C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935" y="5600364"/>
                <a:ext cx="1571203" cy="435307"/>
              </a:xfrm>
              <a:prstGeom prst="roundRect">
                <a:avLst/>
              </a:prstGeom>
              <a:blipFill>
                <a:blip r:embed="rId16"/>
                <a:stretch>
                  <a:fillRect b="-16883"/>
                </a:stretch>
              </a:blipFill>
              <a:ln w="38100">
                <a:solidFill>
                  <a:schemeClr val="accent3"/>
                </a:solidFill>
                <a:tailEnd type="triangle" w="lg" len="lg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2E81C36-0FCA-4B1C-B359-B2E91943E284}"/>
              </a:ext>
            </a:extLst>
          </p:cNvPr>
          <p:cNvGrpSpPr/>
          <p:nvPr/>
        </p:nvGrpSpPr>
        <p:grpSpPr>
          <a:xfrm>
            <a:off x="8228330" y="1613626"/>
            <a:ext cx="2235200" cy="1055255"/>
            <a:chOff x="904712" y="2373745"/>
            <a:chExt cx="2235200" cy="10552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61C03558-0C53-45BC-962E-1895E3D45F55}"/>
                    </a:ext>
                  </a:extLst>
                </p:cNvPr>
                <p:cNvSpPr txBox="1"/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373745"/>
                  <a:ext cx="1971040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8700118-7773-4762-85E2-6AA4050945C9}"/>
                    </a:ext>
                  </a:extLst>
                </p:cNvPr>
                <p:cNvSpPr txBox="1"/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960" y="2967335"/>
                  <a:ext cx="1971040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976C6D3-1BBF-4AA0-AB5A-E6CF0F301B01}"/>
                </a:ext>
              </a:extLst>
            </p:cNvPr>
            <p:cNvCxnSpPr/>
            <p:nvPr/>
          </p:nvCxnSpPr>
          <p:spPr>
            <a:xfrm flipV="1">
              <a:off x="904712" y="2946071"/>
              <a:ext cx="2235200" cy="1"/>
            </a:xfrm>
            <a:prstGeom prst="line">
              <a:avLst/>
            </a:pr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ounded Rectangle 12">
            <a:extLst>
              <a:ext uri="{FF2B5EF4-FFF2-40B4-BE49-F238E27FC236}">
                <a16:creationId xmlns:a16="http://schemas.microsoft.com/office/drawing/2014/main" id="{11256CB7-A972-4FA7-BD63-24A12AFC0EEB}"/>
              </a:ext>
            </a:extLst>
          </p:cNvPr>
          <p:cNvSpPr/>
          <p:nvPr/>
        </p:nvSpPr>
        <p:spPr>
          <a:xfrm>
            <a:off x="6679218" y="1796251"/>
            <a:ext cx="1571203" cy="747215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Direct Proof rule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09514B8-FCEC-4E8A-B035-E006DD765364}"/>
              </a:ext>
            </a:extLst>
          </p:cNvPr>
          <p:cNvGrpSpPr/>
          <p:nvPr/>
        </p:nvGrpSpPr>
        <p:grpSpPr>
          <a:xfrm>
            <a:off x="8304306" y="3036969"/>
            <a:ext cx="2235200" cy="1116810"/>
            <a:chOff x="714212" y="824345"/>
            <a:chExt cx="2235200" cy="11168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E791264-D16E-4AC4-97CE-23DF28C3778C}"/>
                </a:ext>
              </a:extLst>
            </p:cNvPr>
            <p:cNvGrpSpPr/>
            <p:nvPr/>
          </p:nvGrpSpPr>
          <p:grpSpPr>
            <a:xfrm>
              <a:off x="714212" y="824345"/>
              <a:ext cx="2235200" cy="1055255"/>
              <a:chOff x="904712" y="2373745"/>
              <a:chExt cx="2235200" cy="10552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D3168943-5159-44E2-8E41-278AD1200F5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373745"/>
                    <a:ext cx="1971040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/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3F84ED22-6844-4618-A2F2-BB328F4723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960" y="2967335"/>
                    <a:ext cx="1971040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57E90D-8147-438E-BCD0-FD12FD589B06}"/>
                  </a:ext>
                </a:extLst>
              </p:cNvPr>
              <p:cNvCxnSpPr/>
              <p:nvPr/>
            </p:nvCxnSpPr>
            <p:spPr>
              <a:xfrm flipV="1">
                <a:off x="904712" y="2946071"/>
                <a:ext cx="2235200" cy="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772D9A73-1289-40F4-997E-FFD6417304D8}"/>
                    </a:ext>
                  </a:extLst>
                </p:cNvPr>
                <p:cNvSpPr txBox="1"/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∴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212" y="1417935"/>
                  <a:ext cx="44148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Rounded Rectangle 9">
            <a:extLst>
              <a:ext uri="{FF2B5EF4-FFF2-40B4-BE49-F238E27FC236}">
                <a16:creationId xmlns:a16="http://schemas.microsoft.com/office/drawing/2014/main" id="{F8164D1F-210B-49F4-9E68-95AD23973860}"/>
              </a:ext>
            </a:extLst>
          </p:cNvPr>
          <p:cNvSpPr/>
          <p:nvPr/>
        </p:nvSpPr>
        <p:spPr>
          <a:xfrm>
            <a:off x="6679218" y="3267801"/>
            <a:ext cx="1571203" cy="649493"/>
          </a:xfrm>
          <a:prstGeom prst="roundRect">
            <a:avLst/>
          </a:prstGeom>
          <a:noFill/>
          <a:ln w="38100">
            <a:solidFill>
              <a:schemeClr val="accent3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Modus Ponens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68355CD-3D62-4913-B00E-2A7C525597C9}"/>
              </a:ext>
            </a:extLst>
          </p:cNvPr>
          <p:cNvSpPr txBox="1"/>
          <p:nvPr/>
        </p:nvSpPr>
        <p:spPr>
          <a:xfrm>
            <a:off x="6781800" y="4644488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 can still use all the propositional logic equivalences too!</a:t>
            </a:r>
          </a:p>
        </p:txBody>
      </p:sp>
    </p:spTree>
    <p:extLst>
      <p:ext uri="{BB962C8B-B14F-4D97-AF65-F5344CB8AC3E}">
        <p14:creationId xmlns:p14="http://schemas.microsoft.com/office/powerpoint/2010/main" val="2151437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10116</TotalTime>
  <Words>2064</Words>
  <Application>Microsoft Office PowerPoint</Application>
  <PresentationFormat>Widescreen</PresentationFormat>
  <Paragraphs>490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Quantifier Proofs, English Proofs</vt:lpstr>
      <vt:lpstr>The Direct Proof Rule</vt:lpstr>
      <vt:lpstr>Given: ((p→q)∧(q→r))  Show: (p→r)</vt:lpstr>
      <vt:lpstr>PowerPoint Presentation</vt:lpstr>
      <vt:lpstr>Given: ((p→q)∧(q→r))  Show: (p→r)</vt:lpstr>
      <vt:lpstr>Given: ((p→q)∧(q→r))  Show: (p→r)</vt:lpstr>
      <vt:lpstr>Try it!</vt:lpstr>
      <vt:lpstr>Try it!</vt:lpstr>
      <vt:lpstr>Inference Rules</vt:lpstr>
      <vt:lpstr>Inference Proofs in Predicate Logic</vt:lpstr>
      <vt:lpstr>Proofs with Quantifiers</vt:lpstr>
      <vt:lpstr>Proof Using Quantifiers</vt:lpstr>
      <vt:lpstr>Proof Using Quantifiers</vt:lpstr>
      <vt:lpstr>Proof Using Quantifiers</vt:lpstr>
      <vt:lpstr>Proofs with Quantifiers</vt:lpstr>
      <vt:lpstr>Proofs with Quantifiers</vt:lpstr>
      <vt:lpstr>Fresh and Arbitrary</vt:lpstr>
      <vt:lpstr>Fresh and Arbitrary</vt:lpstr>
      <vt:lpstr>Fresh and Arbitrary</vt:lpstr>
      <vt:lpstr>Arbitrary</vt:lpstr>
      <vt:lpstr>Arbitrary</vt:lpstr>
      <vt:lpstr>Arbitrary</vt:lpstr>
      <vt:lpstr>Find The Bug</vt:lpstr>
      <vt:lpstr>Find The Bug</vt:lpstr>
      <vt:lpstr>Bug Found</vt:lpstr>
      <vt:lpstr>English Proofs</vt:lpstr>
      <vt:lpstr>What’s Next</vt:lpstr>
      <vt:lpstr>Warm-up</vt:lpstr>
      <vt:lpstr>If x is even, then x^2 is even.</vt:lpstr>
      <vt:lpstr>If x is even, then x^2 is even.</vt:lpstr>
      <vt:lpstr>Converting to English</vt:lpstr>
      <vt:lpstr>Why English Proofs?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rtweber2</cp:lastModifiedBy>
  <cp:revision>53</cp:revision>
  <cp:lastPrinted>2022-04-12T20:50:41Z</cp:lastPrinted>
  <dcterms:created xsi:type="dcterms:W3CDTF">2020-08-26T20:09:36Z</dcterms:created>
  <dcterms:modified xsi:type="dcterms:W3CDTF">2022-04-12T20:54:03Z</dcterms:modified>
</cp:coreProperties>
</file>