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0" r:id="rId3"/>
    <p:sldId id="266" r:id="rId4"/>
    <p:sldId id="262" r:id="rId5"/>
    <p:sldId id="263" r:id="rId6"/>
    <p:sldId id="265" r:id="rId7"/>
    <p:sldId id="281" r:id="rId8"/>
    <p:sldId id="279" r:id="rId9"/>
    <p:sldId id="267" r:id="rId10"/>
    <p:sldId id="268" r:id="rId11"/>
    <p:sldId id="280" r:id="rId12"/>
    <p:sldId id="277" r:id="rId13"/>
    <p:sldId id="269" r:id="rId14"/>
    <p:sldId id="270" r:id="rId15"/>
    <p:sldId id="282" r:id="rId16"/>
    <p:sldId id="28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26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6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14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3.svg"/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81.svg"/><Relationship Id="rId5" Type="http://schemas.openxmlformats.org/officeDocument/2006/relationships/image" Target="../media/image13.sv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2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3.svg"/><Relationship Id="rId18" Type="http://schemas.openxmlformats.org/officeDocument/2006/relationships/image" Target="../media/image271.png"/><Relationship Id="rId3" Type="http://schemas.openxmlformats.org/officeDocument/2006/relationships/image" Target="../media/image8.svg"/><Relationship Id="rId7" Type="http://schemas.openxmlformats.org/officeDocument/2006/relationships/image" Target="../media/image26.svg"/><Relationship Id="rId12" Type="http://schemas.openxmlformats.org/officeDocument/2006/relationships/image" Target="../media/image26.png"/><Relationship Id="rId17" Type="http://schemas.openxmlformats.org/officeDocument/2006/relationships/image" Target="../media/image261.png"/><Relationship Id="rId2" Type="http://schemas.openxmlformats.org/officeDocument/2006/relationships/image" Target="../media/image7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81.svg"/><Relationship Id="rId5" Type="http://schemas.openxmlformats.org/officeDocument/2006/relationships/image" Target="../media/image13.svg"/><Relationship Id="rId15" Type="http://schemas.openxmlformats.org/officeDocument/2006/relationships/image" Target="../media/image240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8.svg"/><Relationship Id="rId1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.svg"/><Relationship Id="rId18" Type="http://schemas.openxmlformats.org/officeDocument/2006/relationships/image" Target="../media/image87.png"/><Relationship Id="rId3" Type="http://schemas.openxmlformats.org/officeDocument/2006/relationships/image" Target="../media/image85.svg"/><Relationship Id="rId21" Type="http://schemas.openxmlformats.org/officeDocument/2006/relationships/image" Target="../media/image90.png"/><Relationship Id="rId7" Type="http://schemas.openxmlformats.org/officeDocument/2006/relationships/image" Target="../media/image89.svg"/><Relationship Id="rId12" Type="http://schemas.openxmlformats.org/officeDocument/2006/relationships/image" Target="../media/image84.png"/><Relationship Id="rId17" Type="http://schemas.openxmlformats.org/officeDocument/2006/relationships/image" Target="../media/image81.svg"/><Relationship Id="rId2" Type="http://schemas.openxmlformats.org/officeDocument/2006/relationships/image" Target="../media/image27.png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13.svg"/><Relationship Id="rId23" Type="http://schemas.openxmlformats.org/officeDocument/2006/relationships/image" Target="../media/image412.png"/><Relationship Id="rId10" Type="http://schemas.openxmlformats.org/officeDocument/2006/relationships/image" Target="../media/image83.png"/><Relationship Id="rId19" Type="http://schemas.openxmlformats.org/officeDocument/2006/relationships/image" Target="../media/image88.png"/><Relationship Id="rId4" Type="http://schemas.openxmlformats.org/officeDocument/2006/relationships/image" Target="../media/image80.png"/><Relationship Id="rId9" Type="http://schemas.openxmlformats.org/officeDocument/2006/relationships/image" Target="../media/image91.svg"/><Relationship Id="rId14" Type="http://schemas.openxmlformats.org/officeDocument/2006/relationships/image" Target="../media/image85.png"/><Relationship Id="rId22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.svg"/><Relationship Id="rId18" Type="http://schemas.openxmlformats.org/officeDocument/2006/relationships/image" Target="../media/image87.png"/><Relationship Id="rId3" Type="http://schemas.openxmlformats.org/officeDocument/2006/relationships/image" Target="../media/image85.svg"/><Relationship Id="rId21" Type="http://schemas.openxmlformats.org/officeDocument/2006/relationships/image" Target="../media/image90.png"/><Relationship Id="rId7" Type="http://schemas.openxmlformats.org/officeDocument/2006/relationships/image" Target="../media/image89.svg"/><Relationship Id="rId12" Type="http://schemas.openxmlformats.org/officeDocument/2006/relationships/image" Target="../media/image84.png"/><Relationship Id="rId17" Type="http://schemas.openxmlformats.org/officeDocument/2006/relationships/image" Target="../media/image81.svg"/><Relationship Id="rId2" Type="http://schemas.openxmlformats.org/officeDocument/2006/relationships/image" Target="../media/image27.png"/><Relationship Id="rId16" Type="http://schemas.openxmlformats.org/officeDocument/2006/relationships/image" Target="../media/image86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93.svg"/><Relationship Id="rId24" Type="http://schemas.openxmlformats.org/officeDocument/2006/relationships/image" Target="../media/image431.png"/><Relationship Id="rId5" Type="http://schemas.openxmlformats.org/officeDocument/2006/relationships/image" Target="../media/image87.svg"/><Relationship Id="rId15" Type="http://schemas.openxmlformats.org/officeDocument/2006/relationships/image" Target="../media/image13.svg"/><Relationship Id="rId23" Type="http://schemas.openxmlformats.org/officeDocument/2006/relationships/image" Target="../media/image421.png"/><Relationship Id="rId10" Type="http://schemas.openxmlformats.org/officeDocument/2006/relationships/image" Target="../media/image83.png"/><Relationship Id="rId19" Type="http://schemas.openxmlformats.org/officeDocument/2006/relationships/image" Target="../media/image88.png"/><Relationship Id="rId4" Type="http://schemas.openxmlformats.org/officeDocument/2006/relationships/image" Target="../media/image80.png"/><Relationship Id="rId9" Type="http://schemas.openxmlformats.org/officeDocument/2006/relationships/image" Target="../media/image91.svg"/><Relationship Id="rId14" Type="http://schemas.openxmlformats.org/officeDocument/2006/relationships/image" Target="../media/image85.png"/><Relationship Id="rId22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image" Target="../media/image410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710.png"/><Relationship Id="rId10" Type="http://schemas.openxmlformats.org/officeDocument/2006/relationships/image" Target="../media/image16.png"/><Relationship Id="rId4" Type="http://schemas.openxmlformats.org/officeDocument/2006/relationships/image" Target="../media/image5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Inference Proofs and 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Spring </a:t>
            </a:r>
            <a:r>
              <a:rPr lang="en-US" dirty="0" smtClean="0"/>
              <a:t>2022</a:t>
            </a:r>
            <a:endParaRPr lang="en-US" dirty="0"/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3505501"/>
          </a:xfrm>
        </p:spPr>
        <p:txBody>
          <a:bodyPr/>
          <a:lstStyle/>
          <a:p>
            <a:r>
              <a:rPr lang="en-US" dirty="0"/>
              <a:t>We need a couple more inference rules.</a:t>
            </a:r>
          </a:p>
          <a:p>
            <a:r>
              <a:rPr lang="en-US" dirty="0"/>
              <a:t>These rules set us up to get facts in exactly the right form to apply the really useful rules.</a:t>
            </a:r>
          </a:p>
          <a:p>
            <a:r>
              <a:rPr lang="en-US" dirty="0"/>
              <a:t>A lot like commutativity and </a:t>
            </a:r>
            <a:r>
              <a:rPr lang="en-US" dirty="0" err="1"/>
              <a:t>distributivity</a:t>
            </a:r>
            <a:r>
              <a:rPr lang="en-US" dirty="0"/>
              <a:t> in the propositional logic rules.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77574" y="3756968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752486" y="412139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58622" y="3776111"/>
            <a:ext cx="7733379" cy="1116810"/>
            <a:chOff x="554138" y="824345"/>
            <a:chExt cx="2498952" cy="1116810"/>
          </a:xfrm>
        </p:grpSpPr>
        <p:grpSp>
          <p:nvGrpSpPr>
            <p:cNvPr id="33" name="Group 32"/>
            <p:cNvGrpSpPr/>
            <p:nvPr/>
          </p:nvGrpSpPr>
          <p:grpSpPr>
            <a:xfrm>
              <a:off x="714212" y="824345"/>
              <a:ext cx="2338878" cy="1055255"/>
              <a:chOff x="904712" y="2373745"/>
              <a:chExt cx="2338878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 know the fact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  I can conclude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is a fact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separately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4712" y="2967335"/>
                    <a:ext cx="233887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Connector 36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8" y="1417935"/>
                  <a:ext cx="44148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0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total, we have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and two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one to create the connector, and one to remove it.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None of these rules are surprising, but they are useful.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11762" y="2232957"/>
            <a:ext cx="2235200" cy="1116810"/>
            <a:chOff x="714212" y="824345"/>
            <a:chExt cx="2235200" cy="1116810"/>
          </a:xfrm>
        </p:grpSpPr>
        <p:grpSp>
          <p:nvGrpSpPr>
            <p:cNvPr id="5" name="Group 4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/>
          <p:cNvSpPr/>
          <p:nvPr/>
        </p:nvSpPr>
        <p:spPr>
          <a:xfrm>
            <a:off x="1586674" y="2597388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45796" y="3736489"/>
            <a:ext cx="2235200" cy="1116810"/>
            <a:chOff x="714212" y="824345"/>
            <a:chExt cx="2235200" cy="1116810"/>
          </a:xfrm>
        </p:grpSpPr>
        <p:grpSp>
          <p:nvGrpSpPr>
            <p:cNvPr id="12" name="Group 11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708" y="4100920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528924" y="2185050"/>
            <a:ext cx="2235200" cy="1116810"/>
            <a:chOff x="714212" y="824345"/>
            <a:chExt cx="2235200" cy="1116810"/>
          </a:xfrm>
        </p:grpSpPr>
        <p:grpSp>
          <p:nvGrpSpPr>
            <p:cNvPr id="19" name="Group 18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/>
          <p:cNvSpPr/>
          <p:nvPr/>
        </p:nvSpPr>
        <p:spPr>
          <a:xfrm>
            <a:off x="6903836" y="2549481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62958" y="3688582"/>
            <a:ext cx="2235200" cy="1116810"/>
            <a:chOff x="714212" y="824345"/>
            <a:chExt cx="2235200" cy="1116810"/>
          </a:xfrm>
        </p:grpSpPr>
        <p:grpSp>
          <p:nvGrpSpPr>
            <p:cNvPr id="26" name="Group 2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/>
              <p:cNvSpPr/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870" y="4053013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9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6688"/>
          </a:xfrm>
        </p:spPr>
        <p:txBody>
          <a:bodyPr/>
          <a:lstStyle/>
          <a:p>
            <a:r>
              <a:rPr lang="en-US" dirty="0"/>
              <a:t>We’ve been implicitly using another “rule” today, the direct proof rule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next time.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 careful! Logical inference rules can only be applied to </a:t>
                </a:r>
                <a:r>
                  <a:rPr lang="en-US" b="1" dirty="0"/>
                  <a:t>entire</a:t>
                </a:r>
                <a:r>
                  <a:rPr lang="en-US" dirty="0"/>
                  <a:t> facts. They cannot be applied to portions of a statement (the way our propositional rules could). Why not?</a:t>
                </a:r>
              </a:p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Can 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Introduce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32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(2)</a:t>
                </a:r>
                <a:endParaRPr lang="en-US" sz="3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3,4.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29000"/>
                <a:ext cx="5349922" cy="2554545"/>
              </a:xfrm>
              <a:prstGeom prst="rect">
                <a:avLst/>
              </a:prstGeom>
              <a:blipFill>
                <a:blip r:embed="rId3"/>
                <a:stretch>
                  <a:fillRect l="-2847" t="-310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007522" y="3559273"/>
            <a:ext cx="2235200" cy="1116810"/>
            <a:chOff x="714212" y="824345"/>
            <a:chExt cx="2235200" cy="1116810"/>
          </a:xfrm>
        </p:grpSpPr>
        <p:grpSp>
          <p:nvGrpSpPr>
            <p:cNvPr id="6" name="Group 5"/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Straight Connector 9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34" y="3923704"/>
                <a:ext cx="1571203" cy="435307"/>
              </a:xfrm>
              <a:prstGeom prst="roundRect">
                <a:avLst/>
              </a:prstGeom>
              <a:blipFill>
                <a:blip r:embed="rId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72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8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</p:spPr>
            <p:txBody>
              <a:bodyPr/>
              <a:lstStyle/>
              <a:p>
                <a:r>
                  <a:rPr lang="en-US" dirty="0"/>
                  <a:t>Show if we know: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1961"/>
              </a:xfrm>
              <a:blipFill>
                <a:blip r:embed="rId2"/>
                <a:stretch>
                  <a:fillRect l="-654" t="-19767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475345"/>
                <a:ext cx="3110070" cy="3046988"/>
              </a:xfrm>
              <a:prstGeom prst="rect">
                <a:avLst/>
              </a:prstGeom>
              <a:blipFill>
                <a:blip r:embed="rId3"/>
                <a:stretch>
                  <a:fillRect l="-2935" t="-14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(1,2)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(3,5)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(6)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(4,7)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466109"/>
                <a:ext cx="3916218" cy="3046988"/>
              </a:xfrm>
              <a:prstGeom prst="rect">
                <a:avLst/>
              </a:prstGeom>
              <a:blipFill>
                <a:blip r:embed="rId4"/>
                <a:stretch>
                  <a:fillRect l="-2492" t="-1403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01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554430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918861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D6558-75A8-4528-8731-16059B0C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BC40-35FD-40FF-880B-43C36C0D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came out on Wednesday (available on the webpage).</a:t>
            </a:r>
          </a:p>
          <a:p>
            <a:endParaRPr lang="en-US" dirty="0" smtClean="0"/>
          </a:p>
          <a:p>
            <a:r>
              <a:rPr lang="en-US" dirty="0" smtClean="0"/>
              <a:t>The last problem is about logical thinking “in the real world.”</a:t>
            </a:r>
          </a:p>
          <a:p>
            <a:r>
              <a:rPr lang="en-US" dirty="0" smtClean="0"/>
              <a:t>It’s an experiment! We haven’t given this type of problem in 311 before.</a:t>
            </a:r>
          </a:p>
          <a:p>
            <a:pPr lvl="1"/>
            <a:r>
              <a:rPr lang="en-US" dirty="0" smtClean="0"/>
              <a:t>Please bear with us as we figure out how to word these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negate an expression with quantifiers?</a:t>
            </a:r>
          </a:p>
          <a:p>
            <a:r>
              <a:rPr lang="en-US" dirty="0"/>
              <a:t>What does your intuition say?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3382" y="293254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707746" y="2724727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39" y="3343564"/>
            <a:ext cx="506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prime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3018" y="3343564"/>
            <a:ext cx="59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that is not prime.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193064"/>
                <a:ext cx="5354506" cy="830997"/>
              </a:xfrm>
              <a:prstGeom prst="rect">
                <a:avLst/>
              </a:prstGeom>
              <a:blipFill>
                <a:blip r:embed="rId2"/>
                <a:stretch>
                  <a:fillRect l="-170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18" y="4152128"/>
                <a:ext cx="5275999" cy="830997"/>
              </a:xfrm>
              <a:prstGeom prst="rect">
                <a:avLst/>
              </a:prstGeom>
              <a:blipFill>
                <a:blip r:embed="rId3"/>
                <a:stretch>
                  <a:fillRect l="-1850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73665"/>
          </a:xfrm>
        </p:spPr>
        <p:txBody>
          <a:bodyPr/>
          <a:lstStyle/>
          <a:p>
            <a:r>
              <a:rPr lang="en-US" dirty="0"/>
              <a:t>Let’s try on an existential quantifier…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35" y="2562199"/>
            <a:ext cx="604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positive integer which is prime and even.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3382" y="2110515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Original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07746" y="2124366"/>
            <a:ext cx="2216727" cy="3786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5" y="3674173"/>
                <a:ext cx="6047233" cy="830997"/>
              </a:xfrm>
              <a:prstGeom prst="rect">
                <a:avLst/>
              </a:prstGeom>
              <a:blipFill>
                <a:blip r:embed="rId2"/>
                <a:stretch>
                  <a:fillRect l="-16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44767" y="2548721"/>
            <a:ext cx="604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 positive integer is composite or odd.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b="0" i="0" dirty="0">
                  <a:latin typeface="Courier New" panose="02070309020205020404" pitchFamily="49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positive integers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66" y="3655311"/>
                <a:ext cx="6047233" cy="830997"/>
              </a:xfrm>
              <a:prstGeom prst="rect">
                <a:avLst/>
              </a:prstGeom>
              <a:blipFill>
                <a:blip r:embed="rId3"/>
                <a:stretch>
                  <a:fillRect l="-151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4978400"/>
                <a:ext cx="10557164" cy="1579418"/>
              </a:xfrm>
              <a:prstGeom prst="roundRect">
                <a:avLst/>
              </a:prstGeom>
              <a:blipFill>
                <a:blip r:embed="rId4"/>
                <a:stretch>
                  <a:fillRect l="-11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B208-C26B-460F-B37D-B87603635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6CCDE1-94B3-4DA7-B3D4-D3EEAACB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C16691-ECA2-4CD2-B7EF-C1E5CA423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lecture in 2 parts.</a:t>
                </a:r>
              </a:p>
              <a:p>
                <a:r>
                  <a:rPr lang="en-US" dirty="0"/>
                  <a:t>Part 1: A new way of thinking of proofs:</a:t>
                </a:r>
              </a:p>
              <a:p>
                <a:r>
                  <a:rPr lang="en-US" dirty="0"/>
                  <a:t>Here’s one way to get an iron-clad guarantee:</a:t>
                </a:r>
              </a:p>
              <a:p>
                <a:r>
                  <a:rPr lang="en-US" dirty="0"/>
                  <a:t>1. Write down all the facts we know.</a:t>
                </a:r>
              </a:p>
              <a:p>
                <a:r>
                  <a:rPr lang="en-US" dirty="0"/>
                  <a:t>2. Combine the things we know to derive new facts.</a:t>
                </a:r>
              </a:p>
              <a:p>
                <a:r>
                  <a:rPr lang="en-US" dirty="0"/>
                  <a:t>3. Continue until what we want to show is a fact. </a:t>
                </a:r>
              </a:p>
              <a:p>
                <a:endParaRPr lang="en-US" dirty="0"/>
              </a:p>
              <a:p>
                <a:r>
                  <a:rPr lang="en-US" dirty="0"/>
                  <a:t>Part 2: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in the same sentence.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078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Laws of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</p:spPr>
            <p:txBody>
              <a:bodyPr/>
              <a:lstStyle/>
              <a:p>
                <a:r>
                  <a:rPr lang="en-US" dirty="0"/>
                  <a:t>We’re using the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→“</m:t>
                    </m:r>
                  </m:oMath>
                </a14:m>
                <a:r>
                  <a:rPr lang="en-US" dirty="0"/>
                  <a:t> symbol A LOT.</a:t>
                </a:r>
              </a:p>
              <a:p>
                <a:r>
                  <a:rPr lang="en-US" dirty="0"/>
                  <a:t>Too much</a:t>
                </a:r>
              </a:p>
              <a:p>
                <a:endParaRPr lang="en-US" dirty="0"/>
              </a:p>
              <a:p>
                <a:r>
                  <a:rPr lang="en-US" dirty="0"/>
                  <a:t>Some new notation to make our lives easier.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276473"/>
              </a:xfrm>
              <a:blipFill>
                <a:blip r:embed="rId2"/>
                <a:stretch>
                  <a:fillRect l="-654" t="-4545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5519" y="3779982"/>
            <a:ext cx="5570481" cy="1089101"/>
            <a:chOff x="525519" y="3779982"/>
            <a:chExt cx="5570481" cy="1089101"/>
          </a:xfrm>
        </p:grpSpPr>
        <p:grpSp>
          <p:nvGrpSpPr>
            <p:cNvPr id="9" name="Group 8"/>
            <p:cNvGrpSpPr/>
            <p:nvPr/>
          </p:nvGrpSpPr>
          <p:grpSpPr>
            <a:xfrm>
              <a:off x="571049" y="3779982"/>
              <a:ext cx="5524951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If we know </a:t>
                    </a:r>
                    <a:r>
                      <a:rPr lang="en-US" sz="2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both</a:t>
                    </a:r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</m:oMath>
                    </a14:m>
                    <a:r>
                      <a:rPr lang="en-US" sz="2400" b="0" i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and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We can conclude any (or all)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𝐷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03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Connector 11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519" y="4284308"/>
                  <a:ext cx="441488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6983390" y="3779982"/>
            <a:ext cx="2283696" cy="1094907"/>
            <a:chOff x="6983390" y="3779982"/>
            <a:chExt cx="2283696" cy="1094907"/>
          </a:xfrm>
        </p:grpSpPr>
        <p:grpSp>
          <p:nvGrpSpPr>
            <p:cNvPr id="5" name="Group 4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Connector 7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means “therefore” – I knew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therefore I can conclude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5100002"/>
                <a:ext cx="8769916" cy="461665"/>
              </a:xfrm>
              <a:prstGeom prst="rect">
                <a:avLst/>
              </a:prstGeom>
              <a:blipFill>
                <a:blip r:embed="rId9"/>
                <a:stretch>
                  <a:fillRect l="-1042" t="-9333" r="-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3432811" y="5561667"/>
            <a:ext cx="2283696" cy="1094907"/>
            <a:chOff x="6983390" y="3779982"/>
            <a:chExt cx="2283696" cy="1094907"/>
          </a:xfrm>
        </p:grpSpPr>
        <p:grpSp>
          <p:nvGrpSpPr>
            <p:cNvPr id="20" name="Group 19"/>
            <p:cNvGrpSpPr/>
            <p:nvPr/>
          </p:nvGrpSpPr>
          <p:grpSpPr>
            <a:xfrm>
              <a:off x="7031886" y="3779982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Straight Connector 23"/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390" y="4290114"/>
                  <a:ext cx="441488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), in our new notation.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792499"/>
                <a:ext cx="5440219" cy="830997"/>
              </a:xfrm>
              <a:prstGeom prst="rect">
                <a:avLst/>
              </a:prstGeom>
              <a:blipFill>
                <a:blip r:embed="rId13"/>
                <a:stretch>
                  <a:fillRect l="-1682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0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keep going. </a:t>
            </a:r>
          </a:p>
          <a:p>
            <a:r>
              <a:rPr lang="en-US" dirty="0"/>
              <a:t>I know “If it is raining then I have my umbrella” and “I do not have my umbrella” </a:t>
            </a:r>
          </a:p>
          <a:p>
            <a:r>
              <a:rPr lang="en-US" dirty="0"/>
              <a:t>I can conclude…</a:t>
            </a:r>
          </a:p>
          <a:p>
            <a:endParaRPr lang="en-US" dirty="0"/>
          </a:p>
          <a:p>
            <a:r>
              <a:rPr lang="en-US" dirty="0"/>
              <a:t>What’s the general form?</a:t>
            </a:r>
          </a:p>
          <a:p>
            <a:r>
              <a:rPr lang="en-US" dirty="0"/>
              <a:t>How do you think the proof will go?</a:t>
            </a:r>
          </a:p>
          <a:p>
            <a:pPr lvl="1"/>
            <a:r>
              <a:rPr lang="en-US" dirty="0"/>
              <a:t>If you had to convince a friend of this claim in English, how would you do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9254" y="2905780"/>
            <a:ext cx="339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It is not raining!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[(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)∧¬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]→¬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1" y="4110182"/>
                <a:ext cx="3454400" cy="461665"/>
              </a:xfrm>
              <a:prstGeom prst="rect">
                <a:avLst/>
              </a:prstGeom>
              <a:blipFill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2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1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8999"/>
                <a:ext cx="2916105" cy="28803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75292" y="3428999"/>
            <a:ext cx="6387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1.</a:t>
            </a:r>
          </a:p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on 3,2.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; we want to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try to prove it. Our goal is to list facts until our goal becomes a fact.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We’ll number our facts, and put a justification for each new one.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42473"/>
                <a:ext cx="11025634" cy="1815882"/>
              </a:xfrm>
              <a:prstGeom prst="rect">
                <a:avLst/>
              </a:prstGeom>
              <a:blipFill>
                <a:blip r:embed="rId3"/>
                <a:stretch>
                  <a:fillRect l="-1106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6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FB5D357-87A0-4D2A-B7FE-62DCB035C771}"/>
              </a:ext>
            </a:extLst>
          </p:cNvPr>
          <p:cNvSpPr/>
          <p:nvPr/>
        </p:nvSpPr>
        <p:spPr>
          <a:xfrm>
            <a:off x="7092848" y="4509819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Help me adjust my explanation</a:t>
            </a:r>
          </a:p>
        </p:txBody>
      </p:sp>
    </p:spTree>
    <p:extLst>
      <p:ext uri="{BB962C8B-B14F-4D97-AF65-F5344CB8AC3E}">
        <p14:creationId xmlns:p14="http://schemas.microsoft.com/office/powerpoint/2010/main" val="189985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Suppose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/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Give an argument to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503055"/>
                <a:ext cx="2546652" cy="2308324"/>
              </a:xfrm>
              <a:prstGeom prst="rect">
                <a:avLst/>
              </a:prstGeom>
              <a:blipFill>
                <a:blip r:embed="rId4"/>
                <a:stretch>
                  <a:fillRect l="-3589" t="-1852" b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5018" y="2466109"/>
            <a:ext cx="3389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Given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1,3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Contrapositive of 2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 5,4</a:t>
            </a:r>
          </a:p>
        </p:txBody>
      </p:sp>
    </p:spTree>
    <p:extLst>
      <p:ext uri="{BB962C8B-B14F-4D97-AF65-F5344CB8AC3E}">
        <p14:creationId xmlns:p14="http://schemas.microsoft.com/office/powerpoint/2010/main" val="2887809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2871</TotalTime>
  <Words>2292</Words>
  <Application>Microsoft Office PowerPoint</Application>
  <PresentationFormat>Widescreen</PresentationFormat>
  <Paragraphs>428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Inference Proofs and Nested Unalike Quantifiers</vt:lpstr>
      <vt:lpstr>Announcements</vt:lpstr>
      <vt:lpstr>Today</vt:lpstr>
      <vt:lpstr>Notation – Laws of Inference</vt:lpstr>
      <vt:lpstr>Another Proof</vt:lpstr>
      <vt:lpstr>A proof!</vt:lpstr>
      <vt:lpstr>A proof!</vt:lpstr>
      <vt:lpstr>Try it yourselves</vt:lpstr>
      <vt:lpstr>Try it yourselves</vt:lpstr>
      <vt:lpstr>More Inference Rules</vt:lpstr>
      <vt:lpstr>More Inference Rules</vt:lpstr>
      <vt:lpstr>The Direct Proof Rule</vt:lpstr>
      <vt:lpstr>Caution</vt:lpstr>
      <vt:lpstr>One more Proof</vt:lpstr>
      <vt:lpstr>One more Proof</vt:lpstr>
      <vt:lpstr>Inference Rules</vt:lpstr>
      <vt:lpstr>Quantifiers</vt:lpstr>
      <vt:lpstr>Quantifiers</vt:lpstr>
      <vt:lpstr>Quantifiers</vt:lpstr>
      <vt:lpstr>Quantifiers</vt:lpstr>
      <vt:lpstr>Quantifiers</vt:lpstr>
      <vt:lpstr>Quantifiers</vt:lpstr>
      <vt:lpstr>Negating Quantifiers</vt:lpstr>
      <vt:lpstr>Negating Quantifiers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15</cp:revision>
  <cp:lastPrinted>2022-04-07T18:49:02Z</cp:lastPrinted>
  <dcterms:created xsi:type="dcterms:W3CDTF">2022-01-12T19:58:56Z</dcterms:created>
  <dcterms:modified xsi:type="dcterms:W3CDTF">2022-04-08T16:11:18Z</dcterms:modified>
</cp:coreProperties>
</file>