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26" r:id="rId3"/>
    <p:sldId id="327" r:id="rId4"/>
    <p:sldId id="328" r:id="rId5"/>
    <p:sldId id="329" r:id="rId6"/>
    <p:sldId id="256" r:id="rId7"/>
    <p:sldId id="360" r:id="rId8"/>
    <p:sldId id="379" r:id="rId9"/>
    <p:sldId id="275" r:id="rId10"/>
    <p:sldId id="361" r:id="rId11"/>
    <p:sldId id="362" r:id="rId12"/>
    <p:sldId id="363" r:id="rId13"/>
    <p:sldId id="284" r:id="rId14"/>
    <p:sldId id="313" r:id="rId15"/>
    <p:sldId id="314" r:id="rId16"/>
    <p:sldId id="320" r:id="rId17"/>
    <p:sldId id="316" r:id="rId18"/>
    <p:sldId id="357" r:id="rId19"/>
    <p:sldId id="358" r:id="rId20"/>
    <p:sldId id="317" r:id="rId21"/>
    <p:sldId id="348" r:id="rId22"/>
    <p:sldId id="349" r:id="rId23"/>
    <p:sldId id="350" r:id="rId24"/>
    <p:sldId id="318" r:id="rId25"/>
    <p:sldId id="356" r:id="rId26"/>
    <p:sldId id="351" r:id="rId27"/>
    <p:sldId id="352" r:id="rId28"/>
    <p:sldId id="365" r:id="rId29"/>
    <p:sldId id="353" r:id="rId30"/>
    <p:sldId id="321" r:id="rId31"/>
    <p:sldId id="323" r:id="rId32"/>
    <p:sldId id="319" r:id="rId33"/>
    <p:sldId id="324" r:id="rId34"/>
    <p:sldId id="377" r:id="rId35"/>
    <p:sldId id="260" r:id="rId36"/>
    <p:sldId id="261" r:id="rId37"/>
    <p:sldId id="276" r:id="rId38"/>
    <p:sldId id="277" r:id="rId39"/>
    <p:sldId id="378" r:id="rId40"/>
    <p:sldId id="278" r:id="rId41"/>
    <p:sldId id="262" r:id="rId42"/>
    <p:sldId id="263" r:id="rId43"/>
    <p:sldId id="264" r:id="rId44"/>
    <p:sldId id="265" r:id="rId45"/>
    <p:sldId id="266" r:id="rId46"/>
    <p:sldId id="267" r:id="rId47"/>
    <p:sldId id="268" r:id="rId48"/>
    <p:sldId id="269" r:id="rId49"/>
    <p:sldId id="270" r:id="rId50"/>
    <p:sldId id="279" r:id="rId51"/>
    <p:sldId id="280" r:id="rId52"/>
    <p:sldId id="281" r:id="rId53"/>
    <p:sldId id="282" r:id="rId54"/>
    <p:sldId id="283" r:id="rId55"/>
    <p:sldId id="271" r:id="rId56"/>
    <p:sldId id="27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152" d="100"/>
          <a:sy n="152" d="100"/>
        </p:scale>
        <p:origin x="58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3/30/2022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3/30/2022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3/30/2022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3/30/2022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png"/><Relationship Id="rId4" Type="http://schemas.openxmlformats.org/officeDocument/2006/relationships/image" Target="../media/image220.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5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4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Our First Proof</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483D5-A166-4FD6-894B-1A467DE64A1F}"/>
              </a:ext>
            </a:extLst>
          </p:cNvPr>
          <p:cNvSpPr>
            <a:spLocks noGrp="1"/>
          </p:cNvSpPr>
          <p:nvPr>
            <p:ph type="title"/>
          </p:nvPr>
        </p:nvSpPr>
        <p:spPr/>
        <p:txBody>
          <a:bodyPr/>
          <a:lstStyle/>
          <a:p>
            <a:r>
              <a:rPr lang="en-US" dirty="0"/>
              <a:t>Last Time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C64FFEF-371F-4B02-BED1-D0218C751432}"/>
                  </a:ext>
                </a:extLst>
              </p:cNvPr>
              <p:cNvSpPr>
                <a:spLocks noGrp="1"/>
              </p:cNvSpPr>
              <p:nvPr>
                <p:ph idx="1"/>
              </p:nvPr>
            </p:nvSpPr>
            <p:spPr/>
            <p:txBody>
              <a:bodyPr/>
              <a:lstStyle/>
              <a:p>
                <a:r>
                  <a:rPr lang="en-US" dirty="0"/>
                  <a:t>We showed</a:t>
                </a:r>
              </a:p>
              <a:p>
                <a:r>
                  <a:rPr lang="en-US" dirty="0" err="1"/>
                  <a:t>DeMorgan’s</a:t>
                </a:r>
                <a:r>
                  <a:rPr lang="en-US" dirty="0"/>
                  <a:t> Laws:</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and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And the Law of Implication </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p:txBody>
          </p:sp>
        </mc:Choice>
        <mc:Fallback xmlns="">
          <p:sp>
            <p:nvSpPr>
              <p:cNvPr id="6" name="Content Placeholder 5">
                <a:extLst>
                  <a:ext uri="{FF2B5EF4-FFF2-40B4-BE49-F238E27FC236}">
                    <a16:creationId xmlns:a16="http://schemas.microsoft.com/office/drawing/2014/main" id="{9C64FFEF-371F-4B02-BED1-D0218C75143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891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TextBox 2"/>
          <p:cNvSpPr txBox="1"/>
          <p:nvPr/>
        </p:nvSpPr>
        <p:spPr>
          <a:xfrm>
            <a:off x="9296466" y="263276"/>
            <a:ext cx="2667630" cy="707886"/>
          </a:xfrm>
          <a:prstGeom prst="rect">
            <a:avLst/>
          </a:prstGeom>
          <a:noFill/>
        </p:spPr>
        <p:txBody>
          <a:bodyPr wrap="square" rtlCol="0">
            <a:spAutoFit/>
          </a:bodyPr>
          <a:lstStyle/>
          <a:p>
            <a:pPr algn="ctr"/>
            <a:r>
              <a:rPr lang="en-US" sz="2000" dirty="0">
                <a:latin typeface="Franklin Gothic Medium"/>
                <a:cs typeface="Franklin Gothic Medium"/>
              </a:rPr>
              <a:t>We will always give you this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3"/>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55782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p:sp>
        <p:nvSpPr>
          <p:cNvPr id="3" name="Content Placeholder 2"/>
          <p:cNvSpPr>
            <a:spLocks noGrp="1"/>
          </p:cNvSpPr>
          <p:nvPr>
            <p:ph idx="1"/>
          </p:nvPr>
        </p:nvSpPr>
        <p:spPr/>
        <p:txBody>
          <a:bodyPr/>
          <a:lstStyle/>
          <a:p>
            <a:r>
              <a:rPr lang="en-US" dirty="0"/>
              <a:t>How do we write a proof?</a:t>
            </a:r>
          </a:p>
          <a:p>
            <a:r>
              <a:rPr lang="en-US" dirty="0"/>
              <a:t>It’s not always plug-and-chug…we’ll be highlighting strategies throughout the quarter.</a:t>
            </a:r>
          </a:p>
          <a:p>
            <a:endParaRPr lang="en-US" dirty="0"/>
          </a:p>
          <a:p>
            <a:r>
              <a:rPr lang="en-US" dirty="0"/>
              <a:t>To start with:</a:t>
            </a:r>
          </a:p>
          <a:p>
            <a:r>
              <a:rPr lang="en-US" dirty="0"/>
              <a:t>Make sure we know what we want to show…</a:t>
            </a:r>
          </a:p>
        </p:txBody>
      </p:sp>
    </p:spTree>
    <p:extLst>
      <p:ext uri="{BB962C8B-B14F-4D97-AF65-F5344CB8AC3E}">
        <p14:creationId xmlns:p14="http://schemas.microsoft.com/office/powerpoint/2010/main" val="196133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chemeClr val="accent5"/>
                            </a:solidFill>
                            <a:latin typeface="Cambria Math" panose="02040503050406030204" pitchFamily="18" charset="0"/>
                          </a:rPr>
                          <m:t>𝑞</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i="1" smtClean="0">
                        <a:solidFill>
                          <a:srgbClr val="CC9900"/>
                        </a:solidFill>
                        <a:latin typeface="Cambria Math" panose="02040503050406030204" pitchFamily="18" charset="0"/>
                      </a:rPr>
                      <m:t>𝑞</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chemeClr val="accent5"/>
                            </a:solidFill>
                            <a:latin typeface="Cambria Math" panose="02040503050406030204" pitchFamily="18" charset="0"/>
                          </a:rPr>
                          <m:t>𝑞</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i="1">
                            <a:solidFill>
                              <a:srgbClr val="CC9900"/>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𝑞</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5892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58923"/>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Tree>
    <p:extLst>
      <p:ext uri="{BB962C8B-B14F-4D97-AF65-F5344CB8AC3E}">
        <p14:creationId xmlns:p14="http://schemas.microsoft.com/office/powerpoint/2010/main" val="435911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2992" y="544672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7" name="TextBox 6"/>
              <p:cNvSpPr txBox="1">
                <a:spLocks noRot="1" noChangeAspect="1" noMove="1" noResize="1" noEditPoints="1" noAdjustHandles="1" noChangeArrowheads="1" noChangeShapeType="1" noTextEdit="1"/>
              </p:cNvSpPr>
              <p:nvPr/>
            </p:nvSpPr>
            <p:spPr>
              <a:xfrm>
                <a:off x="992992" y="5446728"/>
                <a:ext cx="9276347" cy="830997"/>
              </a:xfrm>
              <a:prstGeom prst="rect">
                <a:avLst/>
              </a:prstGeom>
              <a:blipFill>
                <a:blip r:embed="rId5"/>
                <a:stretch>
                  <a:fillRect l="-10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902966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Simplifies the part we want to disappear.</a:t>
            </a:r>
          </a:p>
        </p:txBody>
      </p:sp>
    </p:spTree>
    <p:extLst>
      <p:ext uri="{BB962C8B-B14F-4D97-AF65-F5344CB8AC3E}">
        <p14:creationId xmlns:p14="http://schemas.microsoft.com/office/powerpoint/2010/main" val="1747388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Simplify </a:t>
                </a:r>
                <a:r>
                  <a:rPr lang="en-US" dirty="0">
                    <a:latin typeface="Courier New" panose="02070309020205020404" pitchFamily="49" charset="0"/>
                    <a:cs typeface="Courier New" panose="02070309020205020404" pitchFamily="49" charset="0"/>
                  </a:rPr>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to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179" t="-8383" b="-11976"/>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4"/>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169480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9" name="TextBox 8"/>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p:spTree>
    <p:extLst>
      <p:ext uri="{BB962C8B-B14F-4D97-AF65-F5344CB8AC3E}">
        <p14:creationId xmlns:p14="http://schemas.microsoft.com/office/powerpoint/2010/main" val="403643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397681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pollev.com/uwcse311</a:t>
            </a:r>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23233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78378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783784"/>
                <a:ext cx="6548582" cy="830997"/>
              </a:xfrm>
              <a:prstGeom prst="rect">
                <a:avLst/>
              </a:prstGeom>
              <a:blipFill>
                <a:blip r:embed="rId6"/>
                <a:stretch>
                  <a:fillRect l="-139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94768" y="509522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6594768" y="5095223"/>
                <a:ext cx="6548582" cy="830997"/>
              </a:xfrm>
              <a:prstGeom prst="rect">
                <a:avLst/>
              </a:prstGeom>
              <a:blipFill>
                <a:blip r:embed="rId7"/>
                <a:stretch>
                  <a:fillRect l="-1490"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33129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p:txBody>
      </p:sp>
    </p:spTree>
    <p:extLst>
      <p:ext uri="{BB962C8B-B14F-4D97-AF65-F5344CB8AC3E}">
        <p14:creationId xmlns:p14="http://schemas.microsoft.com/office/powerpoint/2010/main" val="414735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p:spTree>
    <p:extLst>
      <p:ext uri="{BB962C8B-B14F-4D97-AF65-F5344CB8AC3E}">
        <p14:creationId xmlns:p14="http://schemas.microsoft.com/office/powerpoint/2010/main" val="675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6" name="TextBox 5"/>
          <p:cNvSpPr txBox="1"/>
          <p:nvPr/>
        </p:nvSpPr>
        <p:spPr>
          <a:xfrm>
            <a:off x="2528060" y="2352979"/>
            <a:ext cx="7135881" cy="707886"/>
          </a:xfrm>
          <a:prstGeom prst="rect">
            <a:avLst/>
          </a:prstGeom>
          <a:noFill/>
        </p:spPr>
        <p:txBody>
          <a:bodyPr wrap="square" rtlCol="0">
            <a:spAutoFit/>
          </a:bodyPr>
          <a:lstStyle/>
          <a:p>
            <a:r>
              <a:rPr lang="en-US" sz="2000" dirty="0">
                <a:solidFill>
                  <a:srgbClr val="7030A0"/>
                </a:solidFill>
                <a:latin typeface="Franklin Gothic Medium"/>
                <a:cs typeface="Franklin Gothic Medium"/>
              </a:rPr>
              <a:t>Yes!  Generate the truth tables for both propositions and check if they are the same for every entry.</a:t>
            </a: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mc:AlternateContent xmlns:mc="http://schemas.openxmlformats.org/markup-compatibility/2006" xmlns:a14="http://schemas.microsoft.com/office/drawing/2010/main">
        <mc:Choice Requires="a14">
          <p:sp>
            <p:nvSpPr>
              <p:cNvPr id="9" name="TextBox 8"/>
              <p:cNvSpPr txBox="1"/>
              <p:nvPr/>
            </p:nvSpPr>
            <p:spPr>
              <a:xfrm>
                <a:off x="2611187" y="4692123"/>
                <a:ext cx="7135881" cy="734240"/>
              </a:xfrm>
              <a:prstGeom prst="rect">
                <a:avLst/>
              </a:prstGeom>
              <a:noFill/>
            </p:spPr>
            <p:txBody>
              <a:bodyPr wrap="square" rtlCol="0">
                <a:spAutoFit/>
              </a:bodyPr>
              <a:lstStyle/>
              <a:p>
                <a:r>
                  <a:rPr lang="en-US" sz="2000" dirty="0">
                    <a:solidFill>
                      <a:srgbClr val="7030A0"/>
                    </a:solidFill>
                    <a:latin typeface="Franklin Gothic Medium"/>
                    <a:cs typeface="Franklin Gothic Medium"/>
                  </a:rPr>
                  <a:t>Every atomic proposition has two possibilities </a:t>
                </a:r>
                <a:r>
                  <a:rPr lang="en-US" sz="2000" dirty="0">
                    <a:latin typeface="Franklin Gothic Medium"/>
                    <a:cs typeface="Franklin Gothic Medium"/>
                  </a:rPr>
                  <a:t>(T, F)</a:t>
                </a:r>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If there are </a:t>
                </a:r>
                <a14:m>
                  <m:oMath xmlns:m="http://schemas.openxmlformats.org/officeDocument/2006/math">
                    <m:r>
                      <a:rPr lang="en-US" sz="2000" b="1" i="1" dirty="0">
                        <a:solidFill>
                          <a:srgbClr val="C00000"/>
                        </a:solidFill>
                        <a:latin typeface="Cambria Math" panose="02040503050406030204" pitchFamily="18" charset="0"/>
                        <a:cs typeface="Franklin Gothic Medium"/>
                      </a:rPr>
                      <m:t>𝒏</m:t>
                    </m:r>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atomic propositions, there are </a:t>
                </a:r>
                <a14:m>
                  <m:oMath xmlns:m="http://schemas.openxmlformats.org/officeDocument/2006/math">
                    <m:sSup>
                      <m:sSupPr>
                        <m:ctrlPr>
                          <a:rPr lang="en-US" sz="2000" b="1" i="1">
                            <a:solidFill>
                              <a:srgbClr val="C00000"/>
                            </a:solidFill>
                            <a:latin typeface="Cambria Math" panose="02040503050406030204" pitchFamily="18" charset="0"/>
                            <a:cs typeface="Franklin Gothic Medium"/>
                          </a:rPr>
                        </m:ctrlPr>
                      </m:sSupPr>
                      <m:e>
                        <m:r>
                          <a:rPr lang="en-US" sz="2000" b="1" i="1">
                            <a:solidFill>
                              <a:srgbClr val="C00000"/>
                            </a:solidFill>
                            <a:latin typeface="Cambria Math" charset="0"/>
                            <a:cs typeface="Franklin Gothic Medium"/>
                          </a:rPr>
                          <m:t>𝟐</m:t>
                        </m:r>
                      </m:e>
                      <m:sup>
                        <m:r>
                          <a:rPr lang="en-US" sz="2000" b="1" i="1">
                            <a:solidFill>
                              <a:srgbClr val="C00000"/>
                            </a:solidFill>
                            <a:latin typeface="Cambria Math" charset="0"/>
                            <a:cs typeface="Franklin Gothic Medium"/>
                          </a:rPr>
                          <m:t>𝒏</m:t>
                        </m:r>
                      </m:sup>
                    </m:sSup>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rows in the truth table.</a:t>
                </a:r>
              </a:p>
            </p:txBody>
          </p:sp>
        </mc:Choice>
        <mc:Fallback xmlns="">
          <p:sp>
            <p:nvSpPr>
              <p:cNvPr id="9" name="TextBox 8"/>
              <p:cNvSpPr txBox="1">
                <a:spLocks noRot="1" noChangeAspect="1" noMove="1" noResize="1" noEditPoints="1" noAdjustHandles="1" noChangeArrowheads="1" noChangeShapeType="1" noTextEdit="1"/>
              </p:cNvSpPr>
              <p:nvPr/>
            </p:nvSpPr>
            <p:spPr>
              <a:xfrm>
                <a:off x="2611187" y="4692123"/>
                <a:ext cx="7135881" cy="734240"/>
              </a:xfrm>
              <a:prstGeom prst="rect">
                <a:avLst/>
              </a:prstGeom>
              <a:blipFill>
                <a:blip r:embed="rId4"/>
                <a:stretch>
                  <a:fillRect l="-854" t="-5000" r="-1110" b="-10833"/>
                </a:stretch>
              </a:blipFill>
            </p:spPr>
            <p:txBody>
              <a:bodyPr/>
              <a:lstStyle/>
              <a:p>
                <a:r>
                  <a:rPr lang="en-US">
                    <a:noFill/>
                  </a:rPr>
                  <a:t> </a:t>
                </a:r>
              </a:p>
            </p:txBody>
          </p:sp>
        </mc:Fallback>
      </mc:AlternateContent>
    </p:spTree>
    <p:extLst>
      <p:ext uri="{BB962C8B-B14F-4D97-AF65-F5344CB8AC3E}">
        <p14:creationId xmlns:p14="http://schemas.microsoft.com/office/powerpoint/2010/main" val="216001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Spring 2022</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yesterday’s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a:p>
            <a:r>
              <a:rPr lang="en-US" dirty="0"/>
              <a:t>A section 1 “recap video” is also up on </a:t>
            </a:r>
            <a:r>
              <a:rPr lang="en-US" dirty="0" err="1"/>
              <a:t>panopto</a:t>
            </a:r>
            <a:r>
              <a:rPr lang="en-US" dirty="0"/>
              <a:t>.</a:t>
            </a:r>
          </a:p>
          <a:p>
            <a:pPr lvl="1"/>
            <a:r>
              <a:rPr lang="en-US" dirty="0"/>
              <a:t>We’re recycling a video from 20Au this week; the questions covered were the same, but some logistical comments may be out of date.</a:t>
            </a:r>
          </a:p>
          <a:p>
            <a:pPr lvl="1"/>
            <a:endParaRPr lang="en-US" dirty="0"/>
          </a:p>
        </p:txBody>
      </p:sp>
    </p:spTree>
    <p:extLst>
      <p:ext uri="{BB962C8B-B14F-4D97-AF65-F5344CB8AC3E}">
        <p14:creationId xmlns:p14="http://schemas.microsoft.com/office/powerpoint/2010/main" val="33110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docProps/app.xml><?xml version="1.0" encoding="utf-8"?>
<Properties xmlns="http://schemas.openxmlformats.org/officeDocument/2006/extended-properties" xmlns:vt="http://schemas.openxmlformats.org/officeDocument/2006/docPropsVTypes">
  <Template>311_template</Template>
  <TotalTime>2276</TotalTime>
  <Words>3957</Words>
  <Application>Microsoft Office PowerPoint</Application>
  <PresentationFormat>Widescreen</PresentationFormat>
  <Paragraphs>760</Paragraphs>
  <Slides>56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メイリオ</vt:lpstr>
      <vt:lpstr>ＭＳ Ｐゴシック</vt:lpstr>
      <vt:lpstr>Arial</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Announcements: Section Materials</vt:lpstr>
      <vt:lpstr>Today</vt:lpstr>
      <vt:lpstr>Homework Submissions</vt:lpstr>
      <vt:lpstr>Our First Proof</vt:lpstr>
      <vt:lpstr>Last Time</vt:lpstr>
      <vt:lpstr>Properties of Logical Connectives</vt:lpstr>
      <vt:lpstr>Using Our Rules</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Simplify T∧(¬p∨q) to (¬p∨q)</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Vocabulary!</vt:lpstr>
      <vt:lpstr>Another Proof</vt:lpstr>
      <vt:lpstr>Another Proof</vt:lpstr>
      <vt:lpstr>Another Proof</vt:lpstr>
      <vt:lpstr>Computing Equivalence</vt:lpstr>
      <vt:lpstr>Computing Equivalence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55</cp:revision>
  <cp:lastPrinted>2022-03-30T22:05:13Z</cp:lastPrinted>
  <dcterms:created xsi:type="dcterms:W3CDTF">2020-07-14T00:36:10Z</dcterms:created>
  <dcterms:modified xsi:type="dcterms:W3CDTF">2022-03-30T22:08:36Z</dcterms:modified>
</cp:coreProperties>
</file>