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2.xml" ContentType="application/vnd.openxmlformats-officedocument.presentationml.tags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334" r:id="rId3"/>
    <p:sldId id="351" r:id="rId4"/>
    <p:sldId id="333" r:id="rId5"/>
    <p:sldId id="348" r:id="rId6"/>
    <p:sldId id="349" r:id="rId7"/>
    <p:sldId id="350" r:id="rId8"/>
    <p:sldId id="335" r:id="rId9"/>
    <p:sldId id="336" r:id="rId10"/>
    <p:sldId id="337" r:id="rId11"/>
    <p:sldId id="338" r:id="rId12"/>
    <p:sldId id="339" r:id="rId13"/>
    <p:sldId id="341" r:id="rId14"/>
    <p:sldId id="347" r:id="rId15"/>
    <p:sldId id="342" r:id="rId16"/>
    <p:sldId id="343" r:id="rId17"/>
    <p:sldId id="344" r:id="rId18"/>
    <p:sldId id="345" r:id="rId19"/>
    <p:sldId id="346" r:id="rId20"/>
    <p:sldId id="300" r:id="rId21"/>
    <p:sldId id="325" r:id="rId22"/>
    <p:sldId id="274" r:id="rId23"/>
    <p:sldId id="301" r:id="rId24"/>
    <p:sldId id="302" r:id="rId25"/>
    <p:sldId id="275" r:id="rId26"/>
    <p:sldId id="303" r:id="rId27"/>
    <p:sldId id="278" r:id="rId28"/>
    <p:sldId id="279" r:id="rId29"/>
    <p:sldId id="280" r:id="rId30"/>
    <p:sldId id="281" r:id="rId31"/>
    <p:sldId id="312" r:id="rId32"/>
    <p:sldId id="282" r:id="rId33"/>
    <p:sldId id="310" r:id="rId34"/>
    <p:sldId id="284" r:id="rId35"/>
    <p:sldId id="313" r:id="rId36"/>
    <p:sldId id="314" r:id="rId37"/>
    <p:sldId id="320" r:id="rId38"/>
    <p:sldId id="316" r:id="rId39"/>
    <p:sldId id="317" r:id="rId40"/>
    <p:sldId id="318" r:id="rId41"/>
    <p:sldId id="321" r:id="rId42"/>
    <p:sldId id="323" r:id="rId43"/>
    <p:sldId id="319" r:id="rId44"/>
    <p:sldId id="324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BED4E-280B-4D1F-91E2-EAE079489D9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94161-02CB-4E79-96C7-F52320B8D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61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15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95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92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27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828A34B-58F1-44EF-8A68-5FDEE34C4E2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99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0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67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32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73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73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5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1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85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66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8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75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828A34B-58F1-44EF-8A68-5FDEE34C4E2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03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1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42.png"/><Relationship Id="rId5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41.png"/><Relationship Id="rId4" Type="http://schemas.openxmlformats.org/officeDocument/2006/relationships/image" Target="../media/image1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390z/22wi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8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80.png"/><Relationship Id="rId4" Type="http://schemas.openxmlformats.org/officeDocument/2006/relationships/tags" Target="../tags/tag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22.png"/><Relationship Id="rId4" Type="http://schemas.openxmlformats.org/officeDocument/2006/relationships/image" Target="../media/image22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image" Target="../media/image2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Logic, Equivalences, Symbolic Proofs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</a:t>
            </a:r>
            <a:r>
              <a:rPr lang="en-US" dirty="0" smtClean="0"/>
              <a:t>Spring 2022</a:t>
            </a:r>
            <a:endParaRPr lang="en-US" dirty="0"/>
          </a:p>
          <a:p>
            <a:r>
              <a:rPr lang="en-US" dirty="0"/>
              <a:t>Lecture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305050"/>
            <a:ext cx="68580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03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Compound Proposition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</p:spPr>
            <p:txBody>
              <a:bodyPr>
                <a:normAutofit/>
              </a:bodyPr>
              <a:lstStyle/>
              <a:p>
                <a:pPr marL="57150" indent="0">
                  <a:buNone/>
                  <a:defRPr/>
                </a:pPr>
                <a:r>
                  <a:rPr lang="en-US" dirty="0">
                    <a:solidFill>
                      <a:srgbClr val="002060"/>
                    </a:solidFill>
                  </a:rPr>
                  <a:t>“Robbie knows the Pythagorean Theorem if he is a mathematician and took geometry, and he is a mathematician or did not take geometry.”</a:t>
                </a:r>
              </a:p>
              <a:p>
                <a:pPr marL="0" indent="0">
                  <a:buNone/>
                  <a:defRPr/>
                </a:pPr>
                <a:r>
                  <a:rPr lang="en-US" sz="2600" dirty="0"/>
                  <a:t>We’d like to </a:t>
                </a:r>
                <a:r>
                  <a:rPr lang="en-US" sz="2600" i="1" dirty="0"/>
                  <a:t>understand</a:t>
                </a:r>
                <a:r>
                  <a:rPr lang="en-US" sz="2600" dirty="0"/>
                  <a:t> what this proposition means.</a:t>
                </a:r>
                <a:endParaRPr lang="en-US" sz="1400" dirty="0"/>
              </a:p>
              <a:p>
                <a:pPr marL="0" indent="0">
                  <a:buNone/>
                  <a:defRPr/>
                </a:pPr>
                <a:r>
                  <a:rPr lang="en-US" sz="2400" dirty="0"/>
                  <a:t>First find the simplest (</a:t>
                </a:r>
                <a:r>
                  <a:rPr lang="en-US" sz="2400" b="1" dirty="0">
                    <a:solidFill>
                      <a:schemeClr val="accent4">
                        <a:lumMod val="25000"/>
                      </a:schemeClr>
                    </a:solidFill>
                  </a:rPr>
                  <a:t>atomic) propositions</a:t>
                </a:r>
                <a:r>
                  <a:rPr lang="en-US" sz="2400" dirty="0"/>
                  <a:t>: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took geometry”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if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 and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or (not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  <a:blipFill>
                <a:blip r:embed="rId3"/>
                <a:stretch>
                  <a:fillRect l="-1830" t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  <a:blipFill>
                <a:blip r:embed="rId4"/>
                <a:stretch>
                  <a:fillRect l="-3318" t="-11628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24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Parentheses…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44160"/>
            <a:ext cx="8372764" cy="5140800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  <a:p>
            <a:pPr marL="57150" indent="0">
              <a:buNone/>
              <a:defRPr/>
            </a:pPr>
            <a:r>
              <a:rPr lang="en-US" sz="2400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ln w="22225">
                <a:solidFill>
                  <a:schemeClr val="accent1"/>
                </a:solidFill>
              </a:ln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took geometry”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blipFill>
                <a:blip r:embed="rId3"/>
                <a:stretch>
                  <a:fillRect t="-1826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36885" y="4234844"/>
            <a:ext cx="80210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did we know where to put the parentheses?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Subtle English grammar choices (top-level parentheses are independent clauses).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Context/which parsing will make more sense.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Conventions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reading on this is coming soon!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13681" y="3064436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681" y="3064436"/>
                <a:ext cx="3862211" cy="523220"/>
              </a:xfrm>
              <a:prstGeom prst="rect">
                <a:avLst/>
              </a:prstGeom>
              <a:blipFill>
                <a:blip r:embed="rId5"/>
                <a:stretch>
                  <a:fillRect l="-3155" t="-12791" r="-205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48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Compound Proposition…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244159"/>
            <a:ext cx="8345055" cy="1729949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09789" y="2905780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789" y="2905780"/>
                <a:ext cx="3862211" cy="523220"/>
              </a:xfrm>
              <a:prstGeom prst="rect">
                <a:avLst/>
              </a:prstGeom>
              <a:blipFill>
                <a:blip r:embed="rId3"/>
                <a:stretch>
                  <a:fillRect l="-3318" t="-12791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5239" y="4441371"/>
            <a:ext cx="11187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promise am I making?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64463" y="4964591"/>
                <a:ext cx="39603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463" y="4964591"/>
                <a:ext cx="3960380" cy="523220"/>
              </a:xfrm>
              <a:prstGeom prst="rect">
                <a:avLst/>
              </a:prstGeom>
              <a:blipFill>
                <a:blip r:embed="rId5"/>
                <a:stretch>
                  <a:fillRect l="-3236" t="-11628" r="-200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142303" y="4964591"/>
                <a:ext cx="39776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303" y="4964591"/>
                <a:ext cx="3977627" cy="523220"/>
              </a:xfrm>
              <a:prstGeom prst="rect">
                <a:avLst/>
              </a:prstGeom>
              <a:blipFill>
                <a:blip r:embed="rId6"/>
                <a:stretch>
                  <a:fillRect l="-3221" t="-11628" r="-199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6023" y="5487811"/>
            <a:ext cx="10672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first one! Being a mathematician and taking geometry is the condition. Knowing the Pythagorean Theorem is the promise.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6440FBD-0C2C-4022-AE1A-D125C8986D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ln w="22225">
                <a:solidFill>
                  <a:schemeClr val="accent1"/>
                </a:solidFill>
              </a:ln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took geometry”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6440FBD-0C2C-4022-AE1A-D125C8986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blipFill>
                <a:blip r:embed="rId7"/>
                <a:stretch>
                  <a:fillRect t="-1826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63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Analyzing the Sentence with a Truth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1981201" y="1498883"/>
              <a:ext cx="7358063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36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1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5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6363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8812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44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40017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279266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28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∨¬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∧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∧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)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𝒒</m:t>
                                    </m:r>
                                    <m: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charset="0"/>
                                      </a:rPr>
                                      <m:t>∧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𝒓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500" b="1" i="1" dirty="0"/>
                                      <m:t> 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)</m:t>
                                    </m:r>
                                    <m: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500" b="1" i="1" dirty="0"/>
                                      <m:t> </m:t>
                                    </m:r>
                                  </m:e>
                                </m:d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∧(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∨¬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3"/>
                </p:custDataLst>
                <p:extLst/>
              </p:nvPr>
            </p:nvGraphicFramePr>
            <p:xfrm>
              <a:off x="1981201" y="1498883"/>
              <a:ext cx="7358063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36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1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5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6363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8812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44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40017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279266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28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922" t="-1149" r="-2272549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923" t="-1149" r="-2128846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14286" t="-1149" r="-2159184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80000" t="-1149" r="-1823636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0769" t="-1149" r="-671538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5246" t="-1149" r="-377049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26957" t="-1149" r="-200000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4192" t="-1149" r="-437" b="-801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17380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10343"/>
                <a:ext cx="11187258" cy="542108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Just like you were taught PEMDAS</a:t>
                </a:r>
              </a:p>
              <a:p>
                <a:pPr lvl="1"/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3+2⋅4=11</m:t>
                    </m:r>
                  </m:oMath>
                </a14:m>
                <a:r>
                  <a:rPr lang="en-US" dirty="0"/>
                  <a:t>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Logic also has order of operations.</a:t>
                </a:r>
              </a:p>
              <a:p>
                <a:pPr lvl="1"/>
                <a:r>
                  <a:rPr lang="en-US" dirty="0"/>
                  <a:t>Parentheses</a:t>
                </a:r>
              </a:p>
              <a:p>
                <a:pPr lvl="1"/>
                <a:r>
                  <a:rPr lang="en-US" dirty="0"/>
                  <a:t>Negation</a:t>
                </a:r>
              </a:p>
              <a:p>
                <a:pPr lvl="1"/>
                <a:r>
                  <a:rPr lang="en-US" dirty="0"/>
                  <a:t>And</a:t>
                </a:r>
              </a:p>
              <a:p>
                <a:pPr lvl="1"/>
                <a:r>
                  <a:rPr lang="en-US" dirty="0"/>
                  <a:t>Or, exclusive or</a:t>
                </a:r>
              </a:p>
              <a:p>
                <a:pPr lvl="1"/>
                <a:r>
                  <a:rPr lang="en-US" dirty="0"/>
                  <a:t>Implication</a:t>
                </a:r>
              </a:p>
              <a:p>
                <a:pPr lvl="1"/>
                <a:r>
                  <a:rPr lang="en-US" dirty="0" err="1"/>
                  <a:t>Biconditional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Within a level, apply from left to right. </a:t>
                </a:r>
              </a:p>
              <a:p>
                <a:pPr lvl="1"/>
                <a:r>
                  <a:rPr lang="en-US" dirty="0"/>
                  <a:t>Other authors place And, Or at the same level – it’s good practice to use parentheses even if not required.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10343"/>
                <a:ext cx="11187258" cy="5421086"/>
              </a:xfrm>
              <a:blipFill>
                <a:blip r:embed="rId2"/>
                <a:stretch>
                  <a:fillRect l="-654" t="-1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723861" y="2989889"/>
            <a:ext cx="597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this class: each of these is it’s own level!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e.g. “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and”s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have precedence over “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or”s</a:t>
            </a: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2597426" y="2358887"/>
            <a:ext cx="1099931" cy="231913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77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Connectives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2890982" y="1277943"/>
                <a:ext cx="5920509" cy="308778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Negation (not)	  	 	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i="1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Conjunction (and) </a:t>
                </a:r>
                <a:r>
                  <a:rPr lang="en-US" sz="1600" dirty="0"/>
                  <a:t> </a:t>
                </a: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Disjunction (or)	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Exclusive Or			</a:t>
                </a:r>
                <a:r>
                  <a:rPr lang="en-US" sz="500" dirty="0"/>
                  <a:t> </a:t>
                </a:r>
                <a:r>
                  <a:rPr lang="en-US" sz="2800" dirty="0"/>
                  <a:t>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Implication(if-then)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⟶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i="1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Biconditional		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⟷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982" y="1277943"/>
                <a:ext cx="5920509" cy="3087780"/>
              </a:xfrm>
              <a:prstGeom prst="rect">
                <a:avLst/>
              </a:prstGeom>
              <a:blipFill>
                <a:blip r:embed="rId2"/>
                <a:stretch>
                  <a:fillRect l="-2060" t="-1976" b="-5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13164" y="4365723"/>
            <a:ext cx="9679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These ideas have been around for so long most have at least two names. 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Two more connectives to discuss!</a:t>
            </a:r>
          </a:p>
        </p:txBody>
      </p:sp>
    </p:spTree>
    <p:extLst>
      <p:ext uri="{BB962C8B-B14F-4D97-AF65-F5344CB8AC3E}">
        <p14:creationId xmlns:p14="http://schemas.microsoft.com/office/powerpoint/2010/main" val="2483948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Biconditional: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1852" t="-12000" b="-2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126673" y="1267691"/>
            <a:ext cx="8229600" cy="4525963"/>
          </a:xfrm>
        </p:spPr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 if and only if </a:t>
            </a:r>
            <a:r>
              <a:rPr lang="en-US" i="1" dirty="0"/>
              <a:t>q</a:t>
            </a:r>
          </a:p>
          <a:p>
            <a:r>
              <a:rPr lang="en-US" i="1" dirty="0"/>
              <a:t>p </a:t>
            </a:r>
            <a:r>
              <a:rPr lang="en-US" i="1" dirty="0" err="1"/>
              <a:t>iff</a:t>
            </a:r>
            <a:r>
              <a:rPr lang="en-US" i="1" dirty="0"/>
              <a:t> q</a:t>
            </a:r>
          </a:p>
          <a:p>
            <a:r>
              <a:rPr lang="en-US" i="1" dirty="0"/>
              <a:t>p</a:t>
            </a:r>
            <a:r>
              <a:rPr lang="en-US" dirty="0"/>
              <a:t> is equivalent to </a:t>
            </a:r>
            <a:r>
              <a:rPr lang="en-US" i="1" dirty="0"/>
              <a:t>q</a:t>
            </a:r>
          </a:p>
          <a:p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dirty="0"/>
              <a:t> implies </a:t>
            </a:r>
            <a:r>
              <a:rPr lang="en-US" i="1" dirty="0"/>
              <a:t>p</a:t>
            </a:r>
          </a:p>
          <a:p>
            <a:r>
              <a:rPr lang="en-US" i="1" dirty="0"/>
              <a:t>p </a:t>
            </a:r>
            <a:r>
              <a:rPr lang="en-US" dirty="0"/>
              <a:t>is necessary and sufficient for </a:t>
            </a:r>
            <a:r>
              <a:rPr lang="en-US" i="1" dirty="0"/>
              <a:t>q</a:t>
            </a:r>
          </a:p>
          <a:p>
            <a:endParaRPr lang="en-US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  <p:extLst/>
          </p:nvPr>
        </p:nvGraphicFramePr>
        <p:xfrm>
          <a:off x="4464627" y="4169644"/>
          <a:ext cx="2628900" cy="1956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 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  <a:sym typeface="Symbol"/>
                        </a:rPr>
                        <a:t>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74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52591" y="859640"/>
                <a:ext cx="4797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Think: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3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91" y="859640"/>
                <a:ext cx="4797287" cy="584775"/>
              </a:xfrm>
              <a:prstGeom prst="rect">
                <a:avLst/>
              </a:prstGeom>
              <a:blipFill>
                <a:blip r:embed="rId5"/>
                <a:stretch>
                  <a:fillRect l="-3177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560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Biconditional: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1852" t="-12000" b="-2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126673" y="1267691"/>
            <a:ext cx="8229600" cy="4525963"/>
          </a:xfrm>
        </p:spPr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 if and only if </a:t>
            </a:r>
            <a:r>
              <a:rPr lang="en-US" i="1" dirty="0"/>
              <a:t>q</a:t>
            </a:r>
          </a:p>
          <a:p>
            <a:r>
              <a:rPr lang="en-US" i="1" dirty="0"/>
              <a:t>p </a:t>
            </a:r>
            <a:r>
              <a:rPr lang="en-US" i="1" dirty="0" err="1"/>
              <a:t>iff</a:t>
            </a:r>
            <a:r>
              <a:rPr lang="en-US" i="1" dirty="0"/>
              <a:t> q</a:t>
            </a:r>
          </a:p>
          <a:p>
            <a:r>
              <a:rPr lang="en-US" i="1" dirty="0"/>
              <a:t>p</a:t>
            </a:r>
            <a:r>
              <a:rPr lang="en-US" dirty="0"/>
              <a:t> is equivalent to </a:t>
            </a:r>
            <a:r>
              <a:rPr lang="en-US" i="1" dirty="0"/>
              <a:t>q</a:t>
            </a:r>
          </a:p>
          <a:p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dirty="0"/>
              <a:t> implies </a:t>
            </a:r>
            <a:r>
              <a:rPr lang="en-US" i="1" dirty="0"/>
              <a:t>p</a:t>
            </a:r>
          </a:p>
          <a:p>
            <a:r>
              <a:rPr lang="en-US" i="1" dirty="0"/>
              <a:t>p </a:t>
            </a:r>
            <a:r>
              <a:rPr lang="en-US" dirty="0"/>
              <a:t>is necessary and sufficient for </a:t>
            </a:r>
            <a:r>
              <a:rPr lang="en-US" i="1" dirty="0"/>
              <a:t>q</a:t>
            </a:r>
          </a:p>
          <a:p>
            <a:endParaRPr lang="en-US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  <p:extLst/>
          </p:nvPr>
        </p:nvGraphicFramePr>
        <p:xfrm>
          <a:off x="4464627" y="4169644"/>
          <a:ext cx="2628900" cy="1956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 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  <a:sym typeface="Symbol"/>
                        </a:rPr>
                        <a:t>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7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52520" y="4169644"/>
                <a:ext cx="36841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proposition: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and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have the same truth value.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20" y="4169644"/>
                <a:ext cx="3684105" cy="1200329"/>
              </a:xfrm>
              <a:prstGeom prst="rect">
                <a:avLst/>
              </a:prstGeom>
              <a:blipFill>
                <a:blip r:embed="rId5"/>
                <a:stretch>
                  <a:fillRect l="-2649" t="-3553" r="-2649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52591" y="872892"/>
                <a:ext cx="4797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Think: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3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91" y="872892"/>
                <a:ext cx="4797287" cy="584775"/>
              </a:xfrm>
              <a:prstGeom prst="rect">
                <a:avLst/>
              </a:prstGeom>
              <a:blipFill>
                <a:blip r:embed="rId6"/>
                <a:stretch>
                  <a:fillRect l="-3177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888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Exclusive 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Exactly one of the two is true.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English “either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is the most common, but be careful. </a:t>
                </a:r>
              </a:p>
              <a:p>
                <a:r>
                  <a:rPr lang="en-US" dirty="0"/>
                  <a:t>Often translated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where you’re just supposed to understand that exclusive or is meant (instead of the normal inclusive or).</a:t>
                </a:r>
              </a:p>
              <a:p>
                <a:r>
                  <a:rPr lang="en-US" dirty="0"/>
                  <a:t>Try to say “either…or…” in your own writing.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906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9513396"/>
              </p:ext>
            </p:extLst>
          </p:nvPr>
        </p:nvGraphicFramePr>
        <p:xfrm>
          <a:off x="6979719" y="1680849"/>
          <a:ext cx="252153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</a:t>
                      </a:r>
                      <a:r>
                        <a:rPr lang="en-US" sz="2400" b="1" i="1" baseline="0" dirty="0"/>
                        <a:t> q</a:t>
                      </a:r>
                      <a:endParaRPr lang="en-US" sz="2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011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Exclusive 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Exactly one of the two is true.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English “either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is the most common, but be careful. </a:t>
                </a:r>
              </a:p>
              <a:p>
                <a:r>
                  <a:rPr lang="en-US" dirty="0"/>
                  <a:t>Often translated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where you’re just supposed to understand that exclusive or is meant (instead of the normal inclusive or). </a:t>
                </a:r>
              </a:p>
              <a:p>
                <a:r>
                  <a:rPr lang="en-US" dirty="0"/>
                  <a:t>Try to say “either…or…” in your own writing.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906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9794033"/>
              </p:ext>
            </p:extLst>
          </p:nvPr>
        </p:nvGraphicFramePr>
        <p:xfrm>
          <a:off x="6979719" y="1685566"/>
          <a:ext cx="252153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</a:t>
                      </a:r>
                      <a:r>
                        <a:rPr lang="en-US" sz="2400" b="1" i="1" baseline="0" dirty="0"/>
                        <a:t> q</a:t>
                      </a:r>
                      <a:endParaRPr lang="en-US" sz="2400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889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recordings on “</a:t>
            </a:r>
            <a:r>
              <a:rPr lang="en-US" dirty="0" err="1"/>
              <a:t>panopto</a:t>
            </a:r>
            <a:r>
              <a:rPr lang="en-US" dirty="0"/>
              <a:t>” – link is posted on ed.</a:t>
            </a:r>
          </a:p>
          <a:p>
            <a:r>
              <a:rPr lang="en-US" dirty="0"/>
              <a:t>Section walkthroughs will go there as well.</a:t>
            </a:r>
          </a:p>
          <a:p>
            <a:r>
              <a:rPr lang="en-US" dirty="0" smtClean="0"/>
              <a:t>Double check your section location (there are two 11:30 sections)</a:t>
            </a:r>
            <a:endParaRPr lang="en-US" dirty="0"/>
          </a:p>
          <a:p>
            <a:r>
              <a:rPr lang="en-US" dirty="0"/>
              <a:t>HW1 comes out tonight – on the assignments tab on the webpage</a:t>
            </a:r>
          </a:p>
          <a:p>
            <a:r>
              <a:rPr lang="en-US" dirty="0"/>
              <a:t>Due (a-week-from-today) Wednesday evening. </a:t>
            </a:r>
          </a:p>
          <a:p>
            <a:r>
              <a:rPr lang="en-US" dirty="0"/>
              <a:t>You’ll submit to </a:t>
            </a:r>
            <a:r>
              <a:rPr lang="en-US" dirty="0" err="1"/>
              <a:t>gradescope</a:t>
            </a:r>
            <a:r>
              <a:rPr lang="en-US" dirty="0"/>
              <a:t> </a:t>
            </a:r>
            <a:r>
              <a:rPr lang="en-US" dirty="0" smtClean="0"/>
              <a:t>(invite came this morning).</a:t>
            </a:r>
            <a:endParaRPr lang="en-US" dirty="0"/>
          </a:p>
          <a:p>
            <a:r>
              <a:rPr lang="en-US" dirty="0"/>
              <a:t>OH start on Thursday </a:t>
            </a:r>
            <a:r>
              <a:rPr lang="en-US" dirty="0" smtClean="0"/>
              <a:t>(draft on the calendar) </a:t>
            </a:r>
            <a:r>
              <a:rPr lang="en-US" dirty="0"/>
              <a:t>– </a:t>
            </a:r>
            <a:r>
              <a:rPr lang="en-US" dirty="0" smtClean="0"/>
              <a:t>mix of zoom + in-person</a:t>
            </a:r>
          </a:p>
          <a:p>
            <a:pPr lvl="1"/>
            <a:r>
              <a:rPr lang="en-US" dirty="0" smtClean="0"/>
              <a:t>Be careful of occupancy limits in-person, resources tab has explanation of room locations.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579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  <a:p>
            <a:endParaRPr lang="en-US" dirty="0"/>
          </a:p>
          <a:p>
            <a:r>
              <a:rPr lang="en-US" dirty="0"/>
              <a:t>We want to be able to make iron-clad guarantees that something is true.</a:t>
            </a:r>
          </a:p>
          <a:p>
            <a:r>
              <a:rPr lang="en-US" dirty="0"/>
              <a:t>And convince others that we really have ironclad guarantees.</a:t>
            </a:r>
          </a:p>
          <a:p>
            <a:endParaRPr lang="en-US" dirty="0"/>
          </a:p>
          <a:p>
            <a:r>
              <a:rPr lang="en-US" dirty="0"/>
              <a:t>But first, some notation.</a:t>
            </a:r>
          </a:p>
        </p:txBody>
      </p:sp>
    </p:spTree>
    <p:extLst>
      <p:ext uri="{BB962C8B-B14F-4D97-AF65-F5344CB8AC3E}">
        <p14:creationId xmlns:p14="http://schemas.microsoft.com/office/powerpoint/2010/main" val="3798183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Equivalence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942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will want to talk about whether two propositions are “the same.”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239" y="2038357"/>
                <a:ext cx="104093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Two propositions are “</a:t>
                </a:r>
                <a:r>
                  <a:rPr lang="en-US" sz="24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equal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if they are character-for-character identical.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038357"/>
                <a:ext cx="10409381" cy="461665"/>
              </a:xfrm>
              <a:prstGeom prst="rect">
                <a:avLst/>
              </a:prstGeom>
              <a:blipFill>
                <a:blip r:embed="rId2"/>
                <a:stretch>
                  <a:fillRect l="-87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68217" y="2580269"/>
                <a:ext cx="4636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217" y="2580269"/>
                <a:ext cx="4636654" cy="461665"/>
              </a:xfrm>
              <a:prstGeom prst="rect">
                <a:avLst/>
              </a:prstGeom>
              <a:blipFill>
                <a:blip r:embed="rId3"/>
                <a:stretch>
                  <a:fillRect l="-394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5239" y="3260436"/>
            <a:ext cx="11515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almost never ask whether propositions are equal. It’s not an interesting question.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239" y="3955749"/>
                <a:ext cx="108896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Two propositions are “</a:t>
                </a:r>
                <a:r>
                  <a:rPr lang="en-US" sz="2400" dirty="0">
                    <a:solidFill>
                      <a:srgbClr val="4C328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equivalent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if they always have the same truth value.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55749"/>
                <a:ext cx="10889672" cy="461665"/>
              </a:xfrm>
              <a:prstGeom prst="rect">
                <a:avLst/>
              </a:prstGeom>
              <a:blipFill>
                <a:blip r:embed="rId4"/>
                <a:stretch>
                  <a:fillRect l="-83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80655" y="4572000"/>
                <a:ext cx="50882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655" y="4572000"/>
                <a:ext cx="5088213" cy="461665"/>
              </a:xfrm>
              <a:prstGeom prst="rect">
                <a:avLst/>
              </a:prstGeom>
              <a:blipFill>
                <a:blip r:embed="rId5"/>
                <a:stretch>
                  <a:fillRect l="-35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3491" y="5283200"/>
                <a:ext cx="107814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Semilight" panose="020B0402040204020203" pitchFamily="34" charset="0"/>
                      </a:rPr>
                      <m:t>≢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b="0" dirty="0">
                  <a:latin typeface="Segoe UI Semilight" panose="020B0402040204020203" pitchFamily="34" charset="0"/>
                  <a:ea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true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false: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false, 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true.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91" y="5283200"/>
                <a:ext cx="10781420" cy="830997"/>
              </a:xfrm>
              <a:prstGeom prst="rect">
                <a:avLst/>
              </a:prstGeom>
              <a:blipFill>
                <a:blip r:embed="rId6"/>
                <a:stretch>
                  <a:fillRect l="-848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391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4C3282"/>
                </a:solidFill>
              </a:rPr>
              <a:t>A </a:t>
            </a:r>
            <a:r>
              <a:rPr lang="en-US" dirty="0">
                <a:solidFill>
                  <a:srgbClr val="4C3282"/>
                </a:solidFill>
                <a:latin typeface="Symbol" pitchFamily="18" charset="2"/>
                <a:sym typeface="Symbol" pitchFamily="18" charset="2"/>
              </a:rPr>
              <a:t></a:t>
            </a:r>
            <a:r>
              <a:rPr lang="en-US" dirty="0">
                <a:solidFill>
                  <a:srgbClr val="4C3282"/>
                </a:solidFill>
                <a:sym typeface="Symbol" pitchFamily="18" charset="2"/>
              </a:rPr>
              <a:t> </a:t>
            </a:r>
            <a:r>
              <a:rPr lang="en-US" i="1" dirty="0">
                <a:solidFill>
                  <a:srgbClr val="4C3282"/>
                </a:solidFill>
              </a:rPr>
              <a:t>B</a:t>
            </a:r>
            <a:r>
              <a:rPr lang="en-US" dirty="0">
                <a:solidFill>
                  <a:srgbClr val="4C3282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vs.  </a:t>
            </a:r>
            <a:r>
              <a:rPr lang="en-US" i="1" dirty="0">
                <a:solidFill>
                  <a:srgbClr val="4C3282"/>
                </a:solidFill>
              </a:rPr>
              <a:t>A</a:t>
            </a:r>
            <a:r>
              <a:rPr lang="en-US" dirty="0">
                <a:solidFill>
                  <a:srgbClr val="4C3282"/>
                </a:solidFill>
              </a:rPr>
              <a:t> </a:t>
            </a:r>
            <a:r>
              <a:rPr lang="en-US" dirty="0">
                <a:solidFill>
                  <a:srgbClr val="4C3282"/>
                </a:solidFill>
                <a:latin typeface="Symbol" pitchFamily="18" charset="2"/>
                <a:sym typeface="Symbol" pitchFamily="18" charset="2"/>
              </a:rPr>
              <a:t></a:t>
            </a:r>
            <a:r>
              <a:rPr lang="en-US" dirty="0">
                <a:solidFill>
                  <a:srgbClr val="4C3282"/>
                </a:solidFill>
              </a:rPr>
              <a:t> </a:t>
            </a:r>
            <a:r>
              <a:rPr lang="en-US" i="1" dirty="0">
                <a:solidFill>
                  <a:srgbClr val="4C3282"/>
                </a:solidFill>
              </a:rPr>
              <a:t>B</a:t>
            </a:r>
            <a:endParaRPr lang="en-US" dirty="0">
              <a:solidFill>
                <a:srgbClr val="4C32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39" y="1735773"/>
                <a:ext cx="10938335" cy="375814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4C3282"/>
                    </a:solidFill>
                    <a:ea typeface="+mj-ea"/>
                  </a:rPr>
                  <a:t>A </a:t>
                </a:r>
                <a:r>
                  <a:rPr lang="en-US" dirty="0">
                    <a:solidFill>
                      <a:srgbClr val="4C3282"/>
                    </a:solidFill>
                    <a:latin typeface="Symbol" pitchFamily="18" charset="2"/>
                    <a:ea typeface="+mj-ea"/>
                    <a:sym typeface="Symbol" pitchFamily="18" charset="2"/>
                  </a:rPr>
                  <a:t></a:t>
                </a:r>
                <a:r>
                  <a:rPr lang="en-US" dirty="0">
                    <a:solidFill>
                      <a:srgbClr val="4C3282"/>
                    </a:solidFill>
                    <a:ea typeface="+mj-ea"/>
                  </a:rPr>
                  <a:t> B </a:t>
                </a:r>
                <a:r>
                  <a:rPr lang="en-US" dirty="0"/>
                  <a:t>is an </a:t>
                </a:r>
                <a:r>
                  <a:rPr lang="en-US" b="1" i="1" dirty="0"/>
                  <a:t>assertion over all possible truth values</a:t>
                </a:r>
                <a:r>
                  <a:rPr lang="en-US" i="1" dirty="0"/>
                  <a:t> </a:t>
                </a:r>
                <a:r>
                  <a:rPr lang="en-US" dirty="0"/>
                  <a:t>that </a:t>
                </a:r>
                <a:r>
                  <a:rPr lang="en-US" dirty="0">
                    <a:solidFill>
                      <a:srgbClr val="4C3282"/>
                    </a:solidFill>
                  </a:rPr>
                  <a:t>A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4C3282"/>
                    </a:solidFill>
                  </a:rPr>
                  <a:t>B</a:t>
                </a:r>
                <a:r>
                  <a:rPr lang="en-US" dirty="0"/>
                  <a:t> always have the same truth values.</a:t>
                </a:r>
              </a:p>
              <a:p>
                <a:pPr marL="0" indent="0">
                  <a:buNone/>
                </a:pPr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when you’re manipulating propositions (“doing algebra”)</a:t>
                </a:r>
              </a:p>
              <a:p>
                <a:pPr marL="0" indent="0">
                  <a:buNone/>
                </a:pPr>
                <a:r>
                  <a:rPr lang="en-US" sz="1600" dirty="0"/>
                  <a:t>			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4C3282"/>
                    </a:solidFill>
                    <a:ea typeface="+mj-ea"/>
                  </a:rPr>
                  <a:t>A </a:t>
                </a:r>
                <a:r>
                  <a:rPr lang="en-US" dirty="0">
                    <a:solidFill>
                      <a:srgbClr val="4C3282"/>
                    </a:solidFill>
                    <a:latin typeface="Symbol" pitchFamily="18" charset="2"/>
                    <a:ea typeface="+mj-ea"/>
                    <a:sym typeface="Symbol" pitchFamily="18" charset="2"/>
                  </a:rPr>
                  <a:t></a:t>
                </a:r>
                <a:r>
                  <a:rPr lang="en-US" dirty="0">
                    <a:solidFill>
                      <a:srgbClr val="4C3282"/>
                    </a:solidFill>
                    <a:ea typeface="+mj-ea"/>
                    <a:sym typeface="Symbol" pitchFamily="18" charset="2"/>
                  </a:rPr>
                  <a:t> </a:t>
                </a:r>
                <a:r>
                  <a:rPr lang="en-US" dirty="0">
                    <a:solidFill>
                      <a:srgbClr val="4C3282"/>
                    </a:solidFill>
                    <a:ea typeface="+mj-ea"/>
                  </a:rPr>
                  <a:t>B</a:t>
                </a:r>
                <a:r>
                  <a:rPr lang="en-US" dirty="0">
                    <a:solidFill>
                      <a:srgbClr val="4C3282"/>
                    </a:solidFill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</a:rPr>
                  <a:t>is a </a:t>
                </a:r>
                <a:r>
                  <a:rPr lang="en-US" b="1" i="1" dirty="0">
                    <a:solidFill>
                      <a:prstClr val="black"/>
                    </a:solidFill>
                  </a:rPr>
                  <a:t>proposition</a:t>
                </a:r>
                <a:r>
                  <a:rPr lang="en-US" dirty="0">
                    <a:solidFill>
                      <a:prstClr val="black"/>
                    </a:solidFill>
                  </a:rPr>
                  <a:t> that may be true or false depending on the truth values of the variables in </a:t>
                </a:r>
                <a:r>
                  <a:rPr lang="en-US" dirty="0">
                    <a:solidFill>
                      <a:srgbClr val="4C3282"/>
                    </a:solidFill>
                  </a:rPr>
                  <a:t>A</a:t>
                </a:r>
                <a:r>
                  <a:rPr lang="en-US" dirty="0">
                    <a:solidFill>
                      <a:prstClr val="black"/>
                    </a:solidFill>
                  </a:rPr>
                  <a:t> and </a:t>
                </a:r>
                <a:r>
                  <a:rPr lang="en-US" dirty="0">
                    <a:solidFill>
                      <a:srgbClr val="4C3282"/>
                    </a:solidFill>
                  </a:rPr>
                  <a:t>B</a:t>
                </a:r>
                <a:r>
                  <a:rPr lang="en-US" dirty="0">
                    <a:solidFill>
                      <a:prstClr val="black"/>
                    </a:solidFill>
                  </a:rPr>
                  <a:t>.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4C3282"/>
                    </a:solidFill>
                  </a:rPr>
                  <a:t>A </a:t>
                </a:r>
                <a:r>
                  <a:rPr lang="en-US" dirty="0">
                    <a:solidFill>
                      <a:srgbClr val="4C3282"/>
                    </a:solidFill>
                    <a:latin typeface="Symbol" pitchFamily="18" charset="2"/>
                    <a:sym typeface="Symbol" pitchFamily="18" charset="2"/>
                  </a:rPr>
                  <a:t></a:t>
                </a:r>
                <a:r>
                  <a:rPr lang="en-US" dirty="0">
                    <a:solidFill>
                      <a:srgbClr val="4C3282"/>
                    </a:solidFill>
                  </a:rPr>
                  <a:t> B </a:t>
                </a:r>
                <a:r>
                  <a:rPr lang="en-US" dirty="0"/>
                  <a:t>and </a:t>
                </a:r>
                <a:r>
                  <a:rPr lang="en-US" dirty="0">
                    <a:solidFill>
                      <a:srgbClr val="4C3282"/>
                    </a:solidFill>
                  </a:rPr>
                  <a:t>(A </a:t>
                </a:r>
                <a:r>
                  <a:rPr lang="en-US" dirty="0">
                    <a:solidFill>
                      <a:srgbClr val="4C3282"/>
                    </a:solidFill>
                    <a:latin typeface="Symbol" pitchFamily="18" charset="2"/>
                    <a:sym typeface="Symbol" pitchFamily="18" charset="2"/>
                  </a:rPr>
                  <a:t></a:t>
                </a:r>
                <a:r>
                  <a:rPr lang="en-US" dirty="0">
                    <a:solidFill>
                      <a:srgbClr val="4C3282"/>
                    </a:solidFill>
                    <a:sym typeface="Symbol" pitchFamily="18" charset="2"/>
                  </a:rPr>
                  <a:t> </a:t>
                </a:r>
                <a:r>
                  <a:rPr lang="en-US" dirty="0">
                    <a:solidFill>
                      <a:srgbClr val="4C3282"/>
                    </a:solidFill>
                  </a:rPr>
                  <a:t>B) </a:t>
                </a:r>
                <a:r>
                  <a:rPr lang="en-US" dirty="0">
                    <a:solidFill>
                      <a:srgbClr val="4C3282"/>
                    </a:solidFill>
                    <a:latin typeface="Symbol" pitchFamily="18" charset="2"/>
                    <a:sym typeface="Symbol" pitchFamily="18" charset="2"/>
                  </a:rPr>
                  <a:t></a:t>
                </a:r>
                <a:r>
                  <a:rPr lang="en-US" dirty="0">
                    <a:solidFill>
                      <a:srgbClr val="4C3282"/>
                    </a:solidFill>
                  </a:rPr>
                  <a:t> </a:t>
                </a:r>
                <a:r>
                  <a:rPr lang="en-US" b="1" dirty="0">
                    <a:solidFill>
                      <a:srgbClr val="4C3282"/>
                    </a:solidFill>
                  </a:rPr>
                  <a:t>T </a:t>
                </a:r>
                <a:r>
                  <a:rPr lang="en-US" dirty="0"/>
                  <a:t>have the same meaning.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735773"/>
                <a:ext cx="10938335" cy="3758146"/>
              </a:xfrm>
              <a:blipFill>
                <a:blip r:embed="rId2"/>
                <a:stretch>
                  <a:fillRect l="-1560" t="-4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884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Simplification and Proofs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77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Manipulating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we’re doing algebra, we can apply rules to transform expressions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want rules for logical expressions too.</a:t>
                </a:r>
              </a:p>
              <a:p>
                <a:r>
                  <a:rPr lang="en-US" dirty="0"/>
                  <a:t>For each rule, we’ll:</a:t>
                </a:r>
              </a:p>
              <a:p>
                <a:pPr marL="585216" lvl="1" indent="-457200">
                  <a:buAutoNum type="arabicPeriod"/>
                </a:pPr>
                <a:r>
                  <a:rPr lang="en-US" dirty="0"/>
                  <a:t>Derive it/make sure we understand why it’s true.</a:t>
                </a:r>
              </a:p>
              <a:p>
                <a:pPr marL="585216" lvl="1" indent="-457200">
                  <a:buAutoNum type="arabicPeriod"/>
                </a:pPr>
                <a:r>
                  <a:rPr lang="en-US" dirty="0"/>
                  <a:t>Practice using it.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By the end of the course, you’ll do these “automatically” on full sentences; for now we’ll practice mechanically on symbolic forms.</a:t>
                </a:r>
              </a:p>
              <a:p>
                <a:pPr lvl="1"/>
                <a:r>
                  <a:rPr lang="en-US" dirty="0"/>
                  <a:t>As you’re practicing, don’t lose sight of the </a:t>
                </a:r>
                <a:r>
                  <a:rPr lang="en-US" i="1" dirty="0"/>
                  <a:t>intuition </a:t>
                </a:r>
                <a:r>
                  <a:rPr lang="en-US" dirty="0"/>
                  <a:t>for what you’re doing.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241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2812579"/>
          </a:xfrm>
        </p:spPr>
        <p:txBody>
          <a:bodyPr>
            <a:normAutofit/>
          </a:bodyPr>
          <a:lstStyle/>
          <a:p>
            <a:r>
              <a:rPr lang="en-US" dirty="0"/>
              <a:t>Negate the statement </a:t>
            </a:r>
          </a:p>
          <a:p>
            <a:pPr algn="ctr"/>
            <a:r>
              <a:rPr lang="en-US" dirty="0"/>
              <a:t>“my code compiles or there is a bug.”</a:t>
            </a:r>
          </a:p>
          <a:p>
            <a:r>
              <a:rPr lang="en-US" dirty="0"/>
              <a:t>i.e. find a natural English sentence that says </a:t>
            </a:r>
          </a:p>
          <a:p>
            <a:r>
              <a:rPr lang="en-US" dirty="0"/>
              <a:t>“the following is not true: my code compiles or there is a bug”</a:t>
            </a:r>
          </a:p>
          <a:p>
            <a:r>
              <a:rPr lang="en-US" dirty="0"/>
              <a:t>Hint: when it the original sentence false?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761" y="274637"/>
            <a:ext cx="9552039" cy="1072381"/>
          </a:xfrm>
        </p:spPr>
        <p:txBody>
          <a:bodyPr>
            <a:normAutofit/>
          </a:bodyPr>
          <a:lstStyle/>
          <a:p>
            <a:r>
              <a:rPr lang="en-US" dirty="0"/>
              <a:t>De Morgan’s Laws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761" y="4355690"/>
            <a:ext cx="10943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‘or’ means ‘at least one is true’ so to negate, we need to say ‘neither is true’ or equivalently ‘both are false’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“my code does not compile and there is not a bug”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730946">
                <a:off x="9099754" y="2608535"/>
                <a:ext cx="22220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¬(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30946">
                <a:off x="9099754" y="2608535"/>
                <a:ext cx="222209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730946">
                <a:off x="9356284" y="5230567"/>
                <a:ext cx="22220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∧¬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30946">
                <a:off x="9356284" y="5230567"/>
                <a:ext cx="222209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21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395017" y="1513018"/>
                <a:ext cx="3470789" cy="60091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≡¬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5017" y="1513018"/>
                <a:ext cx="3470789" cy="60091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761" y="274637"/>
            <a:ext cx="9552039" cy="1072381"/>
          </a:xfrm>
        </p:spPr>
        <p:txBody>
          <a:bodyPr>
            <a:normAutofit/>
          </a:bodyPr>
          <a:lstStyle/>
          <a:p>
            <a:r>
              <a:rPr lang="en-US" dirty="0"/>
              <a:t>De Morgan’s Laws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6359" y="2113935"/>
                <a:ext cx="1124810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a general rule. It’s always true for any propositions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one of De Morgan’s Laws. 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other is: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59" y="2113935"/>
                <a:ext cx="11248103" cy="1569660"/>
              </a:xfrm>
              <a:prstGeom prst="rect">
                <a:avLst/>
              </a:prstGeom>
              <a:blipFill>
                <a:blip r:embed="rId3"/>
                <a:stretch>
                  <a:fillRect l="-813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/>
              <p:cNvSpPr txBox="1">
                <a:spLocks/>
              </p:cNvSpPr>
              <p:nvPr/>
            </p:nvSpPr>
            <p:spPr>
              <a:xfrm>
                <a:off x="4134462" y="3307406"/>
                <a:ext cx="3470789" cy="60091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≡¬</m:t>
                    </m:r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462" y="3307406"/>
                <a:ext cx="3470789" cy="6009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295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Morgan’s Laws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624401"/>
              </p:ext>
            </p:extLst>
          </p:nvPr>
        </p:nvGraphicFramePr>
        <p:xfrm>
          <a:off x="1228299" y="2649675"/>
          <a:ext cx="10126638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3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8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5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77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44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479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/>
                        <a:t>p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/>
                        <a:t>q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200" b="1" i="1" dirty="0"/>
                        <a:t>p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 </a:t>
                      </a:r>
                      <a:r>
                        <a:rPr lang="en-US" sz="2200" b="1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200" b="1" i="1" dirty="0"/>
                        <a:t>q</a:t>
                      </a:r>
                      <a:r>
                        <a:rPr lang="en-US" sz="2200" b="1" baseline="0" dirty="0">
                          <a:latin typeface="Symbol"/>
                          <a:sym typeface="Symbol"/>
                        </a:rPr>
                        <a:t> </a:t>
                      </a:r>
                      <a:endParaRPr lang="en-US" sz="2200" b="1" i="1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200" b="1" i="1" dirty="0"/>
                        <a:t>p </a:t>
                      </a: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</a:t>
                      </a:r>
                      <a:r>
                        <a:rPr lang="en-US" sz="2200" b="1" i="1" dirty="0"/>
                        <a:t> </a:t>
                      </a:r>
                      <a:r>
                        <a:rPr lang="en-US" sz="2200" b="1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200" b="1" i="1" dirty="0"/>
                        <a:t>q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1" dirty="0"/>
                        <a:t> p </a:t>
                      </a: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200" b="1" i="0" baseline="0" dirty="0"/>
                        <a:t> </a:t>
                      </a:r>
                      <a:r>
                        <a:rPr lang="en-US" sz="2200" b="1" i="1" baseline="0" dirty="0"/>
                        <a:t>q</a:t>
                      </a:r>
                      <a:endParaRPr lang="en-US" sz="2200" b="1" i="1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(</a:t>
                      </a:r>
                      <a:r>
                        <a:rPr lang="en-US" sz="2200" b="1" i="1" dirty="0"/>
                        <a:t>p </a:t>
                      </a: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200" b="1" i="0" baseline="0" dirty="0"/>
                        <a:t> </a:t>
                      </a:r>
                      <a:r>
                        <a:rPr lang="en-US" sz="2200" b="1" i="1" baseline="0" dirty="0"/>
                        <a:t>q</a:t>
                      </a:r>
                      <a:r>
                        <a:rPr lang="en-US" sz="2200" b="1" i="0" baseline="0" dirty="0"/>
                        <a:t>)</a:t>
                      </a:r>
                      <a:endParaRPr lang="en-US" sz="2200" b="1" i="0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(</a:t>
                      </a:r>
                      <a:r>
                        <a:rPr lang="en-US" sz="2200" b="1" i="1" dirty="0"/>
                        <a:t>p </a:t>
                      </a: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200" b="1" i="0" baseline="0" dirty="0"/>
                        <a:t> </a:t>
                      </a:r>
                      <a:r>
                        <a:rPr lang="en-US" sz="2200" b="1" i="1" baseline="0" dirty="0"/>
                        <a:t>q</a:t>
                      </a:r>
                      <a:r>
                        <a:rPr lang="en-US" sz="2200" b="1" i="0" baseline="0" dirty="0"/>
                        <a:t>)</a:t>
                      </a: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  (</a:t>
                      </a:r>
                      <a:r>
                        <a:rPr lang="en-US" sz="2200" b="1" i="1" dirty="0"/>
                        <a:t>p </a:t>
                      </a: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</a:t>
                      </a:r>
                      <a:r>
                        <a:rPr lang="en-US" sz="2200" b="1" i="1" dirty="0"/>
                        <a:t> </a:t>
                      </a:r>
                      <a:r>
                        <a:rPr lang="en-US" sz="2200" b="1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200" b="1" i="1" dirty="0"/>
                        <a:t>q</a:t>
                      </a:r>
                      <a:r>
                        <a:rPr lang="en-US" sz="2200" b="1" i="0" dirty="0"/>
                        <a:t>)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33091" y="1732976"/>
                <a:ext cx="568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091" y="1732976"/>
                <a:ext cx="5689600" cy="461665"/>
              </a:xfrm>
              <a:prstGeom prst="rect">
                <a:avLst/>
              </a:prstGeom>
              <a:blipFill>
                <a:blip r:embed="rId3"/>
                <a:stretch>
                  <a:fillRect l="-171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29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/>
              <a:t>De Morgan’s Laws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8740" y="2524046"/>
            <a:ext cx="110137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if (!(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front != null &amp;&amp; value &gt; 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front.data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front = new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(value, front);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else {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current = front;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while (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!= null &amp;&amp;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current.next.data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&lt; value))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current =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(value,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70036" y="1274618"/>
                <a:ext cx="41563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≡¬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∨¬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036" y="1274618"/>
                <a:ext cx="4156364" cy="830997"/>
              </a:xfrm>
              <a:prstGeom prst="rect">
                <a:avLst/>
              </a:prstGeom>
              <a:blipFill>
                <a:blip r:embed="rId2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13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/>
              <a:t>De Morgan’s Laws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1057" y="2752295"/>
            <a:ext cx="527858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Consolas" pitchFamily="49" charset="0"/>
                <a:cs typeface="Consolas" pitchFamily="49" charset="0"/>
              </a:rPr>
              <a:t>!(</a:t>
            </a:r>
            <a:r>
              <a:rPr lang="en-US" sz="1900" b="1" dirty="0">
                <a:latin typeface="Consolas" pitchFamily="49" charset="0"/>
                <a:cs typeface="Consolas" pitchFamily="49" charset="0"/>
              </a:rPr>
              <a:t>front != null &amp;&amp; value &gt; </a:t>
            </a:r>
            <a:r>
              <a:rPr lang="en-US" sz="1900" b="1" dirty="0" err="1">
                <a:latin typeface="Consolas" pitchFamily="49" charset="0"/>
                <a:cs typeface="Consolas" pitchFamily="49" charset="0"/>
              </a:rPr>
              <a:t>front.data</a:t>
            </a:r>
            <a:r>
              <a:rPr lang="en-US" sz="1900" dirty="0">
                <a:latin typeface="Consolas" pitchFamily="49" charset="0"/>
                <a:cs typeface="Consolas" pitchFamily="49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3456706" y="3770649"/>
            <a:ext cx="4726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itchFamily="49" charset="0"/>
                <a:cs typeface="Consolas" pitchFamily="49" charset="0"/>
              </a:rPr>
              <a:t>front == null || value &lt;=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front.data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21766" y="3137015"/>
                <a:ext cx="502061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sym typeface="Symbol" charset="0"/>
                        </a:rPr>
                        <m:t></m:t>
                      </m:r>
                    </m:oMath>
                  </m:oMathPara>
                </a14:m>
                <a:endParaRPr lang="en-US" sz="3000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766" y="3137015"/>
                <a:ext cx="50206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689974" y="5438634"/>
            <a:ext cx="44931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Franklin Gothic Medium"/>
                <a:cs typeface="Franklin Gothic Medium"/>
              </a:rPr>
              <a:t>You’ve been using these for a while!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70036" y="1274618"/>
                <a:ext cx="41563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≡¬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∨¬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036" y="1274618"/>
                <a:ext cx="4156364" cy="830997"/>
              </a:xfrm>
              <a:prstGeom prst="rect">
                <a:avLst/>
              </a:prstGeom>
              <a:blipFill>
                <a:blip r:embed="rId4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22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60527-F7BD-4673-BBB9-CB266B19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enrolling in 390Z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8C4ED-0A37-444F-93B3-FF8DDE9DB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There’s still space!</a:t>
            </a:r>
          </a:p>
          <a:p>
            <a:endParaRPr lang="en-US" dirty="0"/>
          </a:p>
          <a:p>
            <a:r>
              <a:rPr lang="en-US" dirty="0"/>
              <a:t>Alice (one of your TAs, who took 390Z when she took 311), said:</a:t>
            </a:r>
            <a:br>
              <a:rPr lang="en-US" dirty="0"/>
            </a:br>
            <a:r>
              <a:rPr lang="en-US" dirty="0"/>
              <a:t>“It’s a good course to take if you feel that the course material is going by too quickly or if you want to work with other people!“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More info on the </a:t>
            </a:r>
            <a:r>
              <a:rPr lang="en-US" dirty="0">
                <a:hlinkClick r:id="rId2"/>
              </a:rPr>
              <a:t>390z course webpage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840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Implication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728" y="1637731"/>
            <a:ext cx="11177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Implications are hard.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AND/OR/NOT make more intuitive sense to me…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we rewrite implications using just ANDs ORs and NOTs?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35773" y="3429000"/>
            <a:ext cx="712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One approach: think “when is this implication false?” then negate it (you might want one of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DeMorgan’s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Laws!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599541084"/>
                  </p:ext>
                </p:extLst>
              </p:nvPr>
            </p:nvGraphicFramePr>
            <p:xfrm>
              <a:off x="1314986" y="3434293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𝑝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𝑞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custDataLst>
                  <p:tags r:id="rId3"/>
                </p:custDataLst>
                <p:extLst>
                  <p:ext uri="{D42A27DB-BD31-4B8C-83A1-F6EECF244321}">
                    <p14:modId xmlns:p14="http://schemas.microsoft.com/office/powerpoint/2010/main" val="599541084"/>
                  </p:ext>
                </p:extLst>
              </p:nvPr>
            </p:nvGraphicFramePr>
            <p:xfrm>
              <a:off x="1314986" y="3434293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58" t="-1111" r="-258333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758" t="-1111" r="-158333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8019" t="-1111" r="-966" b="-4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13810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Implication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728" y="1637731"/>
            <a:ext cx="11177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Implications are hard.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AND/OR/NOT make more intuitive sense to me…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we rewrite implications using just ANDs ORs and NOTs?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35773" y="3429000"/>
                <a:ext cx="712413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Seems like we might want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Seems like a reasonable guess.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 is it true?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773" y="3429000"/>
                <a:ext cx="7124131" cy="1569660"/>
              </a:xfrm>
              <a:prstGeom prst="rect">
                <a:avLst/>
              </a:prstGeom>
              <a:blipFill>
                <a:blip r:embed="rId3"/>
                <a:stretch>
                  <a:fillRect l="-1369" t="-2724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3722936294"/>
                  </p:ext>
                </p:extLst>
              </p:nvPr>
            </p:nvGraphicFramePr>
            <p:xfrm>
              <a:off x="1314986" y="3434293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𝑝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𝑞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custDataLst>
                  <p:tags r:id="rId4"/>
                </p:custDataLst>
                <p:extLst>
                  <p:ext uri="{D42A27DB-BD31-4B8C-83A1-F6EECF244321}">
                    <p14:modId xmlns:p14="http://schemas.microsoft.com/office/powerpoint/2010/main" val="3722936294"/>
                  </p:ext>
                </p:extLst>
              </p:nvPr>
            </p:nvGraphicFramePr>
            <p:xfrm>
              <a:off x="1314986" y="3434293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58" t="-1111" r="-258333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758" t="-1111" r="-158333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8019" t="-1111" r="-966" b="-4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29390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Implication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292597157"/>
                  </p:ext>
                </p:extLst>
              </p:nvPr>
            </p:nvGraphicFramePr>
            <p:xfrm>
              <a:off x="2688610" y="2770462"/>
              <a:ext cx="7295607" cy="27568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38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38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799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83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8765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05397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8118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oMath>
                          </a14:m>
                          <a:r>
                            <a:rPr lang="en-US" sz="2400" b="1" dirty="0"/>
                            <a:t> </a:t>
                          </a:r>
                          <a:r>
                            <a:rPr lang="en-US" sz="2400" b="1" baseline="0" dirty="0">
                              <a:latin typeface="Symbol"/>
                              <a:sym typeface="Symbol"/>
                            </a:rPr>
                            <a:t> </a:t>
                          </a:r>
                          <a:endParaRPr lang="en-US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)↔(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400" b="1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3"/>
                </p:custDataLst>
                <p:extLst>
                  <p:ext uri="{D42A27DB-BD31-4B8C-83A1-F6EECF244321}">
                    <p14:modId xmlns:p14="http://schemas.microsoft.com/office/powerpoint/2010/main" val="292597157"/>
                  </p:ext>
                </p:extLst>
              </p:nvPr>
            </p:nvGraphicFramePr>
            <p:xfrm>
              <a:off x="2688610" y="2770462"/>
              <a:ext cx="7295607" cy="27568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38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38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799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83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8765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05397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811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31" t="-1053" r="-1136082" b="-38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1053" r="-1024490" b="-38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7365" t="-1053" r="-501198" b="-38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61151" t="-1053" r="-502158" b="-38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57436" t="-1053" r="-257949" b="-38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9122" t="-1053" r="-399" b="-38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3186979" y="1485900"/>
                <a:ext cx="563880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86979" y="1485900"/>
                <a:ext cx="563880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655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Logical Connectives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derived two facts about logical connectives.</a:t>
            </a:r>
          </a:p>
          <a:p>
            <a:r>
              <a:rPr lang="en-US" dirty="0"/>
              <a:t>There’s a lot more. A LOT more.</a:t>
            </a:r>
          </a:p>
          <a:p>
            <a:r>
              <a:rPr lang="en-US" dirty="0"/>
              <a:t>The next slide is a list of a bunch of them…</a:t>
            </a:r>
          </a:p>
          <a:p>
            <a:pPr lvl="1"/>
            <a:r>
              <a:rPr lang="en-US" dirty="0"/>
              <a:t>Most of these are much less complicated than the last two, so we won’t go through them in detail.</a:t>
            </a:r>
          </a:p>
          <a:p>
            <a:pPr lvl="1"/>
            <a:r>
              <a:rPr lang="en-US" dirty="0"/>
              <a:t>DO NOT freak out about how many there are. We will always provide you the list on the next slide (no need to memorize).</a:t>
            </a:r>
          </a:p>
        </p:txBody>
      </p:sp>
    </p:spTree>
    <p:extLst>
      <p:ext uri="{BB962C8B-B14F-4D97-AF65-F5344CB8AC3E}">
        <p14:creationId xmlns:p14="http://schemas.microsoft.com/office/powerpoint/2010/main" val="809650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Logical Connectives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96466" y="263276"/>
            <a:ext cx="2667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ranklin Gothic Medium"/>
                <a:cs typeface="Franklin Gothic Medium"/>
              </a:rPr>
              <a:t>We will always give you this list!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393" y="1812295"/>
            <a:ext cx="9009888" cy="51267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4601" y="1350630"/>
                <a:ext cx="65331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every propositions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 following hold: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1" y="1350630"/>
                <a:ext cx="6533148" cy="461665"/>
              </a:xfrm>
              <a:prstGeom prst="rect">
                <a:avLst/>
              </a:prstGeom>
              <a:blipFill>
                <a:blip r:embed="rId3"/>
                <a:stretch>
                  <a:fillRect l="-1494" t="-9333" r="-187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78298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Our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WOW that was a lot of rules.</a:t>
            </a:r>
          </a:p>
          <a:p>
            <a:r>
              <a:rPr lang="en-US" dirty="0"/>
              <a:t>Why do we need them? Simplification!</a:t>
            </a:r>
          </a:p>
          <a:p>
            <a:r>
              <a:rPr lang="en-US" dirty="0"/>
              <a:t>Let’s go back to the “law of implication” example.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672968331"/>
                  </p:ext>
                </p:extLst>
              </p:nvPr>
            </p:nvGraphicFramePr>
            <p:xfrm>
              <a:off x="905552" y="3282287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𝑝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𝑞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custDataLst>
                  <p:tags r:id="rId3"/>
                </p:custDataLst>
                <p:extLst>
                  <p:ext uri="{D42A27DB-BD31-4B8C-83A1-F6EECF244321}">
                    <p14:modId xmlns:p14="http://schemas.microsoft.com/office/powerpoint/2010/main" val="672968331"/>
                  </p:ext>
                </p:extLst>
              </p:nvPr>
            </p:nvGraphicFramePr>
            <p:xfrm>
              <a:off x="905552" y="3282287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58" t="-1111" r="-257576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527" t="-1111" r="-159542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7536" t="-1111" r="-966" b="-4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31782" y="3429000"/>
                <a:ext cx="773706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When is the implication true? Just “or” each of the three “true” lines!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∨(¬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Also seems pretty reasonable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i.e. are these both alternative representations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782" y="3429000"/>
                <a:ext cx="7737061" cy="2308324"/>
              </a:xfrm>
              <a:prstGeom prst="rect">
                <a:avLst/>
              </a:prstGeom>
              <a:blipFill>
                <a:blip r:embed="rId5"/>
                <a:stretch>
                  <a:fillRect l="-1182" t="-1852" b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3378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could make another truth table (you should! It’s a good exercise)</a:t>
                </a:r>
              </a:p>
              <a:p>
                <a:r>
                  <a:rPr lang="en-US" dirty="0"/>
                  <a:t>But we have another technique that is nicer. </a:t>
                </a:r>
              </a:p>
              <a:p>
                <a:r>
                  <a:rPr lang="en-US" dirty="0"/>
                  <a:t>Let’s try that one</a:t>
                </a:r>
              </a:p>
              <a:p>
                <a:pPr lvl="1"/>
                <a:r>
                  <a:rPr lang="en-US" dirty="0"/>
                  <a:t>Then talk about why it’s another good option. </a:t>
                </a:r>
              </a:p>
              <a:p>
                <a:endParaRPr lang="en-US" dirty="0"/>
              </a:p>
              <a:p>
                <a:r>
                  <a:rPr lang="en-US" dirty="0"/>
                  <a:t>We’re going to give an iron-clad guarantee that: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that this is another valid “law of implication”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2470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write a proof?</a:t>
            </a:r>
          </a:p>
          <a:p>
            <a:r>
              <a:rPr lang="en-US" dirty="0"/>
              <a:t>It’s not always plug-and-chug…we’ll be highlighting strategies throughout the quarter.</a:t>
            </a:r>
          </a:p>
          <a:p>
            <a:endParaRPr lang="en-US" dirty="0"/>
          </a:p>
          <a:p>
            <a:r>
              <a:rPr lang="en-US" dirty="0"/>
              <a:t>To start with:</a:t>
            </a:r>
          </a:p>
          <a:p>
            <a:r>
              <a:rPr lang="en-US" dirty="0"/>
              <a:t>Make sure we know what we want to show…</a:t>
            </a:r>
          </a:p>
        </p:txBody>
      </p:sp>
    </p:spTree>
    <p:extLst>
      <p:ext uri="{BB962C8B-B14F-4D97-AF65-F5344CB8AC3E}">
        <p14:creationId xmlns:p14="http://schemas.microsoft.com/office/powerpoint/2010/main" val="19613342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3970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4871" y="2900693"/>
                <a:ext cx="503399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None of the rules look like this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Practice of Proof-Writing: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Big Picture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…WHY do we think this might be true? 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last two “pieces” came from the vacuous proof lines…maybe the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came from there? Maybe that </a:t>
                </a:r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simplifies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down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71" y="2900693"/>
                <a:ext cx="5033990" cy="3785652"/>
              </a:xfrm>
              <a:prstGeom prst="rect">
                <a:avLst/>
              </a:prstGeom>
              <a:blipFill>
                <a:blip r:embed="rId7"/>
                <a:stretch>
                  <a:fillRect l="-1816" t="-1127" r="-3148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93306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3970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0125" y="2634018"/>
            <a:ext cx="4831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Set ourselves an intermediate goal.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Let’s try to simplify those last two pieces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87572" y="3482238"/>
            <a:ext cx="5895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Associative law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Connect up the things we’re working 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08529" y="3763687"/>
                <a:ext cx="58958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Distributive law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think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important, let’s isolate it.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529" y="3763687"/>
                <a:ext cx="5895832" cy="830997"/>
              </a:xfrm>
              <a:prstGeom prst="rect">
                <a:avLst/>
              </a:prstGeom>
              <a:blipFill>
                <a:blip r:embed="rId5"/>
                <a:stretch>
                  <a:fillRect l="-1551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714668" y="4139153"/>
            <a:ext cx="5895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Should make things simpler.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2665" y="4444572"/>
            <a:ext cx="5895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Domination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Should make things simpler.</a:t>
            </a:r>
          </a:p>
        </p:txBody>
      </p:sp>
    </p:spTree>
    <p:extLst>
      <p:ext uri="{BB962C8B-B14F-4D97-AF65-F5344CB8AC3E}">
        <p14:creationId xmlns:p14="http://schemas.microsoft.com/office/powerpoint/2010/main" val="27819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8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on implications</a:t>
            </a:r>
          </a:p>
          <a:p>
            <a:r>
              <a:rPr lang="en-US" dirty="0"/>
              <a:t>Simplification Rules</a:t>
            </a:r>
          </a:p>
          <a:p>
            <a:r>
              <a:rPr lang="en-US" dirty="0"/>
              <a:t>Our first proof (maybe)!</a:t>
            </a:r>
          </a:p>
        </p:txBody>
      </p:sp>
    </p:spTree>
    <p:extLst>
      <p:ext uri="{BB962C8B-B14F-4D97-AF65-F5344CB8AC3E}">
        <p14:creationId xmlns:p14="http://schemas.microsoft.com/office/powerpoint/2010/main" val="16014193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1341" y="2305575"/>
                <a:ext cx="4363823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Stay on target: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met our intermediate goal.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Don‘t forget the final goal!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want to end up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we apply the distribution rule,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We’d get a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41" y="2305575"/>
                <a:ext cx="4363823" cy="2677656"/>
              </a:xfrm>
              <a:prstGeom prst="rect">
                <a:avLst/>
              </a:prstGeom>
              <a:blipFill>
                <a:blip r:embed="rId4"/>
                <a:stretch>
                  <a:fillRect l="-2235" t="-1595" r="-1117" b="-4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64216" y="5332894"/>
            <a:ext cx="927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Make the expression look exactly like the law (more on this later)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27903" y="5421056"/>
                <a:ext cx="92763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Distributive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Creates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we were hoping for.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903" y="5421056"/>
                <a:ext cx="9276347" cy="830997"/>
              </a:xfrm>
              <a:prstGeom prst="rect">
                <a:avLst/>
              </a:prstGeom>
              <a:blipFill>
                <a:blip r:embed="rId5"/>
                <a:stretch>
                  <a:fillRect l="-986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330376" y="5662061"/>
            <a:ext cx="927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Simplifies the part we want to disappear.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31597" y="5925046"/>
            <a:ext cx="927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followed by </a:t>
            </a:r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Domination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Look exactly like the law, then apply it.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22028" y="6289014"/>
            <a:ext cx="2490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We’re done!!!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6768" y="5627352"/>
            <a:ext cx="927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Make the expression look exactly like the law (more on this later)</a:t>
            </a:r>
          </a:p>
        </p:txBody>
      </p:sp>
    </p:spTree>
    <p:extLst>
      <p:ext uri="{BB962C8B-B14F-4D97-AF65-F5344CB8AC3E}">
        <p14:creationId xmlns:p14="http://schemas.microsoft.com/office/powerpoint/2010/main" val="364838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  <p:bldP spid="11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Commutativity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had the expression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∨[¬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But before we applied the distributive law, we switched the order…why?</a:t>
                </a:r>
              </a:p>
              <a:p>
                <a:r>
                  <a:rPr lang="en-US" dirty="0"/>
                  <a:t>The law says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:r>
                  <a:rPr lang="en-US" b="1" dirty="0"/>
                  <a:t>technically</a:t>
                </a:r>
                <a:r>
                  <a:rPr lang="en-US" dirty="0"/>
                  <a:t> we needed to commute first.</a:t>
                </a:r>
              </a:p>
              <a:p>
                <a:r>
                  <a:rPr lang="en-US" dirty="0"/>
                  <a:t>Eventually (in about 2 weeks) we’ll skip this step. For now, we’re doing two separate steps.</a:t>
                </a:r>
              </a:p>
              <a:p>
                <a:pPr lvl="1"/>
                <a:r>
                  <a:rPr lang="en-US" dirty="0"/>
                  <a:t>Remember this is the “training wheel” stage. The point is to be careful.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9061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now have an ironclad guarantee that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Hooray! But we could have just made a truth-table. Why a proof?</a:t>
                </a:r>
              </a:p>
              <a:p>
                <a:r>
                  <a:rPr lang="en-US" dirty="0"/>
                  <a:t>Here’s one reason.</a:t>
                </a:r>
              </a:p>
              <a:p>
                <a:r>
                  <a:rPr lang="en-US" dirty="0"/>
                  <a:t>Proofs don’t </a:t>
                </a:r>
                <a:r>
                  <a:rPr lang="en-US" i="1" dirty="0"/>
                  <a:t>just </a:t>
                </a:r>
                <a:r>
                  <a:rPr lang="en-US" dirty="0"/>
                  <a:t>give us an ironclad guarantee. They’re also an explanation of </a:t>
                </a:r>
                <a:r>
                  <a:rPr lang="en-US" i="1" dirty="0"/>
                  <a:t>why </a:t>
                </a:r>
                <a:r>
                  <a:rPr lang="en-US" dirty="0"/>
                  <a:t>the claim is true.</a:t>
                </a:r>
              </a:p>
              <a:p>
                <a:r>
                  <a:rPr lang="en-US" dirty="0"/>
                  <a:t>The key insight to our simplification was “the last two pieces were the vacuous truth parts – the parts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was false” </a:t>
                </a:r>
              </a:p>
              <a:p>
                <a:r>
                  <a:rPr lang="en-US" dirty="0"/>
                  <a:t>That’s in there,</a:t>
                </a:r>
                <a:r>
                  <a:rPr lang="en-US" i="1" dirty="0"/>
                  <a:t> in the proof.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89367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39452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9452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01597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597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794644" y="1559392"/>
            <a:ext cx="227797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Associative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Distributive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Domination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Distributive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Domination</a:t>
            </a:r>
          </a:p>
          <a:p>
            <a:pPr algn="r"/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80474" y="2088781"/>
                <a:ext cx="352112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last two terms are “vacuous truth” maybe the simplify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solidFill>
                    <a:srgbClr val="7030A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474" y="2088781"/>
                <a:ext cx="3521123" cy="1200329"/>
              </a:xfrm>
              <a:prstGeom prst="rect">
                <a:avLst/>
              </a:prstGeom>
              <a:blipFill>
                <a:blip r:embed="rId4"/>
                <a:stretch>
                  <a:fillRect l="-2595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>
          <a:xfrm>
            <a:off x="4190679" y="1559392"/>
            <a:ext cx="762916" cy="1729718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6962" y="4024689"/>
                <a:ext cx="378371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no longer matters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automatically makes the expression true.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62" y="4024689"/>
                <a:ext cx="3783717" cy="1200329"/>
              </a:xfrm>
              <a:prstGeom prst="rect">
                <a:avLst/>
              </a:prstGeom>
              <a:blipFill>
                <a:blip r:embed="rId5"/>
                <a:stretch>
                  <a:fillRect l="-2581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/>
          <p:cNvSpPr/>
          <p:nvPr/>
        </p:nvSpPr>
        <p:spPr>
          <a:xfrm>
            <a:off x="4188160" y="3378819"/>
            <a:ext cx="1037782" cy="2352907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77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Our First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practice (and quite a bit of squinting) you can see not just the ironclad guarantee, but also the reason why something is true.</a:t>
            </a:r>
          </a:p>
          <a:p>
            <a:r>
              <a:rPr lang="en-US" dirty="0"/>
              <a:t>That’s not easy with a truth table.</a:t>
            </a:r>
          </a:p>
          <a:p>
            <a:endParaRPr lang="en-US" dirty="0"/>
          </a:p>
          <a:p>
            <a:r>
              <a:rPr lang="en-US" dirty="0"/>
              <a:t>Proofs can also communicate intuition about why a statement is true.</a:t>
            </a:r>
          </a:p>
          <a:p>
            <a:pPr lvl="1"/>
            <a:r>
              <a:rPr lang="en-US" dirty="0"/>
              <a:t>We’ll practice extracting intuition from proofs more this quarter.</a:t>
            </a:r>
          </a:p>
        </p:txBody>
      </p:sp>
    </p:spTree>
    <p:extLst>
      <p:ext uri="{BB962C8B-B14F-4D97-AF65-F5344CB8AC3E}">
        <p14:creationId xmlns:p14="http://schemas.microsoft.com/office/powerpoint/2010/main" val="2409540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171082" y="1740362"/>
            <a:ext cx="575141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i="1" dirty="0"/>
              <a:t>“If it’s raining, then I have my umbrella”</a:t>
            </a:r>
          </a:p>
          <a:p>
            <a:pPr marL="0" indent="0" algn="ctr">
              <a:buNone/>
            </a:pPr>
            <a:endParaRPr lang="en-US" sz="2600" i="1" dirty="0"/>
          </a:p>
          <a:p>
            <a:pPr marL="0" indent="0">
              <a:buNone/>
            </a:pPr>
            <a:r>
              <a:rPr lang="en-US" sz="2600" i="1" dirty="0"/>
              <a:t>It’s useful to think of implications as promises.  An implication is false exactly when you can </a:t>
            </a:r>
            <a:r>
              <a:rPr lang="en-US" sz="2600" b="1" i="1" dirty="0"/>
              <a:t>demonstrate </a:t>
            </a:r>
            <a:r>
              <a:rPr lang="en-US" sz="2600" i="1" dirty="0"/>
              <a:t>I’m lying.</a:t>
            </a:r>
            <a:endParaRPr lang="en-US" sz="2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  <p:extLst/>
          </p:nvPr>
        </p:nvGraphicFramePr>
        <p:xfrm>
          <a:off x="8274628" y="179116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>
                          <a:latin typeface="Franklin Gothic Medium"/>
                        </a:rPr>
                        <a:t>p </a:t>
                      </a:r>
                      <a:r>
                        <a:rPr lang="en-US" b="1" i="1" baseline="0" dirty="0">
                          <a:latin typeface="Symbol"/>
                          <a:sym typeface="Symbol"/>
                        </a:rPr>
                        <a:t></a:t>
                      </a:r>
                      <a:r>
                        <a:rPr lang="en-US" b="1" i="1" dirty="0">
                          <a:latin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35596" y="5014512"/>
            <a:ext cx="171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363585" y="4003343"/>
          <a:ext cx="5366405" cy="17941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40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10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not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 lie.</a:t>
                      </a:r>
                    </a:p>
                    <a:p>
                      <a:pPr algn="ctr"/>
                      <a:r>
                        <a:rPr lang="en-US" sz="2000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lie.</a:t>
                      </a:r>
                    </a:p>
                    <a:p>
                      <a:pPr algn="ctr"/>
                      <a:r>
                        <a:rPr lang="en-US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do not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LIE!</a:t>
                      </a:r>
                      <a:br>
                        <a:rPr lang="en-US" sz="2000" b="1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False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lie.</a:t>
                      </a:r>
                      <a:br>
                        <a:rPr lang="en-US" dirty="0"/>
                      </a:br>
                      <a:r>
                        <a:rPr lang="en-US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Implication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015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627530" y="1718777"/>
                <a:ext cx="1026458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𝑞</m:t>
                    </m:r>
                  </m:oMath>
                </a14:m>
                <a:r>
                  <a:rPr lang="en-US" dirty="0">
                    <a:ea typeface="Franklin Gothic Medium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𝑝</m:t>
                    </m:r>
                  </m:oMath>
                </a14:m>
                <a:r>
                  <a:rPr lang="en-US" dirty="0">
                    <a:ea typeface="Franklin Gothic Medium" charset="0"/>
                  </a:rPr>
                  <a:t> are different implications!</a:t>
                </a:r>
              </a:p>
              <a:p>
                <a:pPr marL="0" indent="0">
                  <a:buNone/>
                </a:pPr>
                <a:endParaRPr lang="en-US" dirty="0">
                  <a:ea typeface="Franklin Gothic Medium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“If the sun is out, then we have class outside.”</a:t>
                </a: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“If we have class outside, then the sun is out.”</a:t>
                </a:r>
              </a:p>
              <a:p>
                <a:pPr marL="0" indent="0">
                  <a:buNone/>
                </a:pPr>
                <a:endParaRPr lang="en-US" dirty="0">
                  <a:ea typeface="Franklin Gothic Medium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Only the first is useful to you when you see the sun come out.</a:t>
                </a: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Only the second is useful if you forgot your umbrella. </a:t>
                </a: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"/>
                </p:custDataLst>
              </p:nvPr>
            </p:nvSpPr>
            <p:spPr>
              <a:xfrm>
                <a:off x="627530" y="1718777"/>
                <a:ext cx="10264588" cy="4525963"/>
              </a:xfrm>
              <a:blipFill>
                <a:blip r:embed="rId5"/>
                <a:stretch>
                  <a:fillRect l="-1663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190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995054" y="128847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Implication: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</a:p>
          <a:p>
            <a:pPr lvl="1"/>
            <a:r>
              <a:rPr lang="en-US" dirty="0"/>
              <a:t>whenever </a:t>
            </a:r>
            <a:r>
              <a:rPr lang="en-US" i="1" dirty="0"/>
              <a:t>p</a:t>
            </a:r>
            <a:r>
              <a:rPr lang="en-US" dirty="0"/>
              <a:t> is true </a:t>
            </a:r>
            <a:r>
              <a:rPr lang="en-US" i="1" dirty="0"/>
              <a:t>q</a:t>
            </a:r>
            <a:r>
              <a:rPr lang="en-US" dirty="0"/>
              <a:t> must be true</a:t>
            </a:r>
          </a:p>
          <a:p>
            <a:pPr lvl="1"/>
            <a:r>
              <a:rPr lang="en-US" dirty="0"/>
              <a:t>if </a:t>
            </a:r>
            <a:r>
              <a:rPr lang="en-US" i="1" dirty="0"/>
              <a:t>p</a:t>
            </a:r>
            <a:r>
              <a:rPr lang="en-US" dirty="0"/>
              <a:t> then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q</a:t>
            </a:r>
            <a:r>
              <a:rPr lang="en-US" dirty="0"/>
              <a:t> if </a:t>
            </a:r>
            <a:r>
              <a:rPr lang="en-US" i="1" dirty="0"/>
              <a:t>p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is sufficient for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only if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q is necessary for p</a:t>
            </a:r>
          </a:p>
          <a:p>
            <a:pPr lvl="1"/>
            <a:endParaRPr lang="en-US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274628" y="120188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 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p </a:t>
                      </a:r>
                      <a:r>
                        <a:rPr lang="en-US" i="1" baseline="0" dirty="0">
                          <a:latin typeface="Franklin Gothic Medium"/>
                          <a:cs typeface="Franklin Gothic Medium"/>
                          <a:sym typeface="Symbol"/>
                        </a:rPr>
                        <a:t></a:t>
                      </a:r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E91E871-04CF-4811-989D-25F862FD4A2B}"/>
              </a:ext>
            </a:extLst>
          </p:cNvPr>
          <p:cNvSpPr txBox="1"/>
          <p:nvPr/>
        </p:nvSpPr>
        <p:spPr>
          <a:xfrm>
            <a:off x="1712259" y="5186082"/>
            <a:ext cx="9758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Implications are super useful, so there are LOTS of translations.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You’ll learn these in detail in section.</a:t>
            </a:r>
          </a:p>
        </p:txBody>
      </p:sp>
    </p:spTree>
    <p:extLst>
      <p:ext uri="{BB962C8B-B14F-4D97-AF65-F5344CB8AC3E}">
        <p14:creationId xmlns:p14="http://schemas.microsoft.com/office/powerpoint/2010/main" val="1359667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Connectives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2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Complicated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44160"/>
            <a:ext cx="7929418" cy="5140800"/>
          </a:xfrm>
        </p:spPr>
        <p:txBody>
          <a:bodyPr/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en-US" sz="2600" dirty="0"/>
              <a:t>Is this a proposition?</a:t>
            </a:r>
          </a:p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r>
              <a:rPr lang="en-US" sz="2600" dirty="0"/>
              <a:t>We’d like to </a:t>
            </a:r>
            <a:r>
              <a:rPr lang="en-US" sz="2600" i="1" dirty="0"/>
              <a:t>understand</a:t>
            </a:r>
            <a:r>
              <a:rPr lang="en-US" sz="2600" dirty="0"/>
              <a:t> what this proposition means.</a:t>
            </a:r>
          </a:p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r>
              <a:rPr lang="en-US" sz="2600" dirty="0"/>
              <a:t>In particular, is it true?</a:t>
            </a:r>
          </a:p>
        </p:txBody>
      </p:sp>
    </p:spTree>
    <p:extLst>
      <p:ext uri="{BB962C8B-B14F-4D97-AF65-F5344CB8AC3E}">
        <p14:creationId xmlns:p14="http://schemas.microsoft.com/office/powerpoint/2010/main" val="219627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>
            <a:latin typeface="Segoe UI Semilight" panose="020B0402040204020203" pitchFamily="34" charset="0"/>
            <a:cs typeface="Segoe UI Semilight" panose="020B04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311_template" id="{478A45B3-8228-4452-9448-225E48ECB476}" vid="{3FFB9360-7A2B-4DBD-A3D8-46E51A2048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3441</TotalTime>
  <Words>2421</Words>
  <Application>Microsoft Office PowerPoint</Application>
  <PresentationFormat>Widescreen</PresentationFormat>
  <Paragraphs>644</Paragraphs>
  <Slides>44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Arial</vt:lpstr>
      <vt:lpstr>Calibri</vt:lpstr>
      <vt:lpstr>Cambria Math</vt:lpstr>
      <vt:lpstr>Consolas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Symbol</vt:lpstr>
      <vt:lpstr>Tw Cen MT</vt:lpstr>
      <vt:lpstr>Wingdings 3</vt:lpstr>
      <vt:lpstr>Integral</vt:lpstr>
      <vt:lpstr>More Logic, Equivalences, Symbolic Proofs</vt:lpstr>
      <vt:lpstr>Announcements</vt:lpstr>
      <vt:lpstr>Consider enrolling in 390Z</vt:lpstr>
      <vt:lpstr>Today</vt:lpstr>
      <vt:lpstr>Implication (p→q)</vt:lpstr>
      <vt:lpstr>p → q</vt:lpstr>
      <vt:lpstr>p → q</vt:lpstr>
      <vt:lpstr>More Connectives</vt:lpstr>
      <vt:lpstr>A More Complicated Statement</vt:lpstr>
      <vt:lpstr>A Compound Proposition</vt:lpstr>
      <vt:lpstr>Parentheses…</vt:lpstr>
      <vt:lpstr>Back to the Compound Proposition…</vt:lpstr>
      <vt:lpstr>Analyzing the Sentence with a Truth Table</vt:lpstr>
      <vt:lpstr>Order of Operations</vt:lpstr>
      <vt:lpstr>Logical Connectives</vt:lpstr>
      <vt:lpstr>Biconditional:  p ↔ q</vt:lpstr>
      <vt:lpstr>Biconditional:  p ↔ q</vt:lpstr>
      <vt:lpstr>Exclusive Or</vt:lpstr>
      <vt:lpstr>Exclusive Or</vt:lpstr>
      <vt:lpstr>Today</vt:lpstr>
      <vt:lpstr>Logical Equivalence</vt:lpstr>
      <vt:lpstr>A  B  vs.  A  B</vt:lpstr>
      <vt:lpstr>Simplification and Proofs</vt:lpstr>
      <vt:lpstr>Manipulating Expressions</vt:lpstr>
      <vt:lpstr>De Morgan’s Laws</vt:lpstr>
      <vt:lpstr>De Morgan’s Laws</vt:lpstr>
      <vt:lpstr>De Morgan’s Laws</vt:lpstr>
      <vt:lpstr>De Morgan’s Laws</vt:lpstr>
      <vt:lpstr>De Morgan’s Laws</vt:lpstr>
      <vt:lpstr>Law of Implication</vt:lpstr>
      <vt:lpstr>Law of Implication</vt:lpstr>
      <vt:lpstr>Law of Implication</vt:lpstr>
      <vt:lpstr>Properties of Logical Connectives</vt:lpstr>
      <vt:lpstr>Properties of Logical Connectives</vt:lpstr>
      <vt:lpstr>Using Our Rules</vt:lpstr>
      <vt:lpstr>Our First Proof</vt:lpstr>
      <vt:lpstr>Our First Proof</vt:lpstr>
      <vt:lpstr>Our First Proof</vt:lpstr>
      <vt:lpstr>Our First Proof</vt:lpstr>
      <vt:lpstr>Our First Proof</vt:lpstr>
      <vt:lpstr>Commutativity</vt:lpstr>
      <vt:lpstr>More on Our First Proof</vt:lpstr>
      <vt:lpstr>Our First Proof</vt:lpstr>
      <vt:lpstr>More on Our First Proof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91</cp:revision>
  <dcterms:created xsi:type="dcterms:W3CDTF">2020-07-09T20:29:17Z</dcterms:created>
  <dcterms:modified xsi:type="dcterms:W3CDTF">2022-03-30T15:54:13Z</dcterms:modified>
</cp:coreProperties>
</file>